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media/image55.jpg" ContentType="image/jpg"/>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70" r:id="rId3"/>
    <p:sldMasterId id="2147483684" r:id="rId4"/>
    <p:sldMasterId id="2147483694" r:id="rId5"/>
  </p:sldMasterIdLst>
  <p:notesMasterIdLst>
    <p:notesMasterId r:id="rId48"/>
  </p:notesMasterIdLst>
  <p:sldIdLst>
    <p:sldId id="281" r:id="rId6"/>
    <p:sldId id="311" r:id="rId7"/>
    <p:sldId id="293" r:id="rId8"/>
    <p:sldId id="295" r:id="rId9"/>
    <p:sldId id="284" r:id="rId10"/>
    <p:sldId id="294" r:id="rId11"/>
    <p:sldId id="282" r:id="rId12"/>
    <p:sldId id="283" r:id="rId13"/>
    <p:sldId id="312" r:id="rId14"/>
    <p:sldId id="313" r:id="rId15"/>
    <p:sldId id="314" r:id="rId16"/>
    <p:sldId id="31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261" r:id="rId31"/>
    <p:sldId id="262" r:id="rId32"/>
    <p:sldId id="263" r:id="rId33"/>
    <p:sldId id="270" r:id="rId34"/>
    <p:sldId id="264" r:id="rId35"/>
    <p:sldId id="267" r:id="rId36"/>
    <p:sldId id="272" r:id="rId37"/>
    <p:sldId id="265" r:id="rId38"/>
    <p:sldId id="268" r:id="rId39"/>
    <p:sldId id="275" r:id="rId40"/>
    <p:sldId id="276" r:id="rId41"/>
    <p:sldId id="266" r:id="rId42"/>
    <p:sldId id="277" r:id="rId43"/>
    <p:sldId id="278" r:id="rId44"/>
    <p:sldId id="288" r:id="rId45"/>
    <p:sldId id="289" r:id="rId46"/>
    <p:sldId id="29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B4B6"/>
    <a:srgbClr val="8BC6F0"/>
    <a:srgbClr val="BCDD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97"/>
    <p:restoredTop sz="94646"/>
  </p:normalViewPr>
  <p:slideViewPr>
    <p:cSldViewPr snapToGrid="0" snapToObjects="1">
      <p:cViewPr varScale="1">
        <p:scale>
          <a:sx n="116" d="100"/>
          <a:sy n="116" d="100"/>
        </p:scale>
        <p:origin x="1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350282-B5A1-4563-BAEB-58B6E2527BF5}" type="doc">
      <dgm:prSet loTypeId="urn:microsoft.com/office/officeart/2005/8/layout/radial3" loCatId="relationship" qsTypeId="urn:microsoft.com/office/officeart/2005/8/quickstyle/3d4" qsCatId="3D" csTypeId="urn:microsoft.com/office/officeart/2005/8/colors/colorful1" csCatId="colorful" phldr="1"/>
      <dgm:spPr/>
      <dgm:t>
        <a:bodyPr/>
        <a:lstStyle/>
        <a:p>
          <a:endParaRPr lang="en-US"/>
        </a:p>
      </dgm:t>
    </dgm:pt>
    <dgm:pt modelId="{14A82386-90E3-4778-91A0-F0DC5443E66B}">
      <dgm:prSet phldrT="[Text]"/>
      <dgm:spPr>
        <a:solidFill>
          <a:srgbClr val="7030A0">
            <a:alpha val="50000"/>
          </a:srgbClr>
        </a:solidFill>
      </dgm:spPr>
      <dgm:t>
        <a:bodyPr/>
        <a:lstStyle/>
        <a:p>
          <a:r>
            <a:rPr lang="en-US" dirty="0"/>
            <a:t>Insurance</a:t>
          </a:r>
        </a:p>
      </dgm:t>
    </dgm:pt>
    <dgm:pt modelId="{34F80D1B-46A7-4CBF-AD60-577B3E0BCFB9}" type="parTrans" cxnId="{8FC8DDA3-F7FE-486F-87FA-E9B31F138B49}">
      <dgm:prSet/>
      <dgm:spPr/>
      <dgm:t>
        <a:bodyPr/>
        <a:lstStyle/>
        <a:p>
          <a:endParaRPr lang="en-US"/>
        </a:p>
      </dgm:t>
    </dgm:pt>
    <dgm:pt modelId="{B16E7519-4E66-450D-86FC-0279BEE4A1E2}" type="sibTrans" cxnId="{8FC8DDA3-F7FE-486F-87FA-E9B31F138B49}">
      <dgm:prSet/>
      <dgm:spPr/>
      <dgm:t>
        <a:bodyPr/>
        <a:lstStyle/>
        <a:p>
          <a:endParaRPr lang="en-US"/>
        </a:p>
      </dgm:t>
    </dgm:pt>
    <dgm:pt modelId="{B47A809D-A955-4789-A158-C170B967046A}">
      <dgm:prSet phldrT="[Text]"/>
      <dgm:spPr/>
      <dgm:t>
        <a:bodyPr/>
        <a:lstStyle/>
        <a:p>
          <a:r>
            <a:rPr lang="en-US" dirty="0"/>
            <a:t>Banking</a:t>
          </a:r>
        </a:p>
      </dgm:t>
    </dgm:pt>
    <dgm:pt modelId="{EC85C3B3-9F44-455E-BF06-BB5D77B0C23C}" type="parTrans" cxnId="{35BE4BB8-54FE-4DCC-B972-2EB9B598DE72}">
      <dgm:prSet/>
      <dgm:spPr/>
      <dgm:t>
        <a:bodyPr/>
        <a:lstStyle/>
        <a:p>
          <a:endParaRPr lang="en-US"/>
        </a:p>
      </dgm:t>
    </dgm:pt>
    <dgm:pt modelId="{311E4E7D-960A-4E18-8E3B-94B69F4FD4D0}" type="sibTrans" cxnId="{35BE4BB8-54FE-4DCC-B972-2EB9B598DE72}">
      <dgm:prSet/>
      <dgm:spPr/>
      <dgm:t>
        <a:bodyPr/>
        <a:lstStyle/>
        <a:p>
          <a:endParaRPr lang="en-US"/>
        </a:p>
      </dgm:t>
    </dgm:pt>
    <dgm:pt modelId="{C122E1A2-4068-44CC-8002-39D448DDCF7B}">
      <dgm:prSet phldrT="[Text]"/>
      <dgm:spPr/>
      <dgm:t>
        <a:bodyPr/>
        <a:lstStyle/>
        <a:p>
          <a:r>
            <a:rPr lang="en-US" dirty="0"/>
            <a:t>Telco</a:t>
          </a:r>
        </a:p>
      </dgm:t>
    </dgm:pt>
    <dgm:pt modelId="{00FB4E65-CCBA-455D-B144-30FF47611911}" type="parTrans" cxnId="{9166D416-6B98-430C-BF7C-95FBB9F1C8C8}">
      <dgm:prSet/>
      <dgm:spPr/>
      <dgm:t>
        <a:bodyPr/>
        <a:lstStyle/>
        <a:p>
          <a:endParaRPr lang="en-US"/>
        </a:p>
      </dgm:t>
    </dgm:pt>
    <dgm:pt modelId="{601ECF10-5F90-4155-9C3F-65687FAA9B07}" type="sibTrans" cxnId="{9166D416-6B98-430C-BF7C-95FBB9F1C8C8}">
      <dgm:prSet/>
      <dgm:spPr/>
      <dgm:t>
        <a:bodyPr/>
        <a:lstStyle/>
        <a:p>
          <a:endParaRPr lang="en-US"/>
        </a:p>
      </dgm:t>
    </dgm:pt>
    <dgm:pt modelId="{C6E4FDA7-9083-4E8B-A838-9976633160AF}">
      <dgm:prSet phldrT="[Text]"/>
      <dgm:spPr/>
      <dgm:t>
        <a:bodyPr/>
        <a:lstStyle/>
        <a:p>
          <a:r>
            <a:rPr lang="en-US" dirty="0"/>
            <a:t>Utilities</a:t>
          </a:r>
        </a:p>
      </dgm:t>
    </dgm:pt>
    <dgm:pt modelId="{23CAE78C-776C-4D50-B2A9-D591F0355E3C}" type="parTrans" cxnId="{2466544D-8CB8-4127-B648-F727180C2E02}">
      <dgm:prSet/>
      <dgm:spPr/>
      <dgm:t>
        <a:bodyPr/>
        <a:lstStyle/>
        <a:p>
          <a:endParaRPr lang="en-US"/>
        </a:p>
      </dgm:t>
    </dgm:pt>
    <dgm:pt modelId="{131C3A0C-6EF0-4B66-8D68-1932BF362A2D}" type="sibTrans" cxnId="{2466544D-8CB8-4127-B648-F727180C2E02}">
      <dgm:prSet/>
      <dgm:spPr/>
      <dgm:t>
        <a:bodyPr/>
        <a:lstStyle/>
        <a:p>
          <a:endParaRPr lang="en-US"/>
        </a:p>
      </dgm:t>
    </dgm:pt>
    <dgm:pt modelId="{8E4F4279-54C1-46D3-B5B3-2A987453D931}">
      <dgm:prSet phldrT="[Text]"/>
      <dgm:spPr>
        <a:solidFill>
          <a:schemeClr val="tx2">
            <a:lumMod val="60000"/>
            <a:lumOff val="40000"/>
            <a:alpha val="50000"/>
          </a:schemeClr>
        </a:solidFill>
      </dgm:spPr>
      <dgm:t>
        <a:bodyPr/>
        <a:lstStyle/>
        <a:p>
          <a:r>
            <a:rPr lang="en-US" dirty="0"/>
            <a:t>Customer </a:t>
          </a:r>
          <a:r>
            <a:rPr lang="en-US" dirty="0" err="1"/>
            <a:t>Comm</a:t>
          </a:r>
          <a:r>
            <a:rPr lang="en-US" dirty="0"/>
            <a:t> &amp; Engagement Challenges</a:t>
          </a:r>
        </a:p>
      </dgm:t>
    </dgm:pt>
    <dgm:pt modelId="{2A305D1E-4F5A-4BB2-A8B8-6E8EE7A6B8B1}" type="sibTrans" cxnId="{8C85042D-79C6-4BE2-BA80-488036E93A0A}">
      <dgm:prSet/>
      <dgm:spPr/>
      <dgm:t>
        <a:bodyPr/>
        <a:lstStyle/>
        <a:p>
          <a:endParaRPr lang="en-US"/>
        </a:p>
      </dgm:t>
    </dgm:pt>
    <dgm:pt modelId="{87D333FD-13BE-4727-8BEA-1829617CCF26}" type="parTrans" cxnId="{8C85042D-79C6-4BE2-BA80-488036E93A0A}">
      <dgm:prSet/>
      <dgm:spPr/>
      <dgm:t>
        <a:bodyPr/>
        <a:lstStyle/>
        <a:p>
          <a:endParaRPr lang="en-US"/>
        </a:p>
      </dgm:t>
    </dgm:pt>
    <dgm:pt modelId="{CEF9D0DB-5319-481F-8801-B6E4E51526A9}">
      <dgm:prSet phldrT="[Text]"/>
      <dgm:spPr/>
      <dgm:t>
        <a:bodyPr/>
        <a:lstStyle/>
        <a:p>
          <a:r>
            <a:rPr lang="en-US" dirty="0"/>
            <a:t>Hospitality</a:t>
          </a:r>
        </a:p>
      </dgm:t>
    </dgm:pt>
    <dgm:pt modelId="{16B7B8AC-5277-4AFC-BF41-C355131A8154}" type="parTrans" cxnId="{A95041C8-A5D6-463D-95BD-610184ECCCC8}">
      <dgm:prSet/>
      <dgm:spPr/>
      <dgm:t>
        <a:bodyPr/>
        <a:lstStyle/>
        <a:p>
          <a:endParaRPr lang="en-US"/>
        </a:p>
      </dgm:t>
    </dgm:pt>
    <dgm:pt modelId="{61E27917-62A8-4A5B-9F68-5AF06AD44003}" type="sibTrans" cxnId="{A95041C8-A5D6-463D-95BD-610184ECCCC8}">
      <dgm:prSet/>
      <dgm:spPr/>
      <dgm:t>
        <a:bodyPr/>
        <a:lstStyle/>
        <a:p>
          <a:endParaRPr lang="en-US"/>
        </a:p>
      </dgm:t>
    </dgm:pt>
    <dgm:pt modelId="{C887E387-A346-4341-AC1B-002D2B8CFFB0}">
      <dgm:prSet phldrT="[Text]"/>
      <dgm:spPr/>
      <dgm:t>
        <a:bodyPr/>
        <a:lstStyle/>
        <a:p>
          <a:r>
            <a:rPr lang="en-US" dirty="0"/>
            <a:t>Transportation</a:t>
          </a:r>
        </a:p>
      </dgm:t>
    </dgm:pt>
    <dgm:pt modelId="{4BB294DE-5B3F-4F02-936E-688EE484C40A}" type="parTrans" cxnId="{27E848B0-310E-44D9-B001-A6720599A6F5}">
      <dgm:prSet/>
      <dgm:spPr/>
      <dgm:t>
        <a:bodyPr/>
        <a:lstStyle/>
        <a:p>
          <a:endParaRPr lang="en-US"/>
        </a:p>
      </dgm:t>
    </dgm:pt>
    <dgm:pt modelId="{95BEA69F-52A2-4F81-8645-5F22C31AB1F5}" type="sibTrans" cxnId="{27E848B0-310E-44D9-B001-A6720599A6F5}">
      <dgm:prSet/>
      <dgm:spPr/>
      <dgm:t>
        <a:bodyPr/>
        <a:lstStyle/>
        <a:p>
          <a:endParaRPr lang="en-US"/>
        </a:p>
      </dgm:t>
    </dgm:pt>
    <dgm:pt modelId="{68AA0637-88E4-4F1B-BE4A-D8B8BF23AB4F}" type="pres">
      <dgm:prSet presAssocID="{18350282-B5A1-4563-BAEB-58B6E2527BF5}" presName="composite" presStyleCnt="0">
        <dgm:presLayoutVars>
          <dgm:chMax val="1"/>
          <dgm:dir/>
          <dgm:resizeHandles val="exact"/>
        </dgm:presLayoutVars>
      </dgm:prSet>
      <dgm:spPr/>
    </dgm:pt>
    <dgm:pt modelId="{EBC52BEA-94FF-4F52-944B-277AEE61780B}" type="pres">
      <dgm:prSet presAssocID="{18350282-B5A1-4563-BAEB-58B6E2527BF5}" presName="radial" presStyleCnt="0">
        <dgm:presLayoutVars>
          <dgm:animLvl val="ctr"/>
        </dgm:presLayoutVars>
      </dgm:prSet>
      <dgm:spPr/>
    </dgm:pt>
    <dgm:pt modelId="{216FF751-08B3-42CE-B72D-C3136FA04598}" type="pres">
      <dgm:prSet presAssocID="{8E4F4279-54C1-46D3-B5B3-2A987453D931}" presName="centerShape" presStyleLbl="vennNode1" presStyleIdx="0" presStyleCnt="7"/>
      <dgm:spPr/>
    </dgm:pt>
    <dgm:pt modelId="{54224E81-42E7-4706-9670-602A016A86BE}" type="pres">
      <dgm:prSet presAssocID="{14A82386-90E3-4778-91A0-F0DC5443E66B}" presName="node" presStyleLbl="vennNode1" presStyleIdx="1" presStyleCnt="7">
        <dgm:presLayoutVars>
          <dgm:bulletEnabled val="1"/>
        </dgm:presLayoutVars>
      </dgm:prSet>
      <dgm:spPr/>
    </dgm:pt>
    <dgm:pt modelId="{FB4DD7B2-6E41-48CD-BDDD-21080259135D}" type="pres">
      <dgm:prSet presAssocID="{B47A809D-A955-4789-A158-C170B967046A}" presName="node" presStyleLbl="vennNode1" presStyleIdx="2" presStyleCnt="7">
        <dgm:presLayoutVars>
          <dgm:bulletEnabled val="1"/>
        </dgm:presLayoutVars>
      </dgm:prSet>
      <dgm:spPr/>
    </dgm:pt>
    <dgm:pt modelId="{ED8E4C87-6D01-403F-B912-73C3975F8E90}" type="pres">
      <dgm:prSet presAssocID="{C122E1A2-4068-44CC-8002-39D448DDCF7B}" presName="node" presStyleLbl="vennNode1" presStyleIdx="3" presStyleCnt="7">
        <dgm:presLayoutVars>
          <dgm:bulletEnabled val="1"/>
        </dgm:presLayoutVars>
      </dgm:prSet>
      <dgm:spPr/>
    </dgm:pt>
    <dgm:pt modelId="{2769ED8E-E5FF-43EB-8672-80A71D8FF9F0}" type="pres">
      <dgm:prSet presAssocID="{C6E4FDA7-9083-4E8B-A838-9976633160AF}" presName="node" presStyleLbl="vennNode1" presStyleIdx="4" presStyleCnt="7">
        <dgm:presLayoutVars>
          <dgm:bulletEnabled val="1"/>
        </dgm:presLayoutVars>
      </dgm:prSet>
      <dgm:spPr/>
    </dgm:pt>
    <dgm:pt modelId="{5FE9824A-B9C7-4CFA-9746-5B2152B11EB4}" type="pres">
      <dgm:prSet presAssocID="{CEF9D0DB-5319-481F-8801-B6E4E51526A9}" presName="node" presStyleLbl="vennNode1" presStyleIdx="5" presStyleCnt="7">
        <dgm:presLayoutVars>
          <dgm:bulletEnabled val="1"/>
        </dgm:presLayoutVars>
      </dgm:prSet>
      <dgm:spPr/>
    </dgm:pt>
    <dgm:pt modelId="{7BB297FE-F442-4516-B56B-A56A92F05C92}" type="pres">
      <dgm:prSet presAssocID="{C887E387-A346-4341-AC1B-002D2B8CFFB0}" presName="node" presStyleLbl="vennNode1" presStyleIdx="6" presStyleCnt="7">
        <dgm:presLayoutVars>
          <dgm:bulletEnabled val="1"/>
        </dgm:presLayoutVars>
      </dgm:prSet>
      <dgm:spPr/>
    </dgm:pt>
  </dgm:ptLst>
  <dgm:cxnLst>
    <dgm:cxn modelId="{9166D416-6B98-430C-BF7C-95FBB9F1C8C8}" srcId="{8E4F4279-54C1-46D3-B5B3-2A987453D931}" destId="{C122E1A2-4068-44CC-8002-39D448DDCF7B}" srcOrd="2" destOrd="0" parTransId="{00FB4E65-CCBA-455D-B144-30FF47611911}" sibTransId="{601ECF10-5F90-4155-9C3F-65687FAA9B07}"/>
    <dgm:cxn modelId="{8C85042D-79C6-4BE2-BA80-488036E93A0A}" srcId="{18350282-B5A1-4563-BAEB-58B6E2527BF5}" destId="{8E4F4279-54C1-46D3-B5B3-2A987453D931}" srcOrd="0" destOrd="0" parTransId="{87D333FD-13BE-4727-8BEA-1829617CCF26}" sibTransId="{2A305D1E-4F5A-4BB2-A8B8-6E8EE7A6B8B1}"/>
    <dgm:cxn modelId="{2466544D-8CB8-4127-B648-F727180C2E02}" srcId="{8E4F4279-54C1-46D3-B5B3-2A987453D931}" destId="{C6E4FDA7-9083-4E8B-A838-9976633160AF}" srcOrd="3" destOrd="0" parTransId="{23CAE78C-776C-4D50-B2A9-D591F0355E3C}" sibTransId="{131C3A0C-6EF0-4B66-8D68-1932BF362A2D}"/>
    <dgm:cxn modelId="{7080FC56-F8AD-413D-A36D-F5E06C4BECAF}" type="presOf" srcId="{C122E1A2-4068-44CC-8002-39D448DDCF7B}" destId="{ED8E4C87-6D01-403F-B912-73C3975F8E90}" srcOrd="0" destOrd="0" presId="urn:microsoft.com/office/officeart/2005/8/layout/radial3"/>
    <dgm:cxn modelId="{7272877F-1E9D-4655-82B3-5FE2F7AF769D}" type="presOf" srcId="{B47A809D-A955-4789-A158-C170B967046A}" destId="{FB4DD7B2-6E41-48CD-BDDD-21080259135D}" srcOrd="0" destOrd="0" presId="urn:microsoft.com/office/officeart/2005/8/layout/radial3"/>
    <dgm:cxn modelId="{8FC8DDA3-F7FE-486F-87FA-E9B31F138B49}" srcId="{8E4F4279-54C1-46D3-B5B3-2A987453D931}" destId="{14A82386-90E3-4778-91A0-F0DC5443E66B}" srcOrd="0" destOrd="0" parTransId="{34F80D1B-46A7-4CBF-AD60-577B3E0BCFB9}" sibTransId="{B16E7519-4E66-450D-86FC-0279BEE4A1E2}"/>
    <dgm:cxn modelId="{3FA74BAB-3436-437F-BC7C-5AEE07E89980}" type="presOf" srcId="{18350282-B5A1-4563-BAEB-58B6E2527BF5}" destId="{68AA0637-88E4-4F1B-BE4A-D8B8BF23AB4F}" srcOrd="0" destOrd="0" presId="urn:microsoft.com/office/officeart/2005/8/layout/radial3"/>
    <dgm:cxn modelId="{27E848B0-310E-44D9-B001-A6720599A6F5}" srcId="{8E4F4279-54C1-46D3-B5B3-2A987453D931}" destId="{C887E387-A346-4341-AC1B-002D2B8CFFB0}" srcOrd="5" destOrd="0" parTransId="{4BB294DE-5B3F-4F02-936E-688EE484C40A}" sibTransId="{95BEA69F-52A2-4F81-8645-5F22C31AB1F5}"/>
    <dgm:cxn modelId="{35BE4BB8-54FE-4DCC-B972-2EB9B598DE72}" srcId="{8E4F4279-54C1-46D3-B5B3-2A987453D931}" destId="{B47A809D-A955-4789-A158-C170B967046A}" srcOrd="1" destOrd="0" parTransId="{EC85C3B3-9F44-455E-BF06-BB5D77B0C23C}" sibTransId="{311E4E7D-960A-4E18-8E3B-94B69F4FD4D0}"/>
    <dgm:cxn modelId="{BAE20EBD-9CDE-44D2-96BF-991F099B2EFD}" type="presOf" srcId="{C887E387-A346-4341-AC1B-002D2B8CFFB0}" destId="{7BB297FE-F442-4516-B56B-A56A92F05C92}" srcOrd="0" destOrd="0" presId="urn:microsoft.com/office/officeart/2005/8/layout/radial3"/>
    <dgm:cxn modelId="{DB5820BD-81AB-46F0-AFDA-0011994ACEC7}" type="presOf" srcId="{8E4F4279-54C1-46D3-B5B3-2A987453D931}" destId="{216FF751-08B3-42CE-B72D-C3136FA04598}" srcOrd="0" destOrd="0" presId="urn:microsoft.com/office/officeart/2005/8/layout/radial3"/>
    <dgm:cxn modelId="{A95041C8-A5D6-463D-95BD-610184ECCCC8}" srcId="{8E4F4279-54C1-46D3-B5B3-2A987453D931}" destId="{CEF9D0DB-5319-481F-8801-B6E4E51526A9}" srcOrd="4" destOrd="0" parTransId="{16B7B8AC-5277-4AFC-BF41-C355131A8154}" sibTransId="{61E27917-62A8-4A5B-9F68-5AF06AD44003}"/>
    <dgm:cxn modelId="{E340B0D1-242E-40A7-9EEB-05B1CB287DF9}" type="presOf" srcId="{C6E4FDA7-9083-4E8B-A838-9976633160AF}" destId="{2769ED8E-E5FF-43EB-8672-80A71D8FF9F0}" srcOrd="0" destOrd="0" presId="urn:microsoft.com/office/officeart/2005/8/layout/radial3"/>
    <dgm:cxn modelId="{788F80EF-9217-490B-82FE-985DC73A9835}" type="presOf" srcId="{14A82386-90E3-4778-91A0-F0DC5443E66B}" destId="{54224E81-42E7-4706-9670-602A016A86BE}" srcOrd="0" destOrd="0" presId="urn:microsoft.com/office/officeart/2005/8/layout/radial3"/>
    <dgm:cxn modelId="{65C63BF0-E07A-422F-B0B6-E76C5718DDDA}" type="presOf" srcId="{CEF9D0DB-5319-481F-8801-B6E4E51526A9}" destId="{5FE9824A-B9C7-4CFA-9746-5B2152B11EB4}" srcOrd="0" destOrd="0" presId="urn:microsoft.com/office/officeart/2005/8/layout/radial3"/>
    <dgm:cxn modelId="{5D03A2D5-4498-4CFA-8760-6A3ACD7C9DC2}" type="presParOf" srcId="{68AA0637-88E4-4F1B-BE4A-D8B8BF23AB4F}" destId="{EBC52BEA-94FF-4F52-944B-277AEE61780B}" srcOrd="0" destOrd="0" presId="urn:microsoft.com/office/officeart/2005/8/layout/radial3"/>
    <dgm:cxn modelId="{C51E6DF0-D742-471D-997E-72FAA3E211CA}" type="presParOf" srcId="{EBC52BEA-94FF-4F52-944B-277AEE61780B}" destId="{216FF751-08B3-42CE-B72D-C3136FA04598}" srcOrd="0" destOrd="0" presId="urn:microsoft.com/office/officeart/2005/8/layout/radial3"/>
    <dgm:cxn modelId="{6E2F4EC0-BC08-4489-B974-1F21B3F63F16}" type="presParOf" srcId="{EBC52BEA-94FF-4F52-944B-277AEE61780B}" destId="{54224E81-42E7-4706-9670-602A016A86BE}" srcOrd="1" destOrd="0" presId="urn:microsoft.com/office/officeart/2005/8/layout/radial3"/>
    <dgm:cxn modelId="{06348EFF-3539-4002-9B11-07DE0CCD6E48}" type="presParOf" srcId="{EBC52BEA-94FF-4F52-944B-277AEE61780B}" destId="{FB4DD7B2-6E41-48CD-BDDD-21080259135D}" srcOrd="2" destOrd="0" presId="urn:microsoft.com/office/officeart/2005/8/layout/radial3"/>
    <dgm:cxn modelId="{4AD97808-948C-40DB-8536-B5B57BE085F8}" type="presParOf" srcId="{EBC52BEA-94FF-4F52-944B-277AEE61780B}" destId="{ED8E4C87-6D01-403F-B912-73C3975F8E90}" srcOrd="3" destOrd="0" presId="urn:microsoft.com/office/officeart/2005/8/layout/radial3"/>
    <dgm:cxn modelId="{E84FD715-266F-43F8-B5C4-E79DF737888B}" type="presParOf" srcId="{EBC52BEA-94FF-4F52-944B-277AEE61780B}" destId="{2769ED8E-E5FF-43EB-8672-80A71D8FF9F0}" srcOrd="4" destOrd="0" presId="urn:microsoft.com/office/officeart/2005/8/layout/radial3"/>
    <dgm:cxn modelId="{F683A6A5-707A-4BAC-94B1-A0A93634348B}" type="presParOf" srcId="{EBC52BEA-94FF-4F52-944B-277AEE61780B}" destId="{5FE9824A-B9C7-4CFA-9746-5B2152B11EB4}" srcOrd="5" destOrd="0" presId="urn:microsoft.com/office/officeart/2005/8/layout/radial3"/>
    <dgm:cxn modelId="{B1DF85BF-C37F-406C-8D1E-E2906DC86A4C}" type="presParOf" srcId="{EBC52BEA-94FF-4F52-944B-277AEE61780B}" destId="{7BB297FE-F442-4516-B56B-A56A92F05C92}"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7BEF3B-BAA9-46DD-AEB2-481DEA0ED231}"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2957E3D3-196D-4286-BE29-4603598F6B37}">
      <dgm:prSet phldrT="[Text]"/>
      <dgm:spPr/>
      <dgm:t>
        <a:bodyPr/>
        <a:lstStyle/>
        <a:p>
          <a:r>
            <a:rPr lang="en-US" dirty="0"/>
            <a:t>BI</a:t>
          </a:r>
        </a:p>
        <a:p>
          <a:r>
            <a:rPr lang="en-US" dirty="0"/>
            <a:t>Analytics</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A5E8CA16-06A4-440D-9409-8F4E75025CEA}" type="parTrans" cxnId="{D5CF6709-E669-4646-B2D3-F2162FA67EC7}">
      <dgm:prSet/>
      <dgm:spPr/>
      <dgm:t>
        <a:bodyPr/>
        <a:lstStyle/>
        <a:p>
          <a:endParaRPr lang="en-US"/>
        </a:p>
      </dgm:t>
    </dgm:pt>
    <dgm:pt modelId="{99230FEF-2641-4740-8C18-2E0AE923AE6E}" type="sibTrans" cxnId="{D5CF6709-E669-4646-B2D3-F2162FA67EC7}">
      <dgm:prSet/>
      <dgm:spPr/>
      <dgm:t>
        <a:bodyPr/>
        <a:lstStyle/>
        <a:p>
          <a:endParaRPr lang="en-US"/>
        </a:p>
      </dgm:t>
    </dgm:pt>
    <dgm:pt modelId="{49FAF05E-3956-410D-AE29-2869921FC299}">
      <dgm:prSet phldrT="[Text]"/>
      <dgm:spPr/>
      <dgm:t>
        <a:bodyPr/>
        <a:lstStyle/>
        <a:p>
          <a:r>
            <a:rPr lang="en-US" dirty="0"/>
            <a:t>Distribution</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6AAD555-BE95-479D-8F54-B7BFF05E5CE9}" type="parTrans" cxnId="{B1409C7C-2FA0-4B32-BB69-253BDA87933E}">
      <dgm:prSet/>
      <dgm:spPr/>
      <dgm:t>
        <a:bodyPr/>
        <a:lstStyle/>
        <a:p>
          <a:endParaRPr lang="en-US"/>
        </a:p>
      </dgm:t>
    </dgm:pt>
    <dgm:pt modelId="{85C630B6-0282-4667-A51A-A07A43206898}" type="sibTrans" cxnId="{B1409C7C-2FA0-4B32-BB69-253BDA87933E}">
      <dgm:prSet/>
      <dgm:spPr/>
      <dgm:t>
        <a:bodyPr/>
        <a:lstStyle/>
        <a:p>
          <a:endParaRPr lang="en-US"/>
        </a:p>
      </dgm:t>
    </dgm:pt>
    <dgm:pt modelId="{6199DA36-80BE-4A5B-AB14-34CB6752A49B}">
      <dgm:prSet phldrT="[Text]"/>
      <dgm:spPr/>
      <dgm:t>
        <a:bodyPr/>
        <a:lstStyle/>
        <a:p>
          <a:r>
            <a:rPr lang="en-US" dirty="0"/>
            <a:t>Enterprise Data</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E98388F5-1A6E-4712-8FB5-370AE8F460FA}" type="parTrans" cxnId="{D536B1DE-3F92-4906-83A5-46E0419BD503}">
      <dgm:prSet/>
      <dgm:spPr/>
      <dgm:t>
        <a:bodyPr/>
        <a:lstStyle/>
        <a:p>
          <a:endParaRPr lang="en-US"/>
        </a:p>
      </dgm:t>
    </dgm:pt>
    <dgm:pt modelId="{A11ADA33-6182-456E-B74D-CD6792117E3D}" type="sibTrans" cxnId="{D536B1DE-3F92-4906-83A5-46E0419BD503}">
      <dgm:prSet/>
      <dgm:spPr/>
      <dgm:t>
        <a:bodyPr/>
        <a:lstStyle/>
        <a:p>
          <a:endParaRPr lang="en-US"/>
        </a:p>
      </dgm:t>
    </dgm:pt>
    <dgm:pt modelId="{59591184-B562-4E67-91CB-7D32E941305E}">
      <dgm:prSet phldrT="[Text]"/>
      <dgm:spPr/>
      <dgm:t>
        <a:bodyPr/>
        <a:lstStyle/>
        <a:p>
          <a:r>
            <a:rPr lang="en-US" dirty="0"/>
            <a:t>Business Strategy</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69F56885-504E-4403-BB56-54FD072C2F39}" type="parTrans" cxnId="{138014A8-CE12-4876-A2D9-FA0388C046B9}">
      <dgm:prSet/>
      <dgm:spPr/>
      <dgm:t>
        <a:bodyPr/>
        <a:lstStyle/>
        <a:p>
          <a:endParaRPr lang="en-US"/>
        </a:p>
      </dgm:t>
    </dgm:pt>
    <dgm:pt modelId="{5F2A0480-4974-4024-8210-D6B66B7CF2C3}" type="sibTrans" cxnId="{138014A8-CE12-4876-A2D9-FA0388C046B9}">
      <dgm:prSet/>
      <dgm:spPr/>
      <dgm:t>
        <a:bodyPr/>
        <a:lstStyle/>
        <a:p>
          <a:endParaRPr lang="en-US"/>
        </a:p>
      </dgm:t>
    </dgm:pt>
    <dgm:pt modelId="{561CE46C-D1F7-43CF-9382-958C1F8E0024}">
      <dgm:prSet phldrT="[Text]"/>
      <dgm:spPr/>
      <dgm:t>
        <a:bodyPr/>
        <a:lstStyle/>
        <a:p>
          <a:r>
            <a:rPr lang="en-US" dirty="0"/>
            <a:t>Customer Response</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C11688A-FD03-4598-80F1-9D2CC657F3FB}" type="parTrans" cxnId="{8E1F56E2-8BEA-45CA-A802-CDBF7D0D246B}">
      <dgm:prSet/>
      <dgm:spPr/>
      <dgm:t>
        <a:bodyPr/>
        <a:lstStyle/>
        <a:p>
          <a:endParaRPr lang="en-US"/>
        </a:p>
      </dgm:t>
    </dgm:pt>
    <dgm:pt modelId="{C37BC215-65CC-4606-BEE6-35709890CE58}" type="sibTrans" cxnId="{8E1F56E2-8BEA-45CA-A802-CDBF7D0D246B}">
      <dgm:prSet/>
      <dgm:spPr/>
      <dgm:t>
        <a:bodyPr/>
        <a:lstStyle/>
        <a:p>
          <a:endParaRPr lang="en-US"/>
        </a:p>
      </dgm:t>
    </dgm:pt>
    <dgm:pt modelId="{73646922-AF0B-4CCC-A07A-F78D43C089B8}">
      <dgm:prSet phldrT="[Text]"/>
      <dgm:spPr/>
      <dgm:t>
        <a:bodyPr/>
        <a:lstStyle/>
        <a:p>
          <a:r>
            <a:rPr lang="en-US" dirty="0"/>
            <a:t>Unified</a:t>
          </a:r>
        </a:p>
        <a:p>
          <a:r>
            <a:rPr lang="en-US" dirty="0"/>
            <a:t>Message</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56ABD6C8-73A6-4E61-9C68-53ABDC93EC1F}" type="parTrans" cxnId="{F8CEED55-3158-4F98-9126-62CD31D4868C}">
      <dgm:prSet/>
      <dgm:spPr/>
      <dgm:t>
        <a:bodyPr/>
        <a:lstStyle/>
        <a:p>
          <a:endParaRPr lang="en-US"/>
        </a:p>
      </dgm:t>
    </dgm:pt>
    <dgm:pt modelId="{C43CBE33-3CF9-48CF-AE2F-FA9127FA090C}" type="sibTrans" cxnId="{F8CEED55-3158-4F98-9126-62CD31D4868C}">
      <dgm:prSet/>
      <dgm:spPr/>
      <dgm:t>
        <a:bodyPr/>
        <a:lstStyle/>
        <a:p>
          <a:endParaRPr lang="en-US"/>
        </a:p>
      </dgm:t>
    </dgm:pt>
    <dgm:pt modelId="{FB2AE5D4-CCD3-4B58-9FC0-D6BB98B7B7D6}">
      <dgm:prSet phldrT="[Text]"/>
      <dgm:spPr/>
      <dgm:t>
        <a:bodyPr/>
        <a:lstStyle/>
        <a:p>
          <a:r>
            <a:rPr lang="en-US" dirty="0"/>
            <a:t>Production</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F20E7028-5645-4828-B404-D1072417D498}" type="parTrans" cxnId="{EBF81D09-99A3-4BCC-9246-6E780100FCA5}">
      <dgm:prSet/>
      <dgm:spPr/>
      <dgm:t>
        <a:bodyPr/>
        <a:lstStyle/>
        <a:p>
          <a:endParaRPr lang="en-US"/>
        </a:p>
      </dgm:t>
    </dgm:pt>
    <dgm:pt modelId="{25BA3646-B418-4267-B1C6-4355DE1C0336}" type="sibTrans" cxnId="{EBF81D09-99A3-4BCC-9246-6E780100FCA5}">
      <dgm:prSet/>
      <dgm:spPr/>
      <dgm:t>
        <a:bodyPr/>
        <a:lstStyle/>
        <a:p>
          <a:endParaRPr lang="en-US"/>
        </a:p>
      </dgm:t>
    </dgm:pt>
    <dgm:pt modelId="{2F1D26C8-1431-4AAE-9512-0650CECDEE06}" type="pres">
      <dgm:prSet presAssocID="{9B7BEF3B-BAA9-46DD-AEB2-481DEA0ED231}" presName="cycle" presStyleCnt="0">
        <dgm:presLayoutVars>
          <dgm:dir/>
          <dgm:resizeHandles val="exact"/>
        </dgm:presLayoutVars>
      </dgm:prSet>
      <dgm:spPr/>
    </dgm:pt>
    <dgm:pt modelId="{39ADB207-20EE-4160-B708-CE9CCBBD18F3}" type="pres">
      <dgm:prSet presAssocID="{6199DA36-80BE-4A5B-AB14-34CB6752A49B}" presName="node" presStyleLbl="node1" presStyleIdx="0" presStyleCnt="7">
        <dgm:presLayoutVars>
          <dgm:bulletEnabled val="1"/>
        </dgm:presLayoutVars>
      </dgm:prSet>
      <dgm:spPr/>
    </dgm:pt>
    <dgm:pt modelId="{59BFD5D4-5482-4A78-AE64-43594D6E20BA}" type="pres">
      <dgm:prSet presAssocID="{A11ADA33-6182-456E-B74D-CD6792117E3D}" presName="sibTrans" presStyleLbl="sibTrans2D1" presStyleIdx="0" presStyleCnt="7"/>
      <dgm:spPr/>
    </dgm:pt>
    <dgm:pt modelId="{A10B2219-BC86-4635-B599-D3A53C8C4EE0}" type="pres">
      <dgm:prSet presAssocID="{A11ADA33-6182-456E-B74D-CD6792117E3D}" presName="connectorText" presStyleLbl="sibTrans2D1" presStyleIdx="0" presStyleCnt="7"/>
      <dgm:spPr/>
    </dgm:pt>
    <dgm:pt modelId="{C534F646-4A7A-47E7-A4B7-D4DE1472D60F}" type="pres">
      <dgm:prSet presAssocID="{2957E3D3-196D-4286-BE29-4603598F6B37}" presName="node" presStyleLbl="node1" presStyleIdx="1" presStyleCnt="7">
        <dgm:presLayoutVars>
          <dgm:bulletEnabled val="1"/>
        </dgm:presLayoutVars>
      </dgm:prSet>
      <dgm:spPr/>
    </dgm:pt>
    <dgm:pt modelId="{CF6BCD4A-96B5-4605-9FC0-B10B41248968}" type="pres">
      <dgm:prSet presAssocID="{99230FEF-2641-4740-8C18-2E0AE923AE6E}" presName="sibTrans" presStyleLbl="sibTrans2D1" presStyleIdx="1" presStyleCnt="7"/>
      <dgm:spPr/>
    </dgm:pt>
    <dgm:pt modelId="{8A944EC6-A315-4604-9ABD-6546EBC984B3}" type="pres">
      <dgm:prSet presAssocID="{99230FEF-2641-4740-8C18-2E0AE923AE6E}" presName="connectorText" presStyleLbl="sibTrans2D1" presStyleIdx="1" presStyleCnt="7"/>
      <dgm:spPr/>
    </dgm:pt>
    <dgm:pt modelId="{53425255-A163-4B37-8548-881FD024286D}" type="pres">
      <dgm:prSet presAssocID="{59591184-B562-4E67-91CB-7D32E941305E}" presName="node" presStyleLbl="node1" presStyleIdx="2" presStyleCnt="7">
        <dgm:presLayoutVars>
          <dgm:bulletEnabled val="1"/>
        </dgm:presLayoutVars>
      </dgm:prSet>
      <dgm:spPr/>
    </dgm:pt>
    <dgm:pt modelId="{0CCC7F48-0A61-47A7-850E-D243827EBE4C}" type="pres">
      <dgm:prSet presAssocID="{5F2A0480-4974-4024-8210-D6B66B7CF2C3}" presName="sibTrans" presStyleLbl="sibTrans2D1" presStyleIdx="2" presStyleCnt="7"/>
      <dgm:spPr/>
    </dgm:pt>
    <dgm:pt modelId="{88CB85F0-7AD8-41D4-9A57-C54EB81DC21F}" type="pres">
      <dgm:prSet presAssocID="{5F2A0480-4974-4024-8210-D6B66B7CF2C3}" presName="connectorText" presStyleLbl="sibTrans2D1" presStyleIdx="2" presStyleCnt="7"/>
      <dgm:spPr/>
    </dgm:pt>
    <dgm:pt modelId="{4DCCEC44-C6BF-4D17-9901-C8DBEA71A0E2}" type="pres">
      <dgm:prSet presAssocID="{73646922-AF0B-4CCC-A07A-F78D43C089B8}" presName="node" presStyleLbl="node1" presStyleIdx="3" presStyleCnt="7">
        <dgm:presLayoutVars>
          <dgm:bulletEnabled val="1"/>
        </dgm:presLayoutVars>
      </dgm:prSet>
      <dgm:spPr/>
    </dgm:pt>
    <dgm:pt modelId="{40F7B365-9D7E-4186-83BE-9F22436B4B4B}" type="pres">
      <dgm:prSet presAssocID="{C43CBE33-3CF9-48CF-AE2F-FA9127FA090C}" presName="sibTrans" presStyleLbl="sibTrans2D1" presStyleIdx="3" presStyleCnt="7"/>
      <dgm:spPr/>
    </dgm:pt>
    <dgm:pt modelId="{637913A4-92A0-49FD-8586-2A62D26FF472}" type="pres">
      <dgm:prSet presAssocID="{C43CBE33-3CF9-48CF-AE2F-FA9127FA090C}" presName="connectorText" presStyleLbl="sibTrans2D1" presStyleIdx="3" presStyleCnt="7"/>
      <dgm:spPr/>
    </dgm:pt>
    <dgm:pt modelId="{CFF00304-15E0-432D-96EA-729CE022D3AE}" type="pres">
      <dgm:prSet presAssocID="{FB2AE5D4-CCD3-4B58-9FC0-D6BB98B7B7D6}" presName="node" presStyleLbl="node1" presStyleIdx="4" presStyleCnt="7">
        <dgm:presLayoutVars>
          <dgm:bulletEnabled val="1"/>
        </dgm:presLayoutVars>
      </dgm:prSet>
      <dgm:spPr/>
    </dgm:pt>
    <dgm:pt modelId="{543877F9-0093-4BF3-9329-E9EBC69D807B}" type="pres">
      <dgm:prSet presAssocID="{25BA3646-B418-4267-B1C6-4355DE1C0336}" presName="sibTrans" presStyleLbl="sibTrans2D1" presStyleIdx="4" presStyleCnt="7"/>
      <dgm:spPr/>
    </dgm:pt>
    <dgm:pt modelId="{7657C01A-910B-4172-BD1D-C4D3FD0B6E02}" type="pres">
      <dgm:prSet presAssocID="{25BA3646-B418-4267-B1C6-4355DE1C0336}" presName="connectorText" presStyleLbl="sibTrans2D1" presStyleIdx="4" presStyleCnt="7"/>
      <dgm:spPr/>
    </dgm:pt>
    <dgm:pt modelId="{3C406210-E898-447F-8B64-FA475D540A6C}" type="pres">
      <dgm:prSet presAssocID="{49FAF05E-3956-410D-AE29-2869921FC299}" presName="node" presStyleLbl="node1" presStyleIdx="5" presStyleCnt="7">
        <dgm:presLayoutVars>
          <dgm:bulletEnabled val="1"/>
        </dgm:presLayoutVars>
      </dgm:prSet>
      <dgm:spPr/>
    </dgm:pt>
    <dgm:pt modelId="{3AE0D661-9FAE-4B1E-8CEB-7223916E479E}" type="pres">
      <dgm:prSet presAssocID="{85C630B6-0282-4667-A51A-A07A43206898}" presName="sibTrans" presStyleLbl="sibTrans2D1" presStyleIdx="5" presStyleCnt="7"/>
      <dgm:spPr/>
    </dgm:pt>
    <dgm:pt modelId="{76724789-0FBA-441C-972E-2F813A37A6CF}" type="pres">
      <dgm:prSet presAssocID="{85C630B6-0282-4667-A51A-A07A43206898}" presName="connectorText" presStyleLbl="sibTrans2D1" presStyleIdx="5" presStyleCnt="7"/>
      <dgm:spPr/>
    </dgm:pt>
    <dgm:pt modelId="{1E31B987-DFA1-46D3-928E-AEAB6348AA1D}" type="pres">
      <dgm:prSet presAssocID="{561CE46C-D1F7-43CF-9382-958C1F8E0024}" presName="node" presStyleLbl="node1" presStyleIdx="6" presStyleCnt="7">
        <dgm:presLayoutVars>
          <dgm:bulletEnabled val="1"/>
        </dgm:presLayoutVars>
      </dgm:prSet>
      <dgm:spPr/>
    </dgm:pt>
    <dgm:pt modelId="{B9E037E7-EA97-4DF0-9FF8-E086E722F9AC}" type="pres">
      <dgm:prSet presAssocID="{C37BC215-65CC-4606-BEE6-35709890CE58}" presName="sibTrans" presStyleLbl="sibTrans2D1" presStyleIdx="6" presStyleCnt="7"/>
      <dgm:spPr/>
    </dgm:pt>
    <dgm:pt modelId="{B5D59ECB-7E2A-46EE-8429-E26E1AD7D3C9}" type="pres">
      <dgm:prSet presAssocID="{C37BC215-65CC-4606-BEE6-35709890CE58}" presName="connectorText" presStyleLbl="sibTrans2D1" presStyleIdx="6" presStyleCnt="7"/>
      <dgm:spPr/>
    </dgm:pt>
  </dgm:ptLst>
  <dgm:cxnLst>
    <dgm:cxn modelId="{A1E90C03-E68E-4B9D-B932-7102C381C044}" type="presOf" srcId="{99230FEF-2641-4740-8C18-2E0AE923AE6E}" destId="{CF6BCD4A-96B5-4605-9FC0-B10B41248968}" srcOrd="0" destOrd="0" presId="urn:microsoft.com/office/officeart/2005/8/layout/cycle2"/>
    <dgm:cxn modelId="{EBF81D09-99A3-4BCC-9246-6E780100FCA5}" srcId="{9B7BEF3B-BAA9-46DD-AEB2-481DEA0ED231}" destId="{FB2AE5D4-CCD3-4B58-9FC0-D6BB98B7B7D6}" srcOrd="4" destOrd="0" parTransId="{F20E7028-5645-4828-B404-D1072417D498}" sibTransId="{25BA3646-B418-4267-B1C6-4355DE1C0336}"/>
    <dgm:cxn modelId="{D5CF6709-E669-4646-B2D3-F2162FA67EC7}" srcId="{9B7BEF3B-BAA9-46DD-AEB2-481DEA0ED231}" destId="{2957E3D3-196D-4286-BE29-4603598F6B37}" srcOrd="1" destOrd="0" parTransId="{A5E8CA16-06A4-440D-9409-8F4E75025CEA}" sibTransId="{99230FEF-2641-4740-8C18-2E0AE923AE6E}"/>
    <dgm:cxn modelId="{F9B6420B-1D16-47E9-A84F-EA223274C838}" type="presOf" srcId="{59591184-B562-4E67-91CB-7D32E941305E}" destId="{53425255-A163-4B37-8548-881FD024286D}" srcOrd="0" destOrd="0" presId="urn:microsoft.com/office/officeart/2005/8/layout/cycle2"/>
    <dgm:cxn modelId="{3D62FC19-4571-4FD3-99CE-42CA4B1119DF}" type="presOf" srcId="{561CE46C-D1F7-43CF-9382-958C1F8E0024}" destId="{1E31B987-DFA1-46D3-928E-AEAB6348AA1D}" srcOrd="0" destOrd="0" presId="urn:microsoft.com/office/officeart/2005/8/layout/cycle2"/>
    <dgm:cxn modelId="{30374C36-2BC4-4836-A67A-BBBD2E51B40A}" type="presOf" srcId="{5F2A0480-4974-4024-8210-D6B66B7CF2C3}" destId="{88CB85F0-7AD8-41D4-9A57-C54EB81DC21F}" srcOrd="1" destOrd="0" presId="urn:microsoft.com/office/officeart/2005/8/layout/cycle2"/>
    <dgm:cxn modelId="{CA86545C-4252-4665-8FD3-75279471CC74}" type="presOf" srcId="{C43CBE33-3CF9-48CF-AE2F-FA9127FA090C}" destId="{637913A4-92A0-49FD-8586-2A62D26FF472}" srcOrd="1" destOrd="0" presId="urn:microsoft.com/office/officeart/2005/8/layout/cycle2"/>
    <dgm:cxn modelId="{83ECB561-35E2-4F85-81E8-16866AC95597}" type="presOf" srcId="{85C630B6-0282-4667-A51A-A07A43206898}" destId="{76724789-0FBA-441C-972E-2F813A37A6CF}" srcOrd="1" destOrd="0" presId="urn:microsoft.com/office/officeart/2005/8/layout/cycle2"/>
    <dgm:cxn modelId="{B0D67668-673E-4B7F-8DAA-2C163EA0B7AD}" type="presOf" srcId="{25BA3646-B418-4267-B1C6-4355DE1C0336}" destId="{543877F9-0093-4BF3-9329-E9EBC69D807B}" srcOrd="0" destOrd="0" presId="urn:microsoft.com/office/officeart/2005/8/layout/cycle2"/>
    <dgm:cxn modelId="{BC12FD4C-3FE3-4F41-B13E-CD0765BB8404}" type="presOf" srcId="{85C630B6-0282-4667-A51A-A07A43206898}" destId="{3AE0D661-9FAE-4B1E-8CEB-7223916E479E}" srcOrd="0" destOrd="0" presId="urn:microsoft.com/office/officeart/2005/8/layout/cycle2"/>
    <dgm:cxn modelId="{3F3CF04D-62FF-460D-AD22-6DFFB350DEDF}" type="presOf" srcId="{C37BC215-65CC-4606-BEE6-35709890CE58}" destId="{B5D59ECB-7E2A-46EE-8429-E26E1AD7D3C9}" srcOrd="1" destOrd="0" presId="urn:microsoft.com/office/officeart/2005/8/layout/cycle2"/>
    <dgm:cxn modelId="{F8CEED55-3158-4F98-9126-62CD31D4868C}" srcId="{9B7BEF3B-BAA9-46DD-AEB2-481DEA0ED231}" destId="{73646922-AF0B-4CCC-A07A-F78D43C089B8}" srcOrd="3" destOrd="0" parTransId="{56ABD6C8-73A6-4E61-9C68-53ABDC93EC1F}" sibTransId="{C43CBE33-3CF9-48CF-AE2F-FA9127FA090C}"/>
    <dgm:cxn modelId="{8B2B6F7A-ED3D-4B2D-BACE-D12C0DAF4E78}" type="presOf" srcId="{5F2A0480-4974-4024-8210-D6B66B7CF2C3}" destId="{0CCC7F48-0A61-47A7-850E-D243827EBE4C}" srcOrd="0" destOrd="0" presId="urn:microsoft.com/office/officeart/2005/8/layout/cycle2"/>
    <dgm:cxn modelId="{B1409C7C-2FA0-4B32-BB69-253BDA87933E}" srcId="{9B7BEF3B-BAA9-46DD-AEB2-481DEA0ED231}" destId="{49FAF05E-3956-410D-AE29-2869921FC299}" srcOrd="5" destOrd="0" parTransId="{96AAD555-BE95-479D-8F54-B7BFF05E5CE9}" sibTransId="{85C630B6-0282-4667-A51A-A07A43206898}"/>
    <dgm:cxn modelId="{F3C97681-DAB9-4AF3-905C-0E46270EE576}" type="presOf" srcId="{A11ADA33-6182-456E-B74D-CD6792117E3D}" destId="{A10B2219-BC86-4635-B599-D3A53C8C4EE0}" srcOrd="1" destOrd="0" presId="urn:microsoft.com/office/officeart/2005/8/layout/cycle2"/>
    <dgm:cxn modelId="{AEF3FE86-D0FC-4836-B698-132AB8C46296}" type="presOf" srcId="{73646922-AF0B-4CCC-A07A-F78D43C089B8}" destId="{4DCCEC44-C6BF-4D17-9901-C8DBEA71A0E2}" srcOrd="0" destOrd="0" presId="urn:microsoft.com/office/officeart/2005/8/layout/cycle2"/>
    <dgm:cxn modelId="{4F956C87-8556-4CEC-9653-C6FE1BEBDABE}" type="presOf" srcId="{9B7BEF3B-BAA9-46DD-AEB2-481DEA0ED231}" destId="{2F1D26C8-1431-4AAE-9512-0650CECDEE06}" srcOrd="0" destOrd="0" presId="urn:microsoft.com/office/officeart/2005/8/layout/cycle2"/>
    <dgm:cxn modelId="{5DFEFA9E-364C-48A8-BB19-8766833A7332}" type="presOf" srcId="{C37BC215-65CC-4606-BEE6-35709890CE58}" destId="{B9E037E7-EA97-4DF0-9FF8-E086E722F9AC}" srcOrd="0" destOrd="0" presId="urn:microsoft.com/office/officeart/2005/8/layout/cycle2"/>
    <dgm:cxn modelId="{904868A2-2896-4053-B694-DF09D88C5CF4}" type="presOf" srcId="{49FAF05E-3956-410D-AE29-2869921FC299}" destId="{3C406210-E898-447F-8B64-FA475D540A6C}" srcOrd="0" destOrd="0" presId="urn:microsoft.com/office/officeart/2005/8/layout/cycle2"/>
    <dgm:cxn modelId="{138014A8-CE12-4876-A2D9-FA0388C046B9}" srcId="{9B7BEF3B-BAA9-46DD-AEB2-481DEA0ED231}" destId="{59591184-B562-4E67-91CB-7D32E941305E}" srcOrd="2" destOrd="0" parTransId="{69F56885-504E-4403-BB56-54FD072C2F39}" sibTransId="{5F2A0480-4974-4024-8210-D6B66B7CF2C3}"/>
    <dgm:cxn modelId="{68E5D9B5-D89E-4800-B89B-3D14BBF39A98}" type="presOf" srcId="{99230FEF-2641-4740-8C18-2E0AE923AE6E}" destId="{8A944EC6-A315-4604-9ABD-6546EBC984B3}" srcOrd="1" destOrd="0" presId="urn:microsoft.com/office/officeart/2005/8/layout/cycle2"/>
    <dgm:cxn modelId="{FB4A48C2-CC17-4A8F-9961-5FA9AFB1E003}" type="presOf" srcId="{FB2AE5D4-CCD3-4B58-9FC0-D6BB98B7B7D6}" destId="{CFF00304-15E0-432D-96EA-729CE022D3AE}" srcOrd="0" destOrd="0" presId="urn:microsoft.com/office/officeart/2005/8/layout/cycle2"/>
    <dgm:cxn modelId="{87C800C4-ADDF-46BD-BD06-A1E1BEA194FC}" type="presOf" srcId="{25BA3646-B418-4267-B1C6-4355DE1C0336}" destId="{7657C01A-910B-4172-BD1D-C4D3FD0B6E02}" srcOrd="1" destOrd="0" presId="urn:microsoft.com/office/officeart/2005/8/layout/cycle2"/>
    <dgm:cxn modelId="{E19CC9C5-F87B-4240-93CE-71906DA6E790}" type="presOf" srcId="{6199DA36-80BE-4A5B-AB14-34CB6752A49B}" destId="{39ADB207-20EE-4160-B708-CE9CCBBD18F3}" srcOrd="0" destOrd="0" presId="urn:microsoft.com/office/officeart/2005/8/layout/cycle2"/>
    <dgm:cxn modelId="{49CF54C8-BB77-479D-9787-8C690CF49EDD}" type="presOf" srcId="{A11ADA33-6182-456E-B74D-CD6792117E3D}" destId="{59BFD5D4-5482-4A78-AE64-43594D6E20BA}" srcOrd="0" destOrd="0" presId="urn:microsoft.com/office/officeart/2005/8/layout/cycle2"/>
    <dgm:cxn modelId="{D536B1DE-3F92-4906-83A5-46E0419BD503}" srcId="{9B7BEF3B-BAA9-46DD-AEB2-481DEA0ED231}" destId="{6199DA36-80BE-4A5B-AB14-34CB6752A49B}" srcOrd="0" destOrd="0" parTransId="{E98388F5-1A6E-4712-8FB5-370AE8F460FA}" sibTransId="{A11ADA33-6182-456E-B74D-CD6792117E3D}"/>
    <dgm:cxn modelId="{8E1F56E2-8BEA-45CA-A802-CDBF7D0D246B}" srcId="{9B7BEF3B-BAA9-46DD-AEB2-481DEA0ED231}" destId="{561CE46C-D1F7-43CF-9382-958C1F8E0024}" srcOrd="6" destOrd="0" parTransId="{9C11688A-FD03-4598-80F1-9D2CC657F3FB}" sibTransId="{C37BC215-65CC-4606-BEE6-35709890CE58}"/>
    <dgm:cxn modelId="{ABFBEAF1-B38D-41CF-9AEF-4DC9BA9DAFDC}" type="presOf" srcId="{2957E3D3-196D-4286-BE29-4603598F6B37}" destId="{C534F646-4A7A-47E7-A4B7-D4DE1472D60F}" srcOrd="0" destOrd="0" presId="urn:microsoft.com/office/officeart/2005/8/layout/cycle2"/>
    <dgm:cxn modelId="{BA37CBF5-0879-4D2C-90F9-AF01C4E85AC7}" type="presOf" srcId="{C43CBE33-3CF9-48CF-AE2F-FA9127FA090C}" destId="{40F7B365-9D7E-4186-83BE-9F22436B4B4B}" srcOrd="0" destOrd="0" presId="urn:microsoft.com/office/officeart/2005/8/layout/cycle2"/>
    <dgm:cxn modelId="{6652AB83-303B-4333-8A37-587B7A46DADB}" type="presParOf" srcId="{2F1D26C8-1431-4AAE-9512-0650CECDEE06}" destId="{39ADB207-20EE-4160-B708-CE9CCBBD18F3}" srcOrd="0" destOrd="0" presId="urn:microsoft.com/office/officeart/2005/8/layout/cycle2"/>
    <dgm:cxn modelId="{6E07F462-FE4D-48C9-9858-93551AFFA4B0}" type="presParOf" srcId="{2F1D26C8-1431-4AAE-9512-0650CECDEE06}" destId="{59BFD5D4-5482-4A78-AE64-43594D6E20BA}" srcOrd="1" destOrd="0" presId="urn:microsoft.com/office/officeart/2005/8/layout/cycle2"/>
    <dgm:cxn modelId="{8D06D392-BC5F-4FCD-8647-DB0728934817}" type="presParOf" srcId="{59BFD5D4-5482-4A78-AE64-43594D6E20BA}" destId="{A10B2219-BC86-4635-B599-D3A53C8C4EE0}" srcOrd="0" destOrd="0" presId="urn:microsoft.com/office/officeart/2005/8/layout/cycle2"/>
    <dgm:cxn modelId="{65A05EAC-EAF2-49E6-9DFB-06080E485980}" type="presParOf" srcId="{2F1D26C8-1431-4AAE-9512-0650CECDEE06}" destId="{C534F646-4A7A-47E7-A4B7-D4DE1472D60F}" srcOrd="2" destOrd="0" presId="urn:microsoft.com/office/officeart/2005/8/layout/cycle2"/>
    <dgm:cxn modelId="{9AFCD992-D415-4730-B9B1-80CE7C3032A6}" type="presParOf" srcId="{2F1D26C8-1431-4AAE-9512-0650CECDEE06}" destId="{CF6BCD4A-96B5-4605-9FC0-B10B41248968}" srcOrd="3" destOrd="0" presId="urn:microsoft.com/office/officeart/2005/8/layout/cycle2"/>
    <dgm:cxn modelId="{D81D5142-086B-4364-91B9-8EDC5C15360E}" type="presParOf" srcId="{CF6BCD4A-96B5-4605-9FC0-B10B41248968}" destId="{8A944EC6-A315-4604-9ABD-6546EBC984B3}" srcOrd="0" destOrd="0" presId="urn:microsoft.com/office/officeart/2005/8/layout/cycle2"/>
    <dgm:cxn modelId="{2E47B657-F929-4314-874A-4FD3197C9FC5}" type="presParOf" srcId="{2F1D26C8-1431-4AAE-9512-0650CECDEE06}" destId="{53425255-A163-4B37-8548-881FD024286D}" srcOrd="4" destOrd="0" presId="urn:microsoft.com/office/officeart/2005/8/layout/cycle2"/>
    <dgm:cxn modelId="{A8EF36D4-8D45-4641-B5FC-B434D41AE368}" type="presParOf" srcId="{2F1D26C8-1431-4AAE-9512-0650CECDEE06}" destId="{0CCC7F48-0A61-47A7-850E-D243827EBE4C}" srcOrd="5" destOrd="0" presId="urn:microsoft.com/office/officeart/2005/8/layout/cycle2"/>
    <dgm:cxn modelId="{6C98EFE0-8CC6-411C-8F64-5F67C9FBC09C}" type="presParOf" srcId="{0CCC7F48-0A61-47A7-850E-D243827EBE4C}" destId="{88CB85F0-7AD8-41D4-9A57-C54EB81DC21F}" srcOrd="0" destOrd="0" presId="urn:microsoft.com/office/officeart/2005/8/layout/cycle2"/>
    <dgm:cxn modelId="{AADDC0AF-6936-4B74-9351-2A9178B05F65}" type="presParOf" srcId="{2F1D26C8-1431-4AAE-9512-0650CECDEE06}" destId="{4DCCEC44-C6BF-4D17-9901-C8DBEA71A0E2}" srcOrd="6" destOrd="0" presId="urn:microsoft.com/office/officeart/2005/8/layout/cycle2"/>
    <dgm:cxn modelId="{62764CC4-6A0A-4A3D-A4FA-E32159FBF9A7}" type="presParOf" srcId="{2F1D26C8-1431-4AAE-9512-0650CECDEE06}" destId="{40F7B365-9D7E-4186-83BE-9F22436B4B4B}" srcOrd="7" destOrd="0" presId="urn:microsoft.com/office/officeart/2005/8/layout/cycle2"/>
    <dgm:cxn modelId="{92F6837F-849A-46F4-BA95-C3A611239E24}" type="presParOf" srcId="{40F7B365-9D7E-4186-83BE-9F22436B4B4B}" destId="{637913A4-92A0-49FD-8586-2A62D26FF472}" srcOrd="0" destOrd="0" presId="urn:microsoft.com/office/officeart/2005/8/layout/cycle2"/>
    <dgm:cxn modelId="{AFF1C199-0C44-41C1-8236-5BCF5A4DC354}" type="presParOf" srcId="{2F1D26C8-1431-4AAE-9512-0650CECDEE06}" destId="{CFF00304-15E0-432D-96EA-729CE022D3AE}" srcOrd="8" destOrd="0" presId="urn:microsoft.com/office/officeart/2005/8/layout/cycle2"/>
    <dgm:cxn modelId="{D90B9433-8222-48F4-ABC1-67D56BB5AE35}" type="presParOf" srcId="{2F1D26C8-1431-4AAE-9512-0650CECDEE06}" destId="{543877F9-0093-4BF3-9329-E9EBC69D807B}" srcOrd="9" destOrd="0" presId="urn:microsoft.com/office/officeart/2005/8/layout/cycle2"/>
    <dgm:cxn modelId="{8BBF820A-D404-440B-837A-6724294C2EB2}" type="presParOf" srcId="{543877F9-0093-4BF3-9329-E9EBC69D807B}" destId="{7657C01A-910B-4172-BD1D-C4D3FD0B6E02}" srcOrd="0" destOrd="0" presId="urn:microsoft.com/office/officeart/2005/8/layout/cycle2"/>
    <dgm:cxn modelId="{7801DF15-7450-486C-8158-53BAF1DF8414}" type="presParOf" srcId="{2F1D26C8-1431-4AAE-9512-0650CECDEE06}" destId="{3C406210-E898-447F-8B64-FA475D540A6C}" srcOrd="10" destOrd="0" presId="urn:microsoft.com/office/officeart/2005/8/layout/cycle2"/>
    <dgm:cxn modelId="{022BEB89-57B7-4EB9-90F1-DB07BB32D51B}" type="presParOf" srcId="{2F1D26C8-1431-4AAE-9512-0650CECDEE06}" destId="{3AE0D661-9FAE-4B1E-8CEB-7223916E479E}" srcOrd="11" destOrd="0" presId="urn:microsoft.com/office/officeart/2005/8/layout/cycle2"/>
    <dgm:cxn modelId="{29A4FD3D-FC52-4F77-BD81-33EE28162A50}" type="presParOf" srcId="{3AE0D661-9FAE-4B1E-8CEB-7223916E479E}" destId="{76724789-0FBA-441C-972E-2F813A37A6CF}" srcOrd="0" destOrd="0" presId="urn:microsoft.com/office/officeart/2005/8/layout/cycle2"/>
    <dgm:cxn modelId="{39E707D0-860C-4838-B079-8594B0BCA2C5}" type="presParOf" srcId="{2F1D26C8-1431-4AAE-9512-0650CECDEE06}" destId="{1E31B987-DFA1-46D3-928E-AEAB6348AA1D}" srcOrd="12" destOrd="0" presId="urn:microsoft.com/office/officeart/2005/8/layout/cycle2"/>
    <dgm:cxn modelId="{C0994096-7FEA-41BD-9336-2B99C34E7A2B}" type="presParOf" srcId="{2F1D26C8-1431-4AAE-9512-0650CECDEE06}" destId="{B9E037E7-EA97-4DF0-9FF8-E086E722F9AC}" srcOrd="13" destOrd="0" presId="urn:microsoft.com/office/officeart/2005/8/layout/cycle2"/>
    <dgm:cxn modelId="{FA828DDA-B537-421A-B341-1FC2E869DE5F}" type="presParOf" srcId="{B9E037E7-EA97-4DF0-9FF8-E086E722F9AC}" destId="{B5D59ECB-7E2A-46EE-8429-E26E1AD7D3C9}"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70C043-E846-524A-80AA-95D74AEB32BC}" type="doc">
      <dgm:prSet loTypeId="urn:microsoft.com/office/officeart/2005/8/layout/venn3" loCatId="" qsTypeId="urn:microsoft.com/office/officeart/2005/8/quickstyle/simple4" qsCatId="simple" csTypeId="urn:microsoft.com/office/officeart/2005/8/colors/accent1_2" csCatId="accent1" phldr="1"/>
      <dgm:spPr/>
      <dgm:t>
        <a:bodyPr/>
        <a:lstStyle/>
        <a:p>
          <a:endParaRPr lang="en-US"/>
        </a:p>
      </dgm:t>
    </dgm:pt>
    <dgm:pt modelId="{EDA13420-7EE3-0D41-8F64-B6E5F6E51894}">
      <dgm:prSet phldrT="[Text]"/>
      <dgm:spPr/>
      <dgm:t>
        <a:bodyPr/>
        <a:lstStyle/>
        <a:p>
          <a:r>
            <a:rPr lang="en-US" dirty="0"/>
            <a:t>Document Production at Scale</a:t>
          </a:r>
        </a:p>
      </dgm:t>
    </dgm:pt>
    <dgm:pt modelId="{C69848BD-FD7C-A04E-A732-06EA5EADBA59}" type="parTrans" cxnId="{72AF558E-5822-3C43-8912-3DF481F61C83}">
      <dgm:prSet/>
      <dgm:spPr/>
      <dgm:t>
        <a:bodyPr/>
        <a:lstStyle/>
        <a:p>
          <a:endParaRPr lang="en-US"/>
        </a:p>
      </dgm:t>
    </dgm:pt>
    <dgm:pt modelId="{8269CC07-9253-5147-9154-5B2E3055AA68}" type="sibTrans" cxnId="{72AF558E-5822-3C43-8912-3DF481F61C83}">
      <dgm:prSet/>
      <dgm:spPr/>
      <dgm:t>
        <a:bodyPr/>
        <a:lstStyle/>
        <a:p>
          <a:endParaRPr lang="en-US"/>
        </a:p>
      </dgm:t>
    </dgm:pt>
    <dgm:pt modelId="{1FFCD13A-5DAB-FF44-9830-82CF7727A0C0}">
      <dgm:prSet phldrT="[Text]"/>
      <dgm:spPr/>
      <dgm:t>
        <a:bodyPr/>
        <a:lstStyle/>
        <a:p>
          <a:r>
            <a:rPr lang="en-US" dirty="0"/>
            <a:t>Personalized communications and delivery</a:t>
          </a:r>
        </a:p>
      </dgm:t>
    </dgm:pt>
    <dgm:pt modelId="{BFF4336B-AA21-074C-8514-F22F19CE236B}" type="parTrans" cxnId="{1DBF7256-4C12-484E-BC6E-BBF5D686718A}">
      <dgm:prSet/>
      <dgm:spPr/>
      <dgm:t>
        <a:bodyPr/>
        <a:lstStyle/>
        <a:p>
          <a:endParaRPr lang="en-US"/>
        </a:p>
      </dgm:t>
    </dgm:pt>
    <dgm:pt modelId="{8987BBF8-0B41-DB49-ABDB-1FD899B00F78}" type="sibTrans" cxnId="{1DBF7256-4C12-484E-BC6E-BBF5D686718A}">
      <dgm:prSet/>
      <dgm:spPr/>
      <dgm:t>
        <a:bodyPr/>
        <a:lstStyle/>
        <a:p>
          <a:endParaRPr lang="en-US"/>
        </a:p>
      </dgm:t>
    </dgm:pt>
    <dgm:pt modelId="{180392C3-0A54-BC4D-BED1-65DC6F4AB2F0}">
      <dgm:prSet phldrT="[Text]"/>
      <dgm:spPr/>
      <dgm:t>
        <a:bodyPr/>
        <a:lstStyle/>
        <a:p>
          <a:r>
            <a:rPr lang="en-US" dirty="0"/>
            <a:t>Error free correspondence management</a:t>
          </a:r>
        </a:p>
      </dgm:t>
    </dgm:pt>
    <dgm:pt modelId="{75CD721C-11DC-8542-A8B3-729948F1D8E9}" type="parTrans" cxnId="{95E69234-539A-EE4B-ADC1-FAB76190C7CE}">
      <dgm:prSet/>
      <dgm:spPr/>
      <dgm:t>
        <a:bodyPr/>
        <a:lstStyle/>
        <a:p>
          <a:endParaRPr lang="en-US"/>
        </a:p>
      </dgm:t>
    </dgm:pt>
    <dgm:pt modelId="{66FA1033-8524-2449-92AA-C56238B1FA71}" type="sibTrans" cxnId="{95E69234-539A-EE4B-ADC1-FAB76190C7CE}">
      <dgm:prSet/>
      <dgm:spPr/>
      <dgm:t>
        <a:bodyPr/>
        <a:lstStyle/>
        <a:p>
          <a:endParaRPr lang="en-US"/>
        </a:p>
      </dgm:t>
    </dgm:pt>
    <dgm:pt modelId="{7CD6A6E2-DB5F-E340-9A85-4452C272314C}">
      <dgm:prSet phldrT="[Text]"/>
      <dgm:spPr/>
      <dgm:t>
        <a:bodyPr/>
        <a:lstStyle/>
        <a:p>
          <a:r>
            <a:rPr lang="en-US" dirty="0"/>
            <a:t>Measuring engagement and customer journey</a:t>
          </a:r>
        </a:p>
      </dgm:t>
    </dgm:pt>
    <dgm:pt modelId="{8FC41632-5790-C640-B4E0-E543C06AD6E8}" type="parTrans" cxnId="{05ED72CF-3017-6743-B0F0-292675AC99C1}">
      <dgm:prSet/>
      <dgm:spPr/>
      <dgm:t>
        <a:bodyPr/>
        <a:lstStyle/>
        <a:p>
          <a:endParaRPr lang="en-US"/>
        </a:p>
      </dgm:t>
    </dgm:pt>
    <dgm:pt modelId="{BA565653-9108-EA41-91F3-D15DF92648F0}" type="sibTrans" cxnId="{05ED72CF-3017-6743-B0F0-292675AC99C1}">
      <dgm:prSet/>
      <dgm:spPr/>
      <dgm:t>
        <a:bodyPr/>
        <a:lstStyle/>
        <a:p>
          <a:endParaRPr lang="en-US"/>
        </a:p>
      </dgm:t>
    </dgm:pt>
    <dgm:pt modelId="{0D5E85D9-E85A-2D4F-9B0A-BD386322443A}" type="pres">
      <dgm:prSet presAssocID="{8F70C043-E846-524A-80AA-95D74AEB32BC}" presName="Name0" presStyleCnt="0">
        <dgm:presLayoutVars>
          <dgm:dir/>
          <dgm:resizeHandles val="exact"/>
        </dgm:presLayoutVars>
      </dgm:prSet>
      <dgm:spPr/>
    </dgm:pt>
    <dgm:pt modelId="{3CF0464A-6557-354A-9CA8-343EA8AC839E}" type="pres">
      <dgm:prSet presAssocID="{EDA13420-7EE3-0D41-8F64-B6E5F6E51894}" presName="Name5" presStyleLbl="vennNode1" presStyleIdx="0" presStyleCnt="4">
        <dgm:presLayoutVars>
          <dgm:bulletEnabled val="1"/>
        </dgm:presLayoutVars>
      </dgm:prSet>
      <dgm:spPr/>
    </dgm:pt>
    <dgm:pt modelId="{A967CB50-BE59-0A41-8807-81294CFA61DA}" type="pres">
      <dgm:prSet presAssocID="{8269CC07-9253-5147-9154-5B2E3055AA68}" presName="space" presStyleCnt="0"/>
      <dgm:spPr/>
    </dgm:pt>
    <dgm:pt modelId="{585D25B0-A7AC-E047-A628-855AF7C4E9B4}" type="pres">
      <dgm:prSet presAssocID="{1FFCD13A-5DAB-FF44-9830-82CF7727A0C0}" presName="Name5" presStyleLbl="vennNode1" presStyleIdx="1" presStyleCnt="4">
        <dgm:presLayoutVars>
          <dgm:bulletEnabled val="1"/>
        </dgm:presLayoutVars>
      </dgm:prSet>
      <dgm:spPr/>
    </dgm:pt>
    <dgm:pt modelId="{0EEE8C8A-4E25-3A4F-98A5-87CB3C1D81C4}" type="pres">
      <dgm:prSet presAssocID="{8987BBF8-0B41-DB49-ABDB-1FD899B00F78}" presName="space" presStyleCnt="0"/>
      <dgm:spPr/>
    </dgm:pt>
    <dgm:pt modelId="{6E3DE590-0FE0-DE4F-99CF-00A7D0194766}" type="pres">
      <dgm:prSet presAssocID="{180392C3-0A54-BC4D-BED1-65DC6F4AB2F0}" presName="Name5" presStyleLbl="vennNode1" presStyleIdx="2" presStyleCnt="4">
        <dgm:presLayoutVars>
          <dgm:bulletEnabled val="1"/>
        </dgm:presLayoutVars>
      </dgm:prSet>
      <dgm:spPr/>
    </dgm:pt>
    <dgm:pt modelId="{6B8ED8B5-5C58-884C-95C9-D44E4FD2256A}" type="pres">
      <dgm:prSet presAssocID="{66FA1033-8524-2449-92AA-C56238B1FA71}" presName="space" presStyleCnt="0"/>
      <dgm:spPr/>
    </dgm:pt>
    <dgm:pt modelId="{050B8687-EE33-534B-8554-19060BB4A20B}" type="pres">
      <dgm:prSet presAssocID="{7CD6A6E2-DB5F-E340-9A85-4452C272314C}" presName="Name5" presStyleLbl="vennNode1" presStyleIdx="3" presStyleCnt="4">
        <dgm:presLayoutVars>
          <dgm:bulletEnabled val="1"/>
        </dgm:presLayoutVars>
      </dgm:prSet>
      <dgm:spPr/>
    </dgm:pt>
  </dgm:ptLst>
  <dgm:cxnLst>
    <dgm:cxn modelId="{95E69234-539A-EE4B-ADC1-FAB76190C7CE}" srcId="{8F70C043-E846-524A-80AA-95D74AEB32BC}" destId="{180392C3-0A54-BC4D-BED1-65DC6F4AB2F0}" srcOrd="2" destOrd="0" parTransId="{75CD721C-11DC-8542-A8B3-729948F1D8E9}" sibTransId="{66FA1033-8524-2449-92AA-C56238B1FA71}"/>
    <dgm:cxn modelId="{C8D69B42-0ACB-904C-80A4-2A30C30966C3}" type="presOf" srcId="{7CD6A6E2-DB5F-E340-9A85-4452C272314C}" destId="{050B8687-EE33-534B-8554-19060BB4A20B}" srcOrd="0" destOrd="0" presId="urn:microsoft.com/office/officeart/2005/8/layout/venn3"/>
    <dgm:cxn modelId="{1DBF7256-4C12-484E-BC6E-BBF5D686718A}" srcId="{8F70C043-E846-524A-80AA-95D74AEB32BC}" destId="{1FFCD13A-5DAB-FF44-9830-82CF7727A0C0}" srcOrd="1" destOrd="0" parTransId="{BFF4336B-AA21-074C-8514-F22F19CE236B}" sibTransId="{8987BBF8-0B41-DB49-ABDB-1FD899B00F78}"/>
    <dgm:cxn modelId="{72AF558E-5822-3C43-8912-3DF481F61C83}" srcId="{8F70C043-E846-524A-80AA-95D74AEB32BC}" destId="{EDA13420-7EE3-0D41-8F64-B6E5F6E51894}" srcOrd="0" destOrd="0" parTransId="{C69848BD-FD7C-A04E-A732-06EA5EADBA59}" sibTransId="{8269CC07-9253-5147-9154-5B2E3055AA68}"/>
    <dgm:cxn modelId="{952F01A8-E95B-CC44-BAB5-491425C3DB93}" type="presOf" srcId="{1FFCD13A-5DAB-FF44-9830-82CF7727A0C0}" destId="{585D25B0-A7AC-E047-A628-855AF7C4E9B4}" srcOrd="0" destOrd="0" presId="urn:microsoft.com/office/officeart/2005/8/layout/venn3"/>
    <dgm:cxn modelId="{E20E76A8-8B97-9942-A5AE-74084E342E85}" type="presOf" srcId="{EDA13420-7EE3-0D41-8F64-B6E5F6E51894}" destId="{3CF0464A-6557-354A-9CA8-343EA8AC839E}" srcOrd="0" destOrd="0" presId="urn:microsoft.com/office/officeart/2005/8/layout/venn3"/>
    <dgm:cxn modelId="{5A14B9AE-616E-F544-9B0C-6D5E5536F507}" type="presOf" srcId="{180392C3-0A54-BC4D-BED1-65DC6F4AB2F0}" destId="{6E3DE590-0FE0-DE4F-99CF-00A7D0194766}" srcOrd="0" destOrd="0" presId="urn:microsoft.com/office/officeart/2005/8/layout/venn3"/>
    <dgm:cxn modelId="{05ED72CF-3017-6743-B0F0-292675AC99C1}" srcId="{8F70C043-E846-524A-80AA-95D74AEB32BC}" destId="{7CD6A6E2-DB5F-E340-9A85-4452C272314C}" srcOrd="3" destOrd="0" parTransId="{8FC41632-5790-C640-B4E0-E543C06AD6E8}" sibTransId="{BA565653-9108-EA41-91F3-D15DF92648F0}"/>
    <dgm:cxn modelId="{E8A998D6-EB13-FC42-9AE0-B630DA109F91}" type="presOf" srcId="{8F70C043-E846-524A-80AA-95D74AEB32BC}" destId="{0D5E85D9-E85A-2D4F-9B0A-BD386322443A}" srcOrd="0" destOrd="0" presId="urn:microsoft.com/office/officeart/2005/8/layout/venn3"/>
    <dgm:cxn modelId="{C15BFE3C-679D-904B-99F2-1F3E5B2CBACD}" type="presParOf" srcId="{0D5E85D9-E85A-2D4F-9B0A-BD386322443A}" destId="{3CF0464A-6557-354A-9CA8-343EA8AC839E}" srcOrd="0" destOrd="0" presId="urn:microsoft.com/office/officeart/2005/8/layout/venn3"/>
    <dgm:cxn modelId="{F2AD2B1B-136F-9B40-B827-B691D80252B6}" type="presParOf" srcId="{0D5E85D9-E85A-2D4F-9B0A-BD386322443A}" destId="{A967CB50-BE59-0A41-8807-81294CFA61DA}" srcOrd="1" destOrd="0" presId="urn:microsoft.com/office/officeart/2005/8/layout/venn3"/>
    <dgm:cxn modelId="{28935CD0-C4A3-1E4C-B23A-67BCB2F3AF93}" type="presParOf" srcId="{0D5E85D9-E85A-2D4F-9B0A-BD386322443A}" destId="{585D25B0-A7AC-E047-A628-855AF7C4E9B4}" srcOrd="2" destOrd="0" presId="urn:microsoft.com/office/officeart/2005/8/layout/venn3"/>
    <dgm:cxn modelId="{9D758322-540F-7445-8580-9A52D2BB0BE4}" type="presParOf" srcId="{0D5E85D9-E85A-2D4F-9B0A-BD386322443A}" destId="{0EEE8C8A-4E25-3A4F-98A5-87CB3C1D81C4}" srcOrd="3" destOrd="0" presId="urn:microsoft.com/office/officeart/2005/8/layout/venn3"/>
    <dgm:cxn modelId="{5E2AB530-8173-A24E-9BEE-0F4658DD7F2A}" type="presParOf" srcId="{0D5E85D9-E85A-2D4F-9B0A-BD386322443A}" destId="{6E3DE590-0FE0-DE4F-99CF-00A7D0194766}" srcOrd="4" destOrd="0" presId="urn:microsoft.com/office/officeart/2005/8/layout/venn3"/>
    <dgm:cxn modelId="{D65DF79B-BC04-1547-8B58-B307848C2E3E}" type="presParOf" srcId="{0D5E85D9-E85A-2D4F-9B0A-BD386322443A}" destId="{6B8ED8B5-5C58-884C-95C9-D44E4FD2256A}" srcOrd="5" destOrd="0" presId="urn:microsoft.com/office/officeart/2005/8/layout/venn3"/>
    <dgm:cxn modelId="{42DA4F4E-03A3-8D44-A2EE-DF8BC2B4F202}" type="presParOf" srcId="{0D5E85D9-E85A-2D4F-9B0A-BD386322443A}" destId="{050B8687-EE33-534B-8554-19060BB4A20B}"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FF751-08B3-42CE-B72D-C3136FA04598}">
      <dsp:nvSpPr>
        <dsp:cNvPr id="0" name=""/>
        <dsp:cNvSpPr/>
      </dsp:nvSpPr>
      <dsp:spPr>
        <a:xfrm>
          <a:off x="4050983" y="968852"/>
          <a:ext cx="2413632" cy="2413632"/>
        </a:xfrm>
        <a:prstGeom prst="ellipse">
          <a:avLst/>
        </a:prstGeom>
        <a:solidFill>
          <a:schemeClr val="tx2">
            <a:lumMod val="60000"/>
            <a:lumOff val="40000"/>
            <a:alpha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Customer </a:t>
          </a:r>
          <a:r>
            <a:rPr lang="en-US" sz="2500" kern="1200" dirty="0" err="1"/>
            <a:t>Comm</a:t>
          </a:r>
          <a:r>
            <a:rPr lang="en-US" sz="2500" kern="1200" dirty="0"/>
            <a:t> &amp; Engagement Challenges</a:t>
          </a:r>
        </a:p>
      </dsp:txBody>
      <dsp:txXfrm>
        <a:off x="4404451" y="1322320"/>
        <a:ext cx="1706696" cy="1706696"/>
      </dsp:txXfrm>
    </dsp:sp>
    <dsp:sp modelId="{54224E81-42E7-4706-9670-602A016A86BE}">
      <dsp:nvSpPr>
        <dsp:cNvPr id="0" name=""/>
        <dsp:cNvSpPr/>
      </dsp:nvSpPr>
      <dsp:spPr>
        <a:xfrm>
          <a:off x="4654391" y="430"/>
          <a:ext cx="1206816" cy="1206816"/>
        </a:xfrm>
        <a:prstGeom prst="ellipse">
          <a:avLst/>
        </a:prstGeom>
        <a:solidFill>
          <a:srgbClr val="7030A0">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Insurance</a:t>
          </a:r>
        </a:p>
      </dsp:txBody>
      <dsp:txXfrm>
        <a:off x="4831125" y="177164"/>
        <a:ext cx="853348" cy="853348"/>
      </dsp:txXfrm>
    </dsp:sp>
    <dsp:sp modelId="{FB4DD7B2-6E41-48CD-BDDD-21080259135D}">
      <dsp:nvSpPr>
        <dsp:cNvPr id="0" name=""/>
        <dsp:cNvSpPr/>
      </dsp:nvSpPr>
      <dsp:spPr>
        <a:xfrm>
          <a:off x="6015636" y="786345"/>
          <a:ext cx="1206816" cy="1206816"/>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Banking</a:t>
          </a:r>
        </a:p>
      </dsp:txBody>
      <dsp:txXfrm>
        <a:off x="6192370" y="963079"/>
        <a:ext cx="853348" cy="853348"/>
      </dsp:txXfrm>
    </dsp:sp>
    <dsp:sp modelId="{ED8E4C87-6D01-403F-B912-73C3975F8E90}">
      <dsp:nvSpPr>
        <dsp:cNvPr id="0" name=""/>
        <dsp:cNvSpPr/>
      </dsp:nvSpPr>
      <dsp:spPr>
        <a:xfrm>
          <a:off x="6015636" y="2358175"/>
          <a:ext cx="1206816" cy="1206816"/>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Telco</a:t>
          </a:r>
        </a:p>
      </dsp:txBody>
      <dsp:txXfrm>
        <a:off x="6192370" y="2534909"/>
        <a:ext cx="853348" cy="853348"/>
      </dsp:txXfrm>
    </dsp:sp>
    <dsp:sp modelId="{2769ED8E-E5FF-43EB-8672-80A71D8FF9F0}">
      <dsp:nvSpPr>
        <dsp:cNvPr id="0" name=""/>
        <dsp:cNvSpPr/>
      </dsp:nvSpPr>
      <dsp:spPr>
        <a:xfrm>
          <a:off x="4654391" y="3144090"/>
          <a:ext cx="1206816" cy="1206816"/>
        </a:xfrm>
        <a:prstGeom prst="ellipse">
          <a:avLst/>
        </a:prstGeom>
        <a:solidFill>
          <a:schemeClr val="accent6">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Utilities</a:t>
          </a:r>
        </a:p>
      </dsp:txBody>
      <dsp:txXfrm>
        <a:off x="4831125" y="3320824"/>
        <a:ext cx="853348" cy="853348"/>
      </dsp:txXfrm>
    </dsp:sp>
    <dsp:sp modelId="{5FE9824A-B9C7-4CFA-9746-5B2152B11EB4}">
      <dsp:nvSpPr>
        <dsp:cNvPr id="0" name=""/>
        <dsp:cNvSpPr/>
      </dsp:nvSpPr>
      <dsp:spPr>
        <a:xfrm>
          <a:off x="3293147" y="2358175"/>
          <a:ext cx="1206816" cy="1206816"/>
        </a:xfrm>
        <a:prstGeom prst="ellipse">
          <a:avLst/>
        </a:prstGeom>
        <a:solidFill>
          <a:schemeClr val="accent2">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Hospitality</a:t>
          </a:r>
        </a:p>
      </dsp:txBody>
      <dsp:txXfrm>
        <a:off x="3469881" y="2534909"/>
        <a:ext cx="853348" cy="853348"/>
      </dsp:txXfrm>
    </dsp:sp>
    <dsp:sp modelId="{7BB297FE-F442-4516-B56B-A56A92F05C92}">
      <dsp:nvSpPr>
        <dsp:cNvPr id="0" name=""/>
        <dsp:cNvSpPr/>
      </dsp:nvSpPr>
      <dsp:spPr>
        <a:xfrm>
          <a:off x="3293147" y="786345"/>
          <a:ext cx="1206816" cy="1206816"/>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Transportation</a:t>
          </a:r>
        </a:p>
      </dsp:txBody>
      <dsp:txXfrm>
        <a:off x="3469881" y="963079"/>
        <a:ext cx="853348" cy="8533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DB207-20EE-4160-B708-CE9CCBBD18F3}">
      <dsp:nvSpPr>
        <dsp:cNvPr id="0" name=""/>
        <dsp:cNvSpPr/>
      </dsp:nvSpPr>
      <dsp:spPr>
        <a:xfrm>
          <a:off x="2700291" y="193"/>
          <a:ext cx="1052389" cy="105238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Enterprise Data</a:t>
          </a:r>
        </a:p>
      </dsp:txBody>
      <dsp:txXfrm>
        <a:off x="2854410" y="154312"/>
        <a:ext cx="744151" cy="744151"/>
      </dsp:txXfrm>
    </dsp:sp>
    <dsp:sp modelId="{59BFD5D4-5482-4A78-AE64-43594D6E20BA}">
      <dsp:nvSpPr>
        <dsp:cNvPr id="0" name=""/>
        <dsp:cNvSpPr/>
      </dsp:nvSpPr>
      <dsp:spPr>
        <a:xfrm rot="1542857">
          <a:off x="3791097" y="687879"/>
          <a:ext cx="278996" cy="35518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795241" y="740757"/>
        <a:ext cx="195297" cy="213109"/>
      </dsp:txXfrm>
    </dsp:sp>
    <dsp:sp modelId="{C534F646-4A7A-47E7-A4B7-D4DE1472D60F}">
      <dsp:nvSpPr>
        <dsp:cNvPr id="0" name=""/>
        <dsp:cNvSpPr/>
      </dsp:nvSpPr>
      <dsp:spPr>
        <a:xfrm>
          <a:off x="4122739" y="685208"/>
          <a:ext cx="1052389" cy="105238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BI</a:t>
          </a:r>
        </a:p>
        <a:p>
          <a:pPr marL="0" lvl="0" indent="0" algn="ctr" defTabSz="488950">
            <a:lnSpc>
              <a:spcPct val="90000"/>
            </a:lnSpc>
            <a:spcBef>
              <a:spcPct val="0"/>
            </a:spcBef>
            <a:spcAft>
              <a:spcPct val="35000"/>
            </a:spcAft>
            <a:buNone/>
          </a:pPr>
          <a:r>
            <a:rPr lang="en-US" sz="1100" kern="1200" dirty="0"/>
            <a:t>Analytics</a:t>
          </a:r>
        </a:p>
      </dsp:txBody>
      <dsp:txXfrm>
        <a:off x="4276858" y="839327"/>
        <a:ext cx="744151" cy="744151"/>
      </dsp:txXfrm>
    </dsp:sp>
    <dsp:sp modelId="{CF6BCD4A-96B5-4605-9FC0-B10B41248968}">
      <dsp:nvSpPr>
        <dsp:cNvPr id="0" name=""/>
        <dsp:cNvSpPr/>
      </dsp:nvSpPr>
      <dsp:spPr>
        <a:xfrm rot="4628571">
          <a:off x="4683336" y="1795721"/>
          <a:ext cx="278996" cy="35518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715873" y="1825957"/>
        <a:ext cx="195297" cy="213109"/>
      </dsp:txXfrm>
    </dsp:sp>
    <dsp:sp modelId="{53425255-A163-4B37-8548-881FD024286D}">
      <dsp:nvSpPr>
        <dsp:cNvPr id="0" name=""/>
        <dsp:cNvSpPr/>
      </dsp:nvSpPr>
      <dsp:spPr>
        <a:xfrm>
          <a:off x="4474055" y="2224423"/>
          <a:ext cx="1052389" cy="105238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Business Strategy</a:t>
          </a:r>
        </a:p>
      </dsp:txBody>
      <dsp:txXfrm>
        <a:off x="4628174" y="2378542"/>
        <a:ext cx="744151" cy="744151"/>
      </dsp:txXfrm>
    </dsp:sp>
    <dsp:sp modelId="{0CCC7F48-0A61-47A7-850E-D243827EBE4C}">
      <dsp:nvSpPr>
        <dsp:cNvPr id="0" name=""/>
        <dsp:cNvSpPr/>
      </dsp:nvSpPr>
      <dsp:spPr>
        <a:xfrm rot="7714286">
          <a:off x="4373492" y="3184030"/>
          <a:ext cx="278996" cy="35518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441434" y="3222347"/>
        <a:ext cx="195297" cy="213109"/>
      </dsp:txXfrm>
    </dsp:sp>
    <dsp:sp modelId="{4DCCEC44-C6BF-4D17-9901-C8DBEA71A0E2}">
      <dsp:nvSpPr>
        <dsp:cNvPr id="0" name=""/>
        <dsp:cNvSpPr/>
      </dsp:nvSpPr>
      <dsp:spPr>
        <a:xfrm>
          <a:off x="3489691" y="3458777"/>
          <a:ext cx="1052389" cy="105238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Unified</a:t>
          </a:r>
        </a:p>
        <a:p>
          <a:pPr marL="0" lvl="0" indent="0" algn="ctr" defTabSz="488950">
            <a:lnSpc>
              <a:spcPct val="90000"/>
            </a:lnSpc>
            <a:spcBef>
              <a:spcPct val="0"/>
            </a:spcBef>
            <a:spcAft>
              <a:spcPct val="35000"/>
            </a:spcAft>
            <a:buNone/>
          </a:pPr>
          <a:r>
            <a:rPr lang="en-US" sz="1100" kern="1200" dirty="0"/>
            <a:t>Message</a:t>
          </a:r>
        </a:p>
      </dsp:txBody>
      <dsp:txXfrm>
        <a:off x="3643810" y="3612896"/>
        <a:ext cx="744151" cy="744151"/>
      </dsp:txXfrm>
    </dsp:sp>
    <dsp:sp modelId="{40F7B365-9D7E-4186-83BE-9F22436B4B4B}">
      <dsp:nvSpPr>
        <dsp:cNvPr id="0" name=""/>
        <dsp:cNvSpPr/>
      </dsp:nvSpPr>
      <dsp:spPr>
        <a:xfrm rot="10800000">
          <a:off x="3094884" y="3807381"/>
          <a:ext cx="278996" cy="35518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178583" y="3878417"/>
        <a:ext cx="195297" cy="213109"/>
      </dsp:txXfrm>
    </dsp:sp>
    <dsp:sp modelId="{CFF00304-15E0-432D-96EA-729CE022D3AE}">
      <dsp:nvSpPr>
        <dsp:cNvPr id="0" name=""/>
        <dsp:cNvSpPr/>
      </dsp:nvSpPr>
      <dsp:spPr>
        <a:xfrm>
          <a:off x="1910892" y="3458777"/>
          <a:ext cx="1052389" cy="105238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Production</a:t>
          </a:r>
        </a:p>
      </dsp:txBody>
      <dsp:txXfrm>
        <a:off x="2065011" y="3612896"/>
        <a:ext cx="744151" cy="744151"/>
      </dsp:txXfrm>
    </dsp:sp>
    <dsp:sp modelId="{543877F9-0093-4BF3-9329-E9EBC69D807B}">
      <dsp:nvSpPr>
        <dsp:cNvPr id="0" name=""/>
        <dsp:cNvSpPr/>
      </dsp:nvSpPr>
      <dsp:spPr>
        <a:xfrm rot="13885714">
          <a:off x="1810329" y="3196377"/>
          <a:ext cx="278996" cy="35518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878271" y="3300132"/>
        <a:ext cx="195297" cy="213109"/>
      </dsp:txXfrm>
    </dsp:sp>
    <dsp:sp modelId="{3C406210-E898-447F-8B64-FA475D540A6C}">
      <dsp:nvSpPr>
        <dsp:cNvPr id="0" name=""/>
        <dsp:cNvSpPr/>
      </dsp:nvSpPr>
      <dsp:spPr>
        <a:xfrm>
          <a:off x="926528" y="2224423"/>
          <a:ext cx="1052389" cy="105238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Distribution</a:t>
          </a:r>
        </a:p>
      </dsp:txBody>
      <dsp:txXfrm>
        <a:off x="1080647" y="2378542"/>
        <a:ext cx="744151" cy="744151"/>
      </dsp:txXfrm>
    </dsp:sp>
    <dsp:sp modelId="{3AE0D661-9FAE-4B1E-8CEB-7223916E479E}">
      <dsp:nvSpPr>
        <dsp:cNvPr id="0" name=""/>
        <dsp:cNvSpPr/>
      </dsp:nvSpPr>
      <dsp:spPr>
        <a:xfrm rot="16971429">
          <a:off x="1487125" y="1811117"/>
          <a:ext cx="278996" cy="35518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519662" y="1922953"/>
        <a:ext cx="195297" cy="213109"/>
      </dsp:txXfrm>
    </dsp:sp>
    <dsp:sp modelId="{1E31B987-DFA1-46D3-928E-AEAB6348AA1D}">
      <dsp:nvSpPr>
        <dsp:cNvPr id="0" name=""/>
        <dsp:cNvSpPr/>
      </dsp:nvSpPr>
      <dsp:spPr>
        <a:xfrm>
          <a:off x="1277843" y="685208"/>
          <a:ext cx="1052389" cy="105238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Customer Response</a:t>
          </a:r>
        </a:p>
      </dsp:txBody>
      <dsp:txXfrm>
        <a:off x="1431962" y="839327"/>
        <a:ext cx="744151" cy="744151"/>
      </dsp:txXfrm>
    </dsp:sp>
    <dsp:sp modelId="{B9E037E7-EA97-4DF0-9FF8-E086E722F9AC}">
      <dsp:nvSpPr>
        <dsp:cNvPr id="0" name=""/>
        <dsp:cNvSpPr/>
      </dsp:nvSpPr>
      <dsp:spPr>
        <a:xfrm rot="20057143">
          <a:off x="2368649" y="694731"/>
          <a:ext cx="278996" cy="35518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372793" y="783925"/>
        <a:ext cx="195297" cy="2131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0464A-6557-354A-9CA8-343EA8AC839E}">
      <dsp:nvSpPr>
        <dsp:cNvPr id="0" name=""/>
        <dsp:cNvSpPr/>
      </dsp:nvSpPr>
      <dsp:spPr>
        <a:xfrm>
          <a:off x="2381" y="824706"/>
          <a:ext cx="2389187" cy="23891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485" tIns="20320" rIns="131485" bIns="20320" numCol="1" spcCol="1270" anchor="ctr" anchorCtr="0">
          <a:noAutofit/>
        </a:bodyPr>
        <a:lstStyle/>
        <a:p>
          <a:pPr marL="0" lvl="0" indent="0" algn="ctr" defTabSz="711200">
            <a:lnSpc>
              <a:spcPct val="90000"/>
            </a:lnSpc>
            <a:spcBef>
              <a:spcPct val="0"/>
            </a:spcBef>
            <a:spcAft>
              <a:spcPct val="35000"/>
            </a:spcAft>
            <a:buNone/>
          </a:pPr>
          <a:r>
            <a:rPr lang="en-US" sz="1600" kern="1200" dirty="0"/>
            <a:t>Document Production at Scale</a:t>
          </a:r>
        </a:p>
      </dsp:txBody>
      <dsp:txXfrm>
        <a:off x="352269" y="1174594"/>
        <a:ext cx="1689411" cy="1689411"/>
      </dsp:txXfrm>
    </dsp:sp>
    <dsp:sp modelId="{585D25B0-A7AC-E047-A628-855AF7C4E9B4}">
      <dsp:nvSpPr>
        <dsp:cNvPr id="0" name=""/>
        <dsp:cNvSpPr/>
      </dsp:nvSpPr>
      <dsp:spPr>
        <a:xfrm>
          <a:off x="1913731" y="824706"/>
          <a:ext cx="2389187" cy="23891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485" tIns="20320" rIns="131485" bIns="20320" numCol="1" spcCol="1270" anchor="ctr" anchorCtr="0">
          <a:noAutofit/>
        </a:bodyPr>
        <a:lstStyle/>
        <a:p>
          <a:pPr marL="0" lvl="0" indent="0" algn="ctr" defTabSz="711200">
            <a:lnSpc>
              <a:spcPct val="90000"/>
            </a:lnSpc>
            <a:spcBef>
              <a:spcPct val="0"/>
            </a:spcBef>
            <a:spcAft>
              <a:spcPct val="35000"/>
            </a:spcAft>
            <a:buNone/>
          </a:pPr>
          <a:r>
            <a:rPr lang="en-US" sz="1600" kern="1200" dirty="0"/>
            <a:t>Personalized communications and delivery</a:t>
          </a:r>
        </a:p>
      </dsp:txBody>
      <dsp:txXfrm>
        <a:off x="2263619" y="1174594"/>
        <a:ext cx="1689411" cy="1689411"/>
      </dsp:txXfrm>
    </dsp:sp>
    <dsp:sp modelId="{6E3DE590-0FE0-DE4F-99CF-00A7D0194766}">
      <dsp:nvSpPr>
        <dsp:cNvPr id="0" name=""/>
        <dsp:cNvSpPr/>
      </dsp:nvSpPr>
      <dsp:spPr>
        <a:xfrm>
          <a:off x="3825081" y="824706"/>
          <a:ext cx="2389187" cy="23891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485" tIns="20320" rIns="131485" bIns="20320" numCol="1" spcCol="1270" anchor="ctr" anchorCtr="0">
          <a:noAutofit/>
        </a:bodyPr>
        <a:lstStyle/>
        <a:p>
          <a:pPr marL="0" lvl="0" indent="0" algn="ctr" defTabSz="711200">
            <a:lnSpc>
              <a:spcPct val="90000"/>
            </a:lnSpc>
            <a:spcBef>
              <a:spcPct val="0"/>
            </a:spcBef>
            <a:spcAft>
              <a:spcPct val="35000"/>
            </a:spcAft>
            <a:buNone/>
          </a:pPr>
          <a:r>
            <a:rPr lang="en-US" sz="1600" kern="1200" dirty="0"/>
            <a:t>Error free correspondence management</a:t>
          </a:r>
        </a:p>
      </dsp:txBody>
      <dsp:txXfrm>
        <a:off x="4174969" y="1174594"/>
        <a:ext cx="1689411" cy="1689411"/>
      </dsp:txXfrm>
    </dsp:sp>
    <dsp:sp modelId="{050B8687-EE33-534B-8554-19060BB4A20B}">
      <dsp:nvSpPr>
        <dsp:cNvPr id="0" name=""/>
        <dsp:cNvSpPr/>
      </dsp:nvSpPr>
      <dsp:spPr>
        <a:xfrm>
          <a:off x="5736431" y="824706"/>
          <a:ext cx="2389187" cy="238918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485" tIns="20320" rIns="131485" bIns="20320" numCol="1" spcCol="1270" anchor="ctr" anchorCtr="0">
          <a:noAutofit/>
        </a:bodyPr>
        <a:lstStyle/>
        <a:p>
          <a:pPr marL="0" lvl="0" indent="0" algn="ctr" defTabSz="711200">
            <a:lnSpc>
              <a:spcPct val="90000"/>
            </a:lnSpc>
            <a:spcBef>
              <a:spcPct val="0"/>
            </a:spcBef>
            <a:spcAft>
              <a:spcPct val="35000"/>
            </a:spcAft>
            <a:buNone/>
          </a:pPr>
          <a:r>
            <a:rPr lang="en-US" sz="1600" kern="1200" dirty="0"/>
            <a:t>Measuring engagement and customer journey</a:t>
          </a:r>
        </a:p>
      </dsp:txBody>
      <dsp:txXfrm>
        <a:off x="6086319" y="1174594"/>
        <a:ext cx="1689411" cy="168941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BBD91F-3C4E-0C40-9F0D-1416662E7450}" type="datetimeFigureOut">
              <a:rPr lang="en-US" smtClean="0"/>
              <a:t>10/30/2017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C8B9F-8672-B64F-954E-09839A0155B5}" type="slidenum">
              <a:rPr lang="en-US" smtClean="0"/>
              <a:t>‹#›</a:t>
            </a:fld>
            <a:endParaRPr lang="en-US"/>
          </a:p>
        </p:txBody>
      </p:sp>
    </p:spTree>
    <p:extLst>
      <p:ext uri="{BB962C8B-B14F-4D97-AF65-F5344CB8AC3E}">
        <p14:creationId xmlns:p14="http://schemas.microsoft.com/office/powerpoint/2010/main" val="43680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35551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by looking at this from your customer’s perspective.   But what customer?</a:t>
            </a:r>
            <a:r>
              <a:rPr lang="en-US" sz="1200" kern="1200" baseline="0" dirty="0">
                <a:solidFill>
                  <a:schemeClr val="tx1"/>
                </a:solidFill>
                <a:effectLst/>
                <a:latin typeface="+mn-lt"/>
                <a:ea typeface="+mn-ea"/>
                <a:cs typeface="+mn-cs"/>
              </a:rPr>
              <a:t>  That’s the key question.  Each customer may have different delivery preferences for the exact same communication.  Some will be young digital natives, and some will be retirees.  To maintain customer satisfaction, and to maximize customer retention,  your document production solution has to personalize delivery channels.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get more specific about delivery.  Sometimes, these documents you need to produce are immediately provided to an integrated application, like a web server,</a:t>
            </a:r>
            <a:r>
              <a:rPr lang="en-US" sz="1200" kern="1200" baseline="0" dirty="0">
                <a:solidFill>
                  <a:schemeClr val="tx1"/>
                </a:solidFill>
                <a:effectLst/>
                <a:latin typeface="+mn-lt"/>
                <a:ea typeface="+mn-ea"/>
                <a:cs typeface="+mn-cs"/>
              </a:rPr>
              <a:t> so that customers visiting your web site have access to their communications</a:t>
            </a:r>
            <a:r>
              <a:rPr lang="en-US" sz="1200" kern="1200" dirty="0">
                <a:solidFill>
                  <a:schemeClr val="tx1"/>
                </a:solidFill>
                <a:effectLst/>
                <a:latin typeface="+mn-lt"/>
                <a:ea typeface="+mn-ea"/>
                <a:cs typeface="+mn-cs"/>
              </a:rPr>
              <a:t>.  Other times, the documents are tagged and stored for later search and retrieval, perhaps with</a:t>
            </a:r>
            <a:r>
              <a:rPr lang="en-US" sz="1200" kern="1200" baseline="0" dirty="0">
                <a:solidFill>
                  <a:schemeClr val="tx1"/>
                </a:solidFill>
                <a:effectLst/>
                <a:latin typeface="+mn-lt"/>
                <a:ea typeface="+mn-ea"/>
                <a:cs typeface="+mn-cs"/>
              </a:rPr>
              <a:t> a URL to allow direct internet retrieval, or smart phone access</a:t>
            </a:r>
            <a:r>
              <a:rPr lang="en-US" sz="1200" kern="1200" dirty="0">
                <a:solidFill>
                  <a:schemeClr val="tx1"/>
                </a:solidFill>
                <a:effectLst/>
                <a:latin typeface="+mn-lt"/>
                <a:ea typeface="+mn-ea"/>
                <a:cs typeface="+mn-cs"/>
              </a:rPr>
              <a:t>.  Most often, though, the document needs to be sent through a channel: to a print queue, an Email server, an SMS service, or even a content management system, such as Microsoft’s SharePoint.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solution includes outbound document</a:t>
            </a:r>
            <a:r>
              <a:rPr lang="en-US" sz="1200" kern="1200" baseline="0" dirty="0">
                <a:solidFill>
                  <a:schemeClr val="tx1"/>
                </a:solidFill>
                <a:effectLst/>
                <a:latin typeface="+mn-lt"/>
                <a:ea typeface="+mn-ea"/>
                <a:cs typeface="+mn-cs"/>
              </a:rPr>
              <a:t> delivery,</a:t>
            </a:r>
            <a:r>
              <a:rPr lang="en-US" sz="1200" kern="1200" dirty="0">
                <a:solidFill>
                  <a:schemeClr val="tx1"/>
                </a:solidFill>
                <a:effectLst/>
                <a:latin typeface="+mn-lt"/>
                <a:ea typeface="+mn-ea"/>
                <a:cs typeface="+mn-cs"/>
              </a:rPr>
              <a:t> and provides management and oversight of the delivery process,</a:t>
            </a:r>
            <a:r>
              <a:rPr lang="en-US" sz="1200" kern="1200" baseline="0" dirty="0">
                <a:solidFill>
                  <a:schemeClr val="tx1"/>
                </a:solidFill>
                <a:effectLst/>
                <a:latin typeface="+mn-lt"/>
                <a:ea typeface="+mn-ea"/>
                <a:cs typeface="+mn-cs"/>
              </a:rPr>
              <a:t> on a customer-by-customer basis.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key is to be in communication</a:t>
            </a:r>
            <a:r>
              <a:rPr lang="en-US" sz="1200" kern="1200" baseline="0" dirty="0">
                <a:solidFill>
                  <a:schemeClr val="tx1"/>
                </a:solidFill>
                <a:effectLst/>
                <a:latin typeface="+mn-lt"/>
                <a:ea typeface="+mn-ea"/>
                <a:cs typeface="+mn-cs"/>
              </a:rPr>
              <a:t> with your customer on their channel of preference, with the right level of security.   The EOS solution delivers this.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670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document’s format is selected according to the delivery channel.  As</a:t>
            </a:r>
            <a:r>
              <a:rPr lang="en-US" sz="1200" kern="1200" baseline="0" dirty="0">
                <a:solidFill>
                  <a:schemeClr val="tx1"/>
                </a:solidFill>
                <a:effectLst/>
                <a:latin typeface="+mn-lt"/>
                <a:ea typeface="+mn-ea"/>
                <a:cs typeface="+mn-cs"/>
              </a:rPr>
              <a:t> I explained in the previous slide, </a:t>
            </a:r>
            <a:r>
              <a:rPr lang="en-US" sz="1200" kern="1200" dirty="0">
                <a:solidFill>
                  <a:schemeClr val="tx1"/>
                </a:solidFill>
                <a:effectLst/>
                <a:latin typeface="+mn-lt"/>
                <a:ea typeface="+mn-ea"/>
                <a:cs typeface="+mn-cs"/>
              </a:rPr>
              <a:t>customer-specific data can be used to direct delivery over the preferred</a:t>
            </a:r>
            <a:r>
              <a:rPr lang="en-US" sz="1200" kern="1200" baseline="0" dirty="0">
                <a:solidFill>
                  <a:schemeClr val="tx1"/>
                </a:solidFill>
                <a:effectLst/>
                <a:latin typeface="+mn-lt"/>
                <a:ea typeface="+mn-ea"/>
                <a:cs typeface="+mn-cs"/>
              </a:rPr>
              <a:t> channel</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solution produces documents in output formats specific to the selected channel, on a customer-by-customer basis.  Email attachments are traditionally PDF, but Email bodies are HTML.  Print streams might</a:t>
            </a:r>
            <a:r>
              <a:rPr lang="en-US" sz="1200" kern="1200" baseline="0" dirty="0">
                <a:solidFill>
                  <a:schemeClr val="tx1"/>
                </a:solidFill>
                <a:effectLst/>
                <a:latin typeface="+mn-lt"/>
                <a:ea typeface="+mn-ea"/>
                <a:cs typeface="+mn-cs"/>
              </a:rPr>
              <a:t> be AFP, but mobile phone delivery requires HTML5 and responsive documents.   Modern document production requires flexibility in output formats, while supporting efficient authoring and maintenance of the document templates.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our solution,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templates that come out of the authoring step are channel-agnostic, and it is only during composition that choices such as PDF or HTML are made.   That means you only build one document template, and you can deliver it</a:t>
            </a:r>
            <a:r>
              <a:rPr lang="en-US" sz="1200" kern="1200" baseline="0" dirty="0">
                <a:solidFill>
                  <a:schemeClr val="tx1"/>
                </a:solidFill>
                <a:effectLst/>
                <a:latin typeface="+mn-lt"/>
                <a:ea typeface="+mn-ea"/>
                <a:cs typeface="+mn-cs"/>
              </a:rPr>
              <a:t> over any channel.  This solution assures the right format is rendered for the selected channel.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importance of this cannot be overlooked.  Previous investments you have made in authoring documents can be leveraged to support new delivery channels, incrementally, according to your business needs.   Subdocuments,</a:t>
            </a:r>
            <a:r>
              <a:rPr lang="en-US" sz="1200" kern="1200" baseline="0" dirty="0">
                <a:solidFill>
                  <a:schemeClr val="tx1"/>
                </a:solidFill>
                <a:effectLst/>
                <a:latin typeface="+mn-lt"/>
                <a:ea typeface="+mn-ea"/>
                <a:cs typeface="+mn-cs"/>
              </a:rPr>
              <a:t> which are reusable components, can be reused across channels.   This improves ROI by lowering your maintenance and development costs,  and it helps you govern the process by keeping redundancy out of your template library.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4594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consider that customer preferences, different channels, and different content all have to come together, then our traditional definition of document production isn’t satisfactory any more.</a:t>
            </a:r>
          </a:p>
          <a:p>
            <a:endParaRPr lang="en-US" baseline="0" dirty="0"/>
          </a:p>
          <a:p>
            <a:r>
              <a:rPr lang="en-US" baseline="0" dirty="0"/>
              <a:t>These complexities need to be addressed, just as the EOS solution has done.  </a:t>
            </a:r>
          </a:p>
          <a:p>
            <a:pPr marL="171450" indent="-171450">
              <a:buFontTx/>
              <a:buChar char="-"/>
            </a:pPr>
            <a:r>
              <a:rPr lang="en-US" baseline="0" dirty="0"/>
              <a:t>Flexibility is necessary in order to support innovative customer-centric business strategies.  Channel preference is just the beginning.  Dynamic content and targeted messaging are also new requirements that fall into the “flexibility” category. </a:t>
            </a:r>
          </a:p>
          <a:p>
            <a:pPr marL="171450" indent="-171450">
              <a:buFontTx/>
              <a:buChar char="-"/>
            </a:pPr>
            <a:r>
              <a:rPr lang="en-US" baseline="0" dirty="0"/>
              <a:t>Agility is necessary in order to eliminate customer communication project backlogs.   Agility means your inspiration for a new document or an updated document can become a reality with no delays.  It means automation within the design and test processes, as well as automation within the production processes.  </a:t>
            </a:r>
          </a:p>
          <a:p>
            <a:pPr marL="171450" indent="-171450">
              <a:buFontTx/>
              <a:buChar char="-"/>
            </a:pPr>
            <a:r>
              <a:rPr lang="en-US" baseline="0" dirty="0"/>
              <a:t>Governance is necessary in order to keep order, assure quality, and secure personal information.   A company’s brand has never been more exposed, as the number of documents and the number of changes to these documents is increasing as customer-centric strategies take root.  Governance assures that stakeholders participate through policy and key interactions, without dragging these busy people into day-to-day operations.</a:t>
            </a:r>
          </a:p>
          <a:p>
            <a:pPr marL="171450" indent="-171450">
              <a:buFontTx/>
              <a:buChar char="-"/>
            </a:pPr>
            <a:endParaRPr lang="en-US" baseline="0" dirty="0"/>
          </a:p>
          <a:p>
            <a:pPr marL="171450" indent="-171450">
              <a:buFontTx/>
              <a:buChar char="-"/>
            </a:pPr>
            <a:endParaRPr lang="en-US" baseline="0" dirty="0"/>
          </a:p>
          <a:p>
            <a:pPr marL="0" indent="0">
              <a:buFontTx/>
              <a:buNone/>
            </a:pPr>
            <a:r>
              <a:rPr lang="en-US" baseline="0" dirty="0"/>
              <a:t>Customer Communications Management is the new document production.  </a:t>
            </a:r>
          </a:p>
          <a:p>
            <a:pPr marL="0" indent="0">
              <a:buFontTx/>
              <a:buNone/>
            </a:pPr>
            <a:r>
              <a:rPr lang="en-US" baseline="0" dirty="0"/>
              <a:t>Document production has always been coupled with business process, but the nature of that relationship has changed.  Business processes deal with services, finances, tracking, shipping, billing, and the like.  But, with the EOS solution, those automated business processes no longer embed any document production logic.  Instead, document production is delegated, and the EOS solution, the manager of your customer communications, deal with all the variations that serve your customer base.    Targeting  and personalization, document content and brand policy, all are now centralized in the CCM layer, which free your automated business processes from constant change as the flexibility and agility are put to work.</a:t>
            </a:r>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851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EOS</a:t>
            </a:r>
            <a:r>
              <a:rPr lang="en-US" baseline="0" dirty="0"/>
              <a:t> solution provides the authoring environment, and it provides the composition environment.  But with this solution, the two flow together seamlessly.  At the center of this is the digital asset repository.  The Authoring step places images, templates, business rules, and other supporting files into the repository, while the Composition step draws from the repository.  Governance features oversee the progression of digital assets from the author’s initial draft all the way into the secured production environment.   Two phases, but one graceful flow.</a:t>
            </a:r>
          </a:p>
          <a:p>
            <a:endParaRPr lang="en-US" baseline="0" dirty="0"/>
          </a:p>
          <a:p>
            <a:r>
              <a:rPr lang="en-US" baseline="0" dirty="0"/>
              <a:t>(Talk through the bullet items, underscoring value, rather than features, according to interest level of audience.  Careful not to get bogged down in detail)</a:t>
            </a:r>
          </a:p>
          <a:p>
            <a:endParaRPr lang="en-US" baseline="0" dirty="0"/>
          </a:p>
          <a:p>
            <a:r>
              <a:rPr lang="en-US" baseline="0" dirty="0"/>
              <a:t>Authoring</a:t>
            </a:r>
          </a:p>
          <a:p>
            <a:pPr marL="171450" indent="-171450">
              <a:buFontTx/>
              <a:buChar char="-"/>
            </a:pPr>
            <a:r>
              <a:rPr lang="en-US" baseline="0" dirty="0"/>
              <a:t>Template reused means lower costs and less time (agility).</a:t>
            </a:r>
          </a:p>
          <a:p>
            <a:pPr marL="171450" indent="-171450">
              <a:buFontTx/>
              <a:buChar char="-"/>
            </a:pPr>
            <a:r>
              <a:rPr lang="en-US" baseline="0" dirty="0"/>
              <a:t>Digital Asset assembly means governance over things like images, styles, headers, footers, brand, all within assets shared across multiple document projects. (agility)</a:t>
            </a:r>
          </a:p>
          <a:p>
            <a:pPr marL="171450" indent="-171450">
              <a:buFontTx/>
              <a:buChar char="-"/>
            </a:pPr>
            <a:r>
              <a:rPr lang="en-US" baseline="0" dirty="0"/>
              <a:t>One template with variation (flexibility) is more cost effective, and easy to incrementally improve (agility)</a:t>
            </a:r>
          </a:p>
          <a:p>
            <a:pPr marL="171450" indent="-171450">
              <a:buFontTx/>
              <a:buChar char="-"/>
            </a:pPr>
            <a:r>
              <a:rPr lang="en-US" baseline="0" dirty="0"/>
              <a:t>Engaging content, like interactive documents and targeted content improve customer satisfaction.</a:t>
            </a:r>
          </a:p>
          <a:p>
            <a:pPr marL="171450" indent="-171450">
              <a:buFontTx/>
              <a:buChar char="-"/>
            </a:pPr>
            <a:r>
              <a:rPr lang="en-US" baseline="0" dirty="0"/>
              <a:t>Teamwork is essential  to end backlogs – specific tools for specific skill sets, working in concert in a shared workspace.</a:t>
            </a:r>
          </a:p>
          <a:p>
            <a:pPr marL="171450" indent="-171450">
              <a:buFontTx/>
              <a:buChar char="-"/>
            </a:pPr>
            <a:endParaRPr lang="en-US" baseline="0" dirty="0"/>
          </a:p>
          <a:p>
            <a:pPr marL="0" indent="0">
              <a:buFontTx/>
              <a:buNone/>
            </a:pPr>
            <a:r>
              <a:rPr lang="en-US" baseline="0" dirty="0"/>
              <a:t>Composition</a:t>
            </a:r>
          </a:p>
          <a:p>
            <a:pPr marL="171450" indent="-171450">
              <a:buFontTx/>
              <a:buChar char="-"/>
            </a:pPr>
            <a:r>
              <a:rPr lang="en-US" baseline="0" dirty="0"/>
              <a:t>Integrate with your data sources, integrate with your business processes.  Reduce risk of manual steps, improve efficiency through automation, and isolate customer communication management from your business processes.</a:t>
            </a:r>
          </a:p>
          <a:p>
            <a:pPr marL="171450" indent="-171450">
              <a:buFontTx/>
              <a:buChar char="-"/>
            </a:pPr>
            <a:r>
              <a:rPr lang="en-US" baseline="0" dirty="0"/>
              <a:t>Never be bottlenecked – solution supports high capacity batch, and low-latency on-demand,</a:t>
            </a:r>
          </a:p>
          <a:p>
            <a:pPr marL="171450" indent="-171450">
              <a:buFontTx/>
              <a:buChar char="-"/>
            </a:pPr>
            <a:r>
              <a:rPr lang="en-US" baseline="0" dirty="0"/>
              <a:t>Capacity increases are simple hardware additions (load balancing over servers)</a:t>
            </a:r>
          </a:p>
          <a:p>
            <a:pPr marL="171450" indent="-171450">
              <a:buFontTx/>
              <a:buChar char="-"/>
            </a:pPr>
            <a:r>
              <a:rPr lang="en-US" baseline="0" dirty="0"/>
              <a:t>Oversee through previews, job history, advanced search, dashboards, audit trails, version history, etc.</a:t>
            </a:r>
          </a:p>
          <a:p>
            <a:pPr marL="171450" indent="-171450">
              <a:buFontTx/>
              <a:buChar char="-"/>
            </a:pPr>
            <a:r>
              <a:rPr lang="en-US" baseline="0" dirty="0"/>
              <a:t>Provide universal access.  Solution stores all documents for later retrieval through APIs, URLs, GUIS, search, etc.  Also delivers documents to printers, Email servers, content management services, etc.  Reach your customers on the channels they prefer.</a:t>
            </a:r>
          </a:p>
          <a:p>
            <a:pPr marL="171450" indent="-171450">
              <a:buFontTx/>
              <a:buChar char="-"/>
            </a:pPr>
            <a:r>
              <a:rPr lang="en-US" baseline="0" dirty="0"/>
              <a:t>One customer communication infrastructure to serve periodic, on-demand, and correspondence needs.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3913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Solution Specifics – Tool benefits for Publisher</a:t>
            </a:r>
          </a:p>
          <a:p>
            <a:endParaRPr lang="en-US" dirty="0"/>
          </a:p>
          <a:p>
            <a:r>
              <a:rPr lang="en-US" dirty="0"/>
              <a:t>Just talk through, being only</a:t>
            </a:r>
            <a:r>
              <a:rPr lang="en-US" baseline="0" dirty="0"/>
              <a:t> as detailed as audience needs.</a:t>
            </a:r>
          </a:p>
          <a:p>
            <a:endParaRPr lang="en-US" baseline="0" dirty="0"/>
          </a:p>
          <a:p>
            <a:pPr marL="171450" indent="-171450">
              <a:buFontTx/>
              <a:buChar char="-"/>
            </a:pPr>
            <a:r>
              <a:rPr lang="en-US" baseline="0" dirty="0"/>
              <a:t>Key Values:</a:t>
            </a:r>
          </a:p>
          <a:p>
            <a:pPr marL="171450" indent="-171450">
              <a:buFontTx/>
              <a:buChar char="-"/>
            </a:pPr>
            <a:r>
              <a:rPr lang="en-US" baseline="0" dirty="0"/>
              <a:t>Easy for business users to use this</a:t>
            </a:r>
          </a:p>
          <a:p>
            <a:pPr marL="171450" indent="-171450">
              <a:buFontTx/>
              <a:buChar char="-"/>
            </a:pPr>
            <a:r>
              <a:rPr lang="en-US" baseline="0" dirty="0"/>
              <a:t>Easy access to data fields</a:t>
            </a:r>
          </a:p>
          <a:p>
            <a:pPr marL="171450" indent="-171450">
              <a:buFontTx/>
              <a:buChar char="-"/>
            </a:pPr>
            <a:r>
              <a:rPr lang="en-US" baseline="0" dirty="0"/>
              <a:t>Governance and teamwork through integrated connection with document repository</a:t>
            </a:r>
          </a:p>
          <a:p>
            <a:pPr marL="171450" indent="-171450">
              <a:buFontTx/>
              <a:buChar char="-"/>
            </a:pPr>
            <a:endParaRPr lang="en-US" baseline="0" dirty="0"/>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4465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document authoring tools</a:t>
            </a:r>
          </a:p>
          <a:p>
            <a:r>
              <a:rPr lang="en-US" dirty="0"/>
              <a:t>Data Modeler</a:t>
            </a:r>
          </a:p>
          <a:p>
            <a:r>
              <a:rPr lang="en-US" dirty="0"/>
              <a:t>Key Values:</a:t>
            </a:r>
          </a:p>
          <a:p>
            <a:pPr marL="171450" indent="-171450">
              <a:buFontTx/>
              <a:buChar char="-"/>
            </a:pPr>
            <a:r>
              <a:rPr lang="en-US" baseline="0" dirty="0"/>
              <a:t>Maximize teamwork: Let your IT people own the data access, and put document layout and content on business users</a:t>
            </a:r>
          </a:p>
          <a:p>
            <a:pPr marL="171450" indent="-171450">
              <a:buFontTx/>
              <a:buChar char="-"/>
            </a:pPr>
            <a:r>
              <a:rPr lang="en-US" baseline="0" dirty="0"/>
              <a:t>Agility &amp; Reuse: Data models can be reused in multiple projects</a:t>
            </a:r>
          </a:p>
          <a:p>
            <a:pPr marL="171450" indent="-171450">
              <a:buFontTx/>
              <a:buChar char="-"/>
            </a:pPr>
            <a:r>
              <a:rPr lang="en-US" baseline="0" dirty="0"/>
              <a:t>Remain flexible! Absorb changes in storage architecture without impacting templates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790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authoring tool</a:t>
            </a:r>
          </a:p>
          <a:p>
            <a:endParaRPr lang="en-US" baseline="0" dirty="0"/>
          </a:p>
          <a:p>
            <a:r>
              <a:rPr lang="en-US" baseline="0" dirty="0"/>
              <a:t>Main Values:</a:t>
            </a:r>
          </a:p>
          <a:p>
            <a:r>
              <a:rPr lang="en-US" baseline="0" dirty="0"/>
              <a:t>- Engage with Advanced data visualization and even interactive graphs and charts</a:t>
            </a:r>
          </a:p>
          <a:p>
            <a:pPr marL="171450" indent="-171450">
              <a:buFontTx/>
              <a:buChar char="-"/>
            </a:pPr>
            <a:r>
              <a:rPr lang="en-US" baseline="0" dirty="0"/>
              <a:t>Teamwork again: data visualization expert provides drag-and-drop widgets to team doing layout of documents. </a:t>
            </a:r>
          </a:p>
          <a:p>
            <a:pPr marL="171450" indent="-171450">
              <a:buFontTx/>
              <a:buChar char="-"/>
            </a:pPr>
            <a:r>
              <a:rPr lang="en-US" baseline="0" dirty="0"/>
              <a:t>Reuse across projects</a:t>
            </a:r>
          </a:p>
          <a:p>
            <a:pPr marL="171450" indent="-171450">
              <a:buFontTx/>
              <a:buChar char="-"/>
            </a:pPr>
            <a:r>
              <a:rPr lang="en-US" baseline="0" dirty="0"/>
              <a:t>Data is prepared by Data Model, with all those benefits passing to data visualization tool too.</a:t>
            </a:r>
          </a:p>
          <a:p>
            <a:pPr marL="171450" indent="-171450">
              <a:buFontTx/>
              <a:buChar char="-"/>
            </a:pPr>
            <a:endParaRPr lang="en-US"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24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a:t>
            </a:r>
            <a:r>
              <a:rPr lang="en-US" baseline="0" dirty="0"/>
              <a:t> from previous steps, again underscoring value.</a:t>
            </a:r>
          </a:p>
          <a:p>
            <a:endParaRPr lang="en-US" baseline="0" dirty="0"/>
          </a:p>
          <a:p>
            <a:r>
              <a:rPr lang="en-US" baseline="0" dirty="0"/>
              <a:t>This is more of a feature-&gt;value map.</a:t>
            </a:r>
          </a:p>
          <a:p>
            <a:endParaRPr lang="en-US" baseline="0" dirty="0"/>
          </a:p>
          <a:p>
            <a:r>
              <a:rPr lang="en-US" baseline="0" dirty="0"/>
              <a:t>The solution delivers [] and your benefit is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0441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a template has been authored, it then has to be integrated into your business process.   This is a critical part of the solution.</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composition step should be isolated from the higher-level business processes.  They should never need to deal with communication details, such as delivery channel. On the other hand,  the higher-level business process is in charge, and needs to delegate document production in a variety of different situations, with a variety of different triggers.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EOS server sits between your business processes, databases and applications, and the output of our authoring tools.  On the business side, the server integrates with your business process in real time through different types of triggers,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APIs and data acquisition protocols and products. On the authoring side, it pulls in all the templates, digital assets, and data necessary to render the perfect document to support the business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all orchestrated, one production process, gracefully</a:t>
            </a:r>
            <a:r>
              <a:rPr lang="en-US" sz="1200" kern="1200" baseline="0" dirty="0">
                <a:solidFill>
                  <a:schemeClr val="tx1"/>
                </a:solidFill>
                <a:effectLst/>
                <a:latin typeface="+mn-lt"/>
                <a:ea typeface="+mn-ea"/>
                <a:cs typeface="+mn-cs"/>
              </a:rPr>
              <a:t> executed from end to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The EOS solution excels at this integration, both in terms of data integration, and in terms of process integration.   Web site pages are built using an On-Demand interface that returns</a:t>
            </a:r>
            <a:r>
              <a:rPr lang="en-US" baseline="0" dirty="0"/>
              <a:t> documents immediately to the client.   Periodic documents run in batch, with capacity to produce millions of documents in a day.   Correspondence is built interactively, validating input and placing a layer of control over content and layout of standard and ad-hoc communications.</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8177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Workflows orchestrate</a:t>
            </a:r>
            <a:r>
              <a:rPr lang="en-US" baseline="0" dirty="0"/>
              <a:t> the production of every document.  </a:t>
            </a:r>
          </a:p>
          <a:p>
            <a:endParaRPr lang="en-US" baseline="0" dirty="0"/>
          </a:p>
          <a:p>
            <a:r>
              <a:rPr lang="en-US" baseline="0" dirty="0"/>
              <a:t>Flexibility is achieved through these workflows</a:t>
            </a:r>
          </a:p>
          <a:p>
            <a:pPr marL="171450" indent="-171450">
              <a:buFontTx/>
              <a:buChar char="-"/>
            </a:pPr>
            <a:r>
              <a:rPr lang="en-US" baseline="0" dirty="0"/>
              <a:t>Many different ways to trigger execution</a:t>
            </a:r>
          </a:p>
          <a:p>
            <a:pPr marL="171450" indent="-171450">
              <a:buFontTx/>
              <a:buChar char="-"/>
            </a:pPr>
            <a:r>
              <a:rPr lang="en-US" baseline="0" dirty="0"/>
              <a:t>Many different ways to get data into the workflow</a:t>
            </a:r>
          </a:p>
          <a:p>
            <a:pPr marL="171450" indent="-171450">
              <a:buFontTx/>
              <a:buChar char="-"/>
            </a:pPr>
            <a:r>
              <a:rPr lang="en-US" baseline="0" dirty="0"/>
              <a:t>Data-driven paths through the workflow</a:t>
            </a:r>
          </a:p>
          <a:p>
            <a:pPr marL="171450" indent="-171450">
              <a:buFontTx/>
              <a:buChar char="-"/>
            </a:pPr>
            <a:endParaRPr lang="en-US" baseline="0" dirty="0"/>
          </a:p>
          <a:p>
            <a:pPr marL="0" indent="0">
              <a:buFontTx/>
              <a:buNone/>
            </a:pPr>
            <a:r>
              <a:rPr lang="en-US" baseline="0" dirty="0"/>
              <a:t>The key value is in the ease of use, and the flexibility it provides.</a:t>
            </a:r>
          </a:p>
          <a:p>
            <a:pPr marL="171450" indent="-171450">
              <a:buFontTx/>
              <a:buChar char="-"/>
            </a:pPr>
            <a:r>
              <a:rPr lang="en-US" baseline="0" dirty="0"/>
              <a:t>Add new paths incrementally</a:t>
            </a:r>
          </a:p>
          <a:p>
            <a:pPr marL="171450" indent="-171450">
              <a:buFontTx/>
              <a:buChar char="-"/>
            </a:pPr>
            <a:r>
              <a:rPr lang="en-US" baseline="0" dirty="0"/>
              <a:t>Use customer preferences to drive workflow steps</a:t>
            </a:r>
          </a:p>
          <a:p>
            <a:pPr marL="171450" indent="-171450">
              <a:buFontTx/>
              <a:buChar char="-"/>
            </a:pPr>
            <a:r>
              <a:rPr lang="en-US" baseline="0" dirty="0"/>
              <a:t>Deliver documents and document content back into business process (especially correspondence)</a:t>
            </a:r>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0548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brief explanation of Ecrion’s Omni System.  </a:t>
            </a:r>
          </a:p>
          <a:p>
            <a:r>
              <a:rPr lang="en-US" dirty="0"/>
              <a:t>My goal is to provide you with a clear understanding of the sorts of business challenges this solution can address, and a general understanding of how our solution is applied.  There are too many interlinked topics surrounding “Document Production” that are not intuitive, such as “customer communication management”, “governance” and “template management”.  This solution most certainly does document production in the traditional sense, but it does so much more.  These added components are not optional, but have been ushered in by the switch to digital delivery channels, and the additional weight put on engaging and timely customer communication.  </a:t>
            </a:r>
          </a:p>
          <a:p>
            <a:endParaRPr lang="en-US" dirty="0"/>
          </a:p>
          <a:p>
            <a:r>
              <a:rPr lang="en-US" dirty="0"/>
              <a:t>We will explore modern</a:t>
            </a:r>
            <a:r>
              <a:rPr lang="en-US" baseline="0" dirty="0"/>
              <a:t> document production</a:t>
            </a:r>
            <a:r>
              <a:rPr lang="en-US" dirty="0"/>
              <a:t> during this brief introduction.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1208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far we have talked about the authoring and composition aspects of our product.  But, in addition, all of this needs to be managed.  </a:t>
            </a:r>
          </a:p>
          <a:p>
            <a:r>
              <a:rPr lang="en-US" sz="1200" kern="1200" dirty="0">
                <a:solidFill>
                  <a:schemeClr val="tx1"/>
                </a:solidFill>
                <a:effectLst/>
                <a:latin typeface="+mn-lt"/>
                <a:ea typeface="+mn-ea"/>
                <a:cs typeface="+mn-cs"/>
              </a:rPr>
              <a:t>Management as a topic can take quite some time to walk through, so I won’t hit you with much detail.  I will mention though, that this is one of our favorite topics on our blog, and I encourage you to take a look.</a:t>
            </a:r>
          </a:p>
          <a:p>
            <a:pPr marL="171450" indent="-171450">
              <a:buFontTx/>
              <a:buChar char="-"/>
            </a:pPr>
            <a:r>
              <a:rPr lang="en-US" sz="1200" kern="1200" dirty="0">
                <a:solidFill>
                  <a:schemeClr val="tx1"/>
                </a:solidFill>
                <a:effectLst/>
                <a:latin typeface="+mn-lt"/>
                <a:ea typeface="+mn-ea"/>
                <a:cs typeface="+mn-cs"/>
              </a:rPr>
              <a:t>Automation is set up through the admin interface.</a:t>
            </a:r>
            <a:r>
              <a:rPr lang="en-US" sz="1200" kern="1200" baseline="0" dirty="0">
                <a:solidFill>
                  <a:schemeClr val="tx1"/>
                </a:solidFill>
                <a:effectLst/>
                <a:latin typeface="+mn-lt"/>
                <a:ea typeface="+mn-ea"/>
                <a:cs typeface="+mn-cs"/>
              </a:rPr>
              <a:t>  GUIs offer configuration options for triggers, public URLs, schedules.  </a:t>
            </a:r>
          </a:p>
          <a:p>
            <a:pPr marL="171450" indent="-171450">
              <a:buFontTx/>
              <a:buChar char="-"/>
            </a:pPr>
            <a:r>
              <a:rPr lang="en-US" sz="1200" kern="1200" baseline="0" dirty="0">
                <a:solidFill>
                  <a:schemeClr val="tx1"/>
                </a:solidFill>
                <a:effectLst/>
                <a:latin typeface="+mn-lt"/>
                <a:ea typeface="+mn-ea"/>
                <a:cs typeface="+mn-cs"/>
              </a:rPr>
              <a:t>Dashboards offer visual representation of the health of the system, and the server’s progress and throughput.</a:t>
            </a:r>
          </a:p>
          <a:p>
            <a:pPr marL="171450" indent="-171450">
              <a:buFontTx/>
              <a:buChar char="-"/>
            </a:pPr>
            <a:r>
              <a:rPr lang="en-US" sz="1200" kern="1200" dirty="0">
                <a:solidFill>
                  <a:schemeClr val="tx1"/>
                </a:solidFill>
                <a:effectLst/>
                <a:latin typeface="+mn-lt"/>
                <a:ea typeface="+mn-ea"/>
                <a:cs typeface="+mn-cs"/>
              </a:rPr>
              <a:t>Sometimes audit is essential, especially when a third party is investigating conformance.  Audit trails are built</a:t>
            </a:r>
            <a:r>
              <a:rPr lang="en-US" sz="1200" kern="1200" baseline="0" dirty="0">
                <a:solidFill>
                  <a:schemeClr val="tx1"/>
                </a:solidFill>
                <a:effectLst/>
                <a:latin typeface="+mn-lt"/>
                <a:ea typeface="+mn-ea"/>
                <a:cs typeface="+mn-cs"/>
              </a:rPr>
              <a:t> into the EOS solution, along with advanced search features.</a:t>
            </a:r>
          </a:p>
          <a:p>
            <a:pPr marL="171450" indent="-171450">
              <a:buFontTx/>
              <a:buChar char="-"/>
            </a:pPr>
            <a:r>
              <a:rPr lang="en-US" sz="1200" kern="1200" dirty="0">
                <a:solidFill>
                  <a:schemeClr val="tx1"/>
                </a:solidFill>
                <a:effectLst/>
                <a:latin typeface="+mn-lt"/>
                <a:ea typeface="+mn-ea"/>
                <a:cs typeface="+mn-cs"/>
              </a:rPr>
              <a:t>Security management is essential.  We can never lose site of the personal nature of much of the data that goes into these document composition processes.  Our solution offers security frameworks that support your policies, be it a central identity management system, or encryption of data.</a:t>
            </a:r>
          </a:p>
          <a:p>
            <a:pPr marL="171450" indent="-171450">
              <a:buFontTx/>
              <a:buChar char="-"/>
            </a:pPr>
            <a:r>
              <a:rPr lang="en-US" sz="1200" kern="1200" dirty="0">
                <a:solidFill>
                  <a:schemeClr val="tx1"/>
                </a:solidFill>
                <a:effectLst/>
                <a:latin typeface="+mn-lt"/>
                <a:ea typeface="+mn-ea"/>
                <a:cs typeface="+mn-cs"/>
              </a:rPr>
              <a:t>Keep</a:t>
            </a:r>
            <a:r>
              <a:rPr lang="en-US" sz="1200" kern="1200" baseline="0" dirty="0">
                <a:solidFill>
                  <a:schemeClr val="tx1"/>
                </a:solidFill>
                <a:effectLst/>
                <a:latin typeface="+mn-lt"/>
                <a:ea typeface="+mn-ea"/>
                <a:cs typeface="+mn-cs"/>
              </a:rPr>
              <a:t> staff partitioned according to their role – developers not able to see production system files, and strict policy enforcement when moving projects from one environment to another.</a:t>
            </a:r>
            <a:endParaRPr lang="en-US" sz="1200" kern="1200" dirty="0">
              <a:solidFill>
                <a:schemeClr val="tx1"/>
              </a:solidFill>
              <a:effectLst/>
              <a:latin typeface="+mn-lt"/>
              <a:ea typeface="+mn-ea"/>
              <a:cs typeface="+mn-cs"/>
            </a:endParaRPr>
          </a:p>
          <a:p>
            <a:pPr marL="171450" indent="-171450">
              <a:buFontTx/>
              <a:buChar char="-"/>
            </a:pP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78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Governance is about two things:  assuring policy is enforced,</a:t>
            </a:r>
            <a:r>
              <a:rPr lang="en-US" sz="1200" kern="1200" baseline="0" dirty="0">
                <a:solidFill>
                  <a:schemeClr val="tx1"/>
                </a:solidFill>
                <a:effectLst/>
                <a:latin typeface="+mn-lt"/>
                <a:ea typeface="+mn-ea"/>
                <a:cs typeface="+mn-cs"/>
              </a:rPr>
              <a:t> and about giving stakeholders accountability over the policies they are interested in.</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Review and Approval is part of the workflow’s orchestration process.   </a:t>
            </a:r>
          </a:p>
          <a:p>
            <a:pPr marL="171450" indent="-171450">
              <a:buFontTx/>
              <a:buChar char="-"/>
            </a:pPr>
            <a:r>
              <a:rPr lang="en-US" sz="1200" kern="1200" baseline="0" dirty="0">
                <a:solidFill>
                  <a:schemeClr val="tx1"/>
                </a:solidFill>
                <a:effectLst/>
                <a:latin typeface="+mn-lt"/>
                <a:ea typeface="+mn-ea"/>
                <a:cs typeface="+mn-cs"/>
              </a:rPr>
              <a:t>Conditions based on business rules can trigger a review prior to delivery (e.g. customer service rep is still in training).</a:t>
            </a:r>
          </a:p>
          <a:p>
            <a:pPr marL="171450" indent="-171450">
              <a:buFontTx/>
              <a:buChar char="-"/>
            </a:pPr>
            <a:r>
              <a:rPr lang="en-US" sz="1200" kern="1200" baseline="0" dirty="0">
                <a:solidFill>
                  <a:schemeClr val="tx1"/>
                </a:solidFill>
                <a:effectLst/>
                <a:latin typeface="+mn-lt"/>
                <a:ea typeface="+mn-ea"/>
                <a:cs typeface="+mn-cs"/>
              </a:rPr>
              <a:t>Invite stakeholders to review and approve project and project output prior to promoting into the production environment.   Accountability and approval history is captured and available.</a:t>
            </a:r>
          </a:p>
          <a:p>
            <a:pPr marL="171450" indent="-171450">
              <a:buFontTx/>
              <a:buChar char="-"/>
            </a:pPr>
            <a:r>
              <a:rPr lang="en-US" sz="1200" kern="1200" baseline="0" dirty="0">
                <a:solidFill>
                  <a:schemeClr val="tx1"/>
                </a:solidFill>
                <a:effectLst/>
                <a:latin typeface="+mn-lt"/>
                <a:ea typeface="+mn-ea"/>
                <a:cs typeface="+mn-cs"/>
              </a:rPr>
              <a:t>Distribute digital asset responsibilities:  branding to marketing (style sheets, images, </a:t>
            </a:r>
            <a:r>
              <a:rPr lang="en-US" sz="1200" kern="1200" baseline="0" dirty="0" err="1">
                <a:solidFill>
                  <a:schemeClr val="tx1"/>
                </a:solidFill>
                <a:effectLst/>
                <a:latin typeface="+mn-lt"/>
                <a:ea typeface="+mn-ea"/>
                <a:cs typeface="+mn-cs"/>
              </a:rPr>
              <a:t>etc</a:t>
            </a:r>
            <a:r>
              <a:rPr lang="en-US" sz="1200" kern="1200" baseline="0" dirty="0">
                <a:solidFill>
                  <a:schemeClr val="tx1"/>
                </a:solidFill>
                <a:effectLst/>
                <a:latin typeface="+mn-lt"/>
                <a:ea typeface="+mn-ea"/>
                <a:cs typeface="+mn-cs"/>
              </a:rPr>
              <a:t>), terms and conditions to legal,  messaging to sales.</a:t>
            </a:r>
          </a:p>
          <a:p>
            <a:pPr marL="171450" indent="-171450">
              <a:buFontTx/>
              <a:buChar char="-"/>
            </a:pPr>
            <a:r>
              <a:rPr lang="en-US" sz="1200" kern="1200" baseline="0" dirty="0">
                <a:solidFill>
                  <a:schemeClr val="tx1"/>
                </a:solidFill>
                <a:effectLst/>
                <a:latin typeface="+mn-lt"/>
                <a:ea typeface="+mn-ea"/>
                <a:cs typeface="+mn-cs"/>
              </a:rPr>
              <a:t>Use permissions to assure limited access appropriate to each team member.</a:t>
            </a:r>
          </a:p>
          <a:p>
            <a:pPr marL="171450" indent="-171450">
              <a:buFontTx/>
              <a:buChar char="-"/>
            </a:pPr>
            <a:r>
              <a:rPr lang="en-US" sz="1200" kern="1200" baseline="0" dirty="0">
                <a:solidFill>
                  <a:schemeClr val="tx1"/>
                </a:solidFill>
                <a:effectLst/>
                <a:latin typeface="+mn-lt"/>
                <a:ea typeface="+mn-ea"/>
                <a:cs typeface="+mn-cs"/>
              </a:rPr>
              <a:t>Know what has changed and why, and always be able to role changes back out.</a:t>
            </a:r>
          </a:p>
          <a:p>
            <a:pPr marL="171450" indent="-171450">
              <a:buFontTx/>
              <a:buChar char="-"/>
            </a:pPr>
            <a:r>
              <a:rPr lang="en-US" sz="1200" kern="1200" baseline="0" dirty="0">
                <a:solidFill>
                  <a:schemeClr val="tx1"/>
                </a:solidFill>
                <a:effectLst/>
                <a:latin typeface="+mn-lt"/>
                <a:ea typeface="+mn-ea"/>
                <a:cs typeface="+mn-cs"/>
              </a:rPr>
              <a:t>Never spend time looking for a document or an asset – use search rather than try to navigate through multiple levels of file structures (like Google and the Internet)</a:t>
            </a:r>
          </a:p>
          <a:p>
            <a:pPr marL="0" indent="0">
              <a:buFontTx/>
              <a:buNone/>
            </a:pPr>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Project test methodologies, as well as version control, and a built-in review and approval framework, provide a managed path from development all the way to your production systems.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includes composition-time choices of which templates to use for a given business process.  All of this taken together constitutes “template lifecycle management”, and is built into our solution.</a:t>
            </a:r>
          </a:p>
          <a:p>
            <a:r>
              <a:rPr lang="en-US" sz="1200" kern="1200" dirty="0">
                <a:solidFill>
                  <a:schemeClr val="tx1"/>
                </a:solidFill>
                <a:effectLst/>
                <a:latin typeface="+mn-lt"/>
                <a:ea typeface="+mn-ea"/>
                <a:cs typeface="+mn-cs"/>
              </a:rPr>
              <a:t>Management also means that stakeholders, who are not part of the day-to-day operations of the system, have controls in place that assure their policies are followed.  Is the right logo used on every document?  Is the standard contact information consistent and up to date?  Our solution offers these sorts of controls.  The general term we use for this is governance.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202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composition, dynamic data is not only placed into the document, but it can also drive conditional content.  </a:t>
            </a:r>
          </a:p>
          <a:p>
            <a:r>
              <a:rPr lang="en-US" sz="1200" kern="1200" dirty="0">
                <a:solidFill>
                  <a:schemeClr val="tx1"/>
                </a:solidFill>
                <a:effectLst/>
                <a:latin typeface="+mn-lt"/>
                <a:ea typeface="+mn-ea"/>
                <a:cs typeface="+mn-cs"/>
              </a:rPr>
              <a:t>Let’s say you have two different marketing images, one for prime customers, and another for lower priority customers.  Our solution makes it easy to use a single template to render this one way or another, according to the customer’s profile.  That is just one example of how to use our tool to –target- customers without the burden of authoring countless templates.</a:t>
            </a:r>
          </a:p>
          <a:p>
            <a:r>
              <a:rPr lang="en-US" sz="1200" kern="1200" dirty="0">
                <a:solidFill>
                  <a:schemeClr val="tx1"/>
                </a:solidFill>
                <a:effectLst/>
                <a:latin typeface="+mn-lt"/>
                <a:ea typeface="+mn-ea"/>
                <a:cs typeface="+mn-cs"/>
              </a:rPr>
              <a:t>Targeting is not quite customer-specific, though.  Targeting is based on segmentation of your customers.  The solution also provides for personalization.  This may be as broad as selecting languages as is shown here in the slide, or as specific as customizing the look of a monthly invoice to include either tables or pie charts, according to their preference.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Customer preference management is built into our solution.  Offer</a:t>
            </a:r>
            <a:r>
              <a:rPr lang="en-US" sz="1200" kern="1200" baseline="0" dirty="0">
                <a:solidFill>
                  <a:schemeClr val="tx1"/>
                </a:solidFill>
                <a:effectLst/>
                <a:latin typeface="+mn-lt"/>
                <a:ea typeface="+mn-ea"/>
                <a:cs typeface="+mn-cs"/>
              </a:rPr>
              <a:t> self-administration to save money, and keep all preferences isolated within the solution to remain flexible and agile.  Avoid programming preference fields into other applications that don’t even use them.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Overlay messaging</a:t>
            </a:r>
            <a:r>
              <a:rPr lang="en-US" sz="1200" kern="1200" baseline="0" dirty="0">
                <a:solidFill>
                  <a:schemeClr val="tx1"/>
                </a:solidFill>
                <a:effectLst/>
                <a:latin typeface="+mn-lt"/>
                <a:ea typeface="+mn-ea"/>
                <a:cs typeface="+mn-cs"/>
              </a:rPr>
              <a:t> on top of tested production documents.  Manage messages to specific customer segments, and get metrics showing engagement.  Build up your ability to engage through this feedback.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overall goal here is to maximize the value of the customer experience.  Our solution provides the tools necessary to accomplish this on a customer-by-customer basis.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2289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3422" indent="-173422">
              <a:buFontTx/>
              <a:buChar char="-"/>
            </a:pPr>
            <a:r>
              <a:rPr lang="en-US" dirty="0"/>
              <a:t>Familiar environment.  Staff</a:t>
            </a:r>
            <a:r>
              <a:rPr lang="en-US" baseline="0" dirty="0"/>
              <a:t> that are new to this should be able to produce basic templates using intuition.  Even more, creating templates should not require a technical background.  The more staff that can contribute, the more agile you become.</a:t>
            </a:r>
          </a:p>
          <a:p>
            <a:pPr marL="173422" indent="-173422">
              <a:buFontTx/>
              <a:buChar char="-"/>
            </a:pPr>
            <a:r>
              <a:rPr lang="en-US" baseline="0" dirty="0"/>
              <a:t>Drag &amp; Drop access to data fields – authors don’t  need to know where the data comes from – and using abstraction frees staff from maintenance as enterprise data stores evolve</a:t>
            </a:r>
          </a:p>
          <a:p>
            <a:pPr marL="173422" indent="-173422">
              <a:buFontTx/>
              <a:buChar char="-"/>
            </a:pPr>
            <a:r>
              <a:rPr lang="en-US" dirty="0"/>
              <a:t>Collaboration</a:t>
            </a:r>
            <a:r>
              <a:rPr lang="en-US" baseline="0" dirty="0"/>
              <a:t> built in, with all digital assets in a shared server workspace</a:t>
            </a:r>
          </a:p>
          <a:p>
            <a:pPr marL="173422" indent="-173422">
              <a:buFontTx/>
              <a:buChar char="-"/>
            </a:pPr>
            <a:r>
              <a:rPr lang="en-US" baseline="0" dirty="0"/>
              <a:t>Preview on desktop – to see all the different renderings of the template as part of the authoring process, not the testing process.  Also, export preview for stakeholder review and feedback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751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8456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In the past, enterprise data provided all the dynamic information necessary to compose documents.  Names, addresses, and even preferences came from these external data stores.  But there is a significant limitation to that.  As Craig said, that outbound channel includes CCM and hosted digital documents, and these are not only consumers of information, but also sources of information.   When we organize these around customer identity, we empower the marketing cloud with better analytical information, and the inbound side with customer-specific archives.</a:t>
            </a:r>
          </a:p>
          <a:p>
            <a:endParaRPr lang="en-US" baseline="0" dirty="0"/>
          </a:p>
          <a:p>
            <a:r>
              <a:rPr lang="en-US" baseline="0" dirty="0"/>
              <a:t>The first application of this is in the realm of customer preferences.  As an organization begins to create options and autonomy  towards the customer, those subscriptions, contact rules, and the like need to be managed.  This is a logical extension of the CCM solution – so the addition of a newsletter, for example, doesn’t require new fields to be integrated into the ERP system.  Local customer identity provides this opportunity to isolate and manage preferences right within the platform that generates the documents.</a:t>
            </a:r>
          </a:p>
          <a:p>
            <a:endParaRPr lang="en-US" baseline="0" dirty="0"/>
          </a:p>
          <a:p>
            <a:r>
              <a:rPr lang="en-US" baseline="0" dirty="0"/>
              <a:t>This customer identity with the CCM platform enables easy click-through to specific customer records, and access to all documents  sent to the customer.  This even extends to customer portal access… with credentials, the customer can get direct access to their documents, and even to self-administration forms.</a:t>
            </a:r>
          </a:p>
          <a:p>
            <a:endParaRPr lang="en-US" baseline="0" dirty="0"/>
          </a:p>
          <a:p>
            <a:r>
              <a:rPr lang="en-US" baseline="0" dirty="0"/>
              <a:t>The last customer identity feature I want to talk about is analytics.  Customer engagement is the goal of this age of the customer, and progress toward that means measurement.  It means tracking the response to outbound documents, so incremental improvements can be made over time.   It means learning more and more about each of your customers.</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E7DA-E4A6-6E45-B7D9-599A27A8F6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909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baseline="0" dirty="0"/>
              <a:t>We compete with GMC Software (CCM), Open Text (ECM), </a:t>
            </a:r>
            <a:r>
              <a:rPr lang="en-US" baseline="0" dirty="0" err="1"/>
              <a:t>PitneyBowes</a:t>
            </a:r>
            <a:r>
              <a:rPr lang="en-US" baseline="0" dirty="0"/>
              <a:t>, Adobe.  </a:t>
            </a:r>
          </a:p>
          <a:p>
            <a:pPr marL="173422" indent="-173422">
              <a:buFont typeface="Arial" panose="020B0604020202020204" pitchFamily="34" charset="0"/>
              <a:buChar char="•"/>
            </a:pPr>
            <a:r>
              <a:rPr lang="en-US" baseline="0" dirty="0"/>
              <a:t>Price points – Deal size is driven by customer requirements.  In the past it was a CPU model.  Our current strategy has us moving to a subscription model based on use case and deployment model.  </a:t>
            </a:r>
          </a:p>
          <a:p>
            <a:endParaRPr lang="en-US" baseline="0" dirty="0"/>
          </a:p>
          <a:p>
            <a:endParaRPr lang="en-US" dirty="0"/>
          </a:p>
        </p:txBody>
      </p:sp>
    </p:spTree>
    <p:extLst>
      <p:ext uri="{BB962C8B-B14F-4D97-AF65-F5344CB8AC3E}">
        <p14:creationId xmlns:p14="http://schemas.microsoft.com/office/powerpoint/2010/main" val="148253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016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Our platform, EOS, improves operational efficiency and increases customer lifetime value by helping companies more effectively communicate and engage with their customers.</a:t>
            </a:r>
          </a:p>
        </p:txBody>
      </p:sp>
    </p:spTree>
    <p:extLst>
      <p:ext uri="{BB962C8B-B14F-4D97-AF65-F5344CB8AC3E}">
        <p14:creationId xmlns:p14="http://schemas.microsoft.com/office/powerpoint/2010/main" val="662647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This is just a small subset of our customers.</a:t>
            </a:r>
          </a:p>
          <a:p>
            <a:r>
              <a:rPr lang="en-US" dirty="0"/>
              <a:t>Mention</a:t>
            </a:r>
            <a:r>
              <a:rPr lang="en-US" baseline="0" dirty="0"/>
              <a:t> the global footprint.</a:t>
            </a:r>
          </a:p>
          <a:p>
            <a:r>
              <a:rPr lang="en-US" baseline="0" dirty="0"/>
              <a:t>Most Fortune 100 companies use Ecrion products. Why? Because they need to deliver relevant documents to their customer base.</a:t>
            </a:r>
          </a:p>
          <a:p>
            <a:endParaRPr lang="en-US" baseline="0" dirty="0"/>
          </a:p>
          <a:p>
            <a:r>
              <a:rPr lang="en-US" baseline="0" dirty="0"/>
              <a:t>Beginning this year we are focusing on larger opportunities by working at the CIO, CMO, CXO level versus developers who just need a solution to produce documents.   This has yielded larger size deals that generate more license revenue and can create additional services </a:t>
            </a:r>
            <a:r>
              <a:rPr lang="en-US" baseline="0" dirty="0" err="1"/>
              <a:t>opptys</a:t>
            </a:r>
            <a:r>
              <a:rPr lang="en-US" baseline="0" dirty="0"/>
              <a:t> for us and our partners.</a:t>
            </a:r>
          </a:p>
          <a:p>
            <a:endParaRPr lang="en-US" baseline="0" dirty="0"/>
          </a:p>
          <a:p>
            <a:r>
              <a:rPr lang="en-US" baseline="0" dirty="0"/>
              <a:t>3 Core Audiences:  Developers (EOS-P), Operations </a:t>
            </a:r>
            <a:r>
              <a:rPr lang="en-US" baseline="0" dirty="0" err="1"/>
              <a:t>Mgrs</a:t>
            </a:r>
            <a:r>
              <a:rPr lang="en-US" baseline="0" dirty="0"/>
              <a:t> (CCM), Marketing Execs (CEM)</a:t>
            </a:r>
            <a:endParaRPr lang="en-US" dirty="0"/>
          </a:p>
        </p:txBody>
      </p:sp>
    </p:spTree>
    <p:extLst>
      <p:ext uri="{BB962C8B-B14F-4D97-AF65-F5344CB8AC3E}">
        <p14:creationId xmlns:p14="http://schemas.microsoft.com/office/powerpoint/2010/main" val="2258317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0" kern="1200" dirty="0">
                <a:solidFill>
                  <a:schemeClr val="tx1"/>
                </a:solidFill>
                <a:effectLst/>
                <a:latin typeface="+mn-lt"/>
                <a:ea typeface="+mn-ea"/>
                <a:cs typeface="+mn-cs"/>
              </a:rPr>
              <a:t>Customer communications management (CCM)</a:t>
            </a:r>
            <a:r>
              <a:rPr lang="en-US" sz="1200" b="0" i="0" kern="1200" dirty="0">
                <a:solidFill>
                  <a:schemeClr val="tx1"/>
                </a:solidFill>
                <a:effectLst/>
                <a:latin typeface="+mn-lt"/>
                <a:ea typeface="+mn-ea"/>
                <a:cs typeface="+mn-cs"/>
              </a:rPr>
              <a:t> is defined by Gartner as the strategy to improve the creation, delivery, storage and retrieval of outbound communications, including those for marketing, new product introductions, renewal notifications, claims correspondence and documentation, and bill and payment notifications.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These interactions can happen through a widespread range of media and output, including documents, email, Short Message Service (SMS) and Web pages. CCM solutions support these objectives, providing companies with an application to improve outbound communications with their distributors, partners, regulatory bodies and customers.</a:t>
            </a: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11700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baseline="0" dirty="0"/>
              <a:t>Documents are the end result or output of a use case.  It can be customer driven (I need a quote, invoice or report) or process driven (I need to send out an invoice or statement).</a:t>
            </a:r>
          </a:p>
          <a:p>
            <a:endParaRPr lang="en-US" baseline="0" dirty="0"/>
          </a:p>
          <a:p>
            <a:r>
              <a:rPr lang="en-US" baseline="0" dirty="0"/>
              <a:t>Customers come to </a:t>
            </a:r>
            <a:r>
              <a:rPr lang="en-US" baseline="0" dirty="0" err="1"/>
              <a:t>Ecrion</a:t>
            </a:r>
            <a:r>
              <a:rPr lang="en-US" baseline="0" dirty="0"/>
              <a:t> because they have a particular business or technology challenge and need a solution.  Usually, they have an existing solution that doesn’t meet their needs, either because it is EOL, doesn’t meet performance standards, isn’t integrated with another product, needs to move to the cloud, etc.  Although our software can address many processes, we typically start with one and then expand from there.</a:t>
            </a:r>
          </a:p>
        </p:txBody>
      </p:sp>
    </p:spTree>
    <p:extLst>
      <p:ext uri="{BB962C8B-B14F-4D97-AF65-F5344CB8AC3E}">
        <p14:creationId xmlns:p14="http://schemas.microsoft.com/office/powerpoint/2010/main" val="362366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a:t>Most companies we work with have multiple integration points with LOB and/or back office systems including ERP, CRM, and Billing.  We enable integration for business processes, workflows and data modeling.  This creates services opportunities for our implementation partners.   </a:t>
            </a:r>
          </a:p>
        </p:txBody>
      </p:sp>
    </p:spTree>
    <p:extLst>
      <p:ext uri="{BB962C8B-B14F-4D97-AF65-F5344CB8AC3E}">
        <p14:creationId xmlns:p14="http://schemas.microsoft.com/office/powerpoint/2010/main" val="3534215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tif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tif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4608576"/>
          </a:xfrm>
          <a:prstGeom prst="rect">
            <a:avLst/>
          </a:prstGeom>
        </p:spPr>
      </p:pic>
      <p:sp>
        <p:nvSpPr>
          <p:cNvPr id="2" name="Title 1"/>
          <p:cNvSpPr>
            <a:spLocks noGrp="1"/>
          </p:cNvSpPr>
          <p:nvPr>
            <p:ph type="ctrTitle" hasCustomPrompt="1"/>
          </p:nvPr>
        </p:nvSpPr>
        <p:spPr>
          <a:xfrm>
            <a:off x="1524000" y="1768753"/>
            <a:ext cx="9144000" cy="2387600"/>
          </a:xfrm>
          <a:solidFill>
            <a:schemeClr val="tx2">
              <a:alpha val="30000"/>
            </a:schemeClr>
          </a:solidFill>
        </p:spPr>
        <p:txBody>
          <a:bodyPr anchor="ctr"/>
          <a:lstStyle>
            <a:lvl1pPr algn="ctr">
              <a:defRPr sz="6000" b="1" baseline="0">
                <a:solidFill>
                  <a:schemeClr val="bg1"/>
                </a:solidFill>
                <a:latin typeface="Helvetica" charset="0"/>
                <a:ea typeface="Helvetica" charset="0"/>
                <a:cs typeface="Helvetica" charset="0"/>
              </a:defRPr>
            </a:lvl1pPr>
          </a:lstStyle>
          <a:p>
            <a:r>
              <a:rPr lang="en-US" dirty="0"/>
              <a:t>CLICK TO EDIT MASTER TITLE STYLE</a:t>
            </a:r>
          </a:p>
        </p:txBody>
      </p:sp>
      <p:sp>
        <p:nvSpPr>
          <p:cNvPr id="3" name="Subtitle 2"/>
          <p:cNvSpPr>
            <a:spLocks noGrp="1"/>
          </p:cNvSpPr>
          <p:nvPr>
            <p:ph type="subTitle" idx="1"/>
          </p:nvPr>
        </p:nvSpPr>
        <p:spPr>
          <a:xfrm>
            <a:off x="1524000" y="4608576"/>
            <a:ext cx="9144000" cy="1655762"/>
          </a:xfrm>
          <a:noFill/>
        </p:spPr>
        <p:txBody>
          <a:bodyPr/>
          <a:lstStyle>
            <a:lvl1pPr marL="0" indent="0" algn="ctr">
              <a:buNone/>
              <a:defRPr sz="2400" b="0" i="0">
                <a:solidFill>
                  <a:schemeClr val="tx1"/>
                </a:solidFill>
                <a:latin typeface="Helvetica Light" charset="0"/>
                <a:ea typeface="Helvetica Light" charset="0"/>
                <a:cs typeface="Helvetica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3"/>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2038381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20196B-1DE0-4789-AB2A-37B7972408B0}" type="datetime1">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6A6A9-787F-4950-982D-B0125D3E7921}" type="slidenum">
              <a:rPr lang="en-US" smtClean="0"/>
              <a:t>‹#›</a:t>
            </a:fld>
            <a:endParaRPr lang="en-US"/>
          </a:p>
        </p:txBody>
      </p:sp>
    </p:spTree>
    <p:extLst>
      <p:ext uri="{BB962C8B-B14F-4D97-AF65-F5344CB8AC3E}">
        <p14:creationId xmlns:p14="http://schemas.microsoft.com/office/powerpoint/2010/main" val="96045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80F695-95CA-436B-B3F5-B486B985925D}" type="datetime1">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6A6A9-787F-4950-982D-B0125D3E7921}" type="slidenum">
              <a:rPr lang="en-US" smtClean="0"/>
              <a:t>‹#›</a:t>
            </a:fld>
            <a:endParaRPr lang="en-US"/>
          </a:p>
        </p:txBody>
      </p:sp>
    </p:spTree>
    <p:extLst>
      <p:ext uri="{BB962C8B-B14F-4D97-AF65-F5344CB8AC3E}">
        <p14:creationId xmlns:p14="http://schemas.microsoft.com/office/powerpoint/2010/main" val="2917071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6A3B7D-528F-4BE9-B104-A4DC48810299}" type="datetime1">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6A6A9-787F-4950-982D-B0125D3E7921}" type="slidenum">
              <a:rPr lang="en-US" smtClean="0"/>
              <a:t>‹#›</a:t>
            </a:fld>
            <a:endParaRPr lang="en-US"/>
          </a:p>
        </p:txBody>
      </p:sp>
    </p:spTree>
    <p:extLst>
      <p:ext uri="{BB962C8B-B14F-4D97-AF65-F5344CB8AC3E}">
        <p14:creationId xmlns:p14="http://schemas.microsoft.com/office/powerpoint/2010/main" val="3194421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CBFF97-4ACC-436E-AA9A-1AE33B6D058E}" type="datetime1">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6A6A9-787F-4950-982D-B0125D3E7921}" type="slidenum">
              <a:rPr lang="en-US" smtClean="0"/>
              <a:t>‹#›</a:t>
            </a:fld>
            <a:endParaRPr lang="en-US"/>
          </a:p>
        </p:txBody>
      </p:sp>
    </p:spTree>
    <p:extLst>
      <p:ext uri="{BB962C8B-B14F-4D97-AF65-F5344CB8AC3E}">
        <p14:creationId xmlns:p14="http://schemas.microsoft.com/office/powerpoint/2010/main" val="4134450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1FD3B1-A957-480F-900E-53D64614B3AD}" type="datetime1">
              <a:rPr lang="en-US" smtClean="0"/>
              <a:t>10/30/2017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66A6A9-787F-4950-982D-B0125D3E7921}" type="slidenum">
              <a:rPr lang="en-US" smtClean="0"/>
              <a:t>‹#›</a:t>
            </a:fld>
            <a:endParaRPr lang="en-US"/>
          </a:p>
        </p:txBody>
      </p:sp>
    </p:spTree>
    <p:extLst>
      <p:ext uri="{BB962C8B-B14F-4D97-AF65-F5344CB8AC3E}">
        <p14:creationId xmlns:p14="http://schemas.microsoft.com/office/powerpoint/2010/main" val="571532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39FCE2-E3A4-4D24-91CC-C6455437D523}" type="datetime1">
              <a:rPr lang="en-US" smtClean="0"/>
              <a:t>10/30/2017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66A6A9-787F-4950-982D-B0125D3E7921}" type="slidenum">
              <a:rPr lang="en-US" smtClean="0"/>
              <a:t>‹#›</a:t>
            </a:fld>
            <a:endParaRPr lang="en-US"/>
          </a:p>
        </p:txBody>
      </p:sp>
    </p:spTree>
    <p:extLst>
      <p:ext uri="{BB962C8B-B14F-4D97-AF65-F5344CB8AC3E}">
        <p14:creationId xmlns:p14="http://schemas.microsoft.com/office/powerpoint/2010/main" val="2098823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A9473-D5E9-405E-985E-EABBC3CD9953}" type="datetime1">
              <a:rPr lang="en-US" smtClean="0"/>
              <a:t>10/30/2017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66A6A9-787F-4950-982D-B0125D3E7921}" type="slidenum">
              <a:rPr lang="en-US" smtClean="0"/>
              <a:t>‹#›</a:t>
            </a:fld>
            <a:endParaRPr lang="en-US"/>
          </a:p>
        </p:txBody>
      </p:sp>
    </p:spTree>
    <p:extLst>
      <p:ext uri="{BB962C8B-B14F-4D97-AF65-F5344CB8AC3E}">
        <p14:creationId xmlns:p14="http://schemas.microsoft.com/office/powerpoint/2010/main" val="3898134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14AEC-6761-45EE-87FA-EA41E8ADA9B7}" type="datetime1">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6A6A9-787F-4950-982D-B0125D3E7921}" type="slidenum">
              <a:rPr lang="en-US" smtClean="0"/>
              <a:t>‹#›</a:t>
            </a:fld>
            <a:endParaRPr lang="en-US"/>
          </a:p>
        </p:txBody>
      </p:sp>
    </p:spTree>
    <p:extLst>
      <p:ext uri="{BB962C8B-B14F-4D97-AF65-F5344CB8AC3E}">
        <p14:creationId xmlns:p14="http://schemas.microsoft.com/office/powerpoint/2010/main" val="674091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1698BF-861C-44E9-B3F6-56193EC55E11}" type="datetime1">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66A6A9-787F-4950-982D-B0125D3E7921}" type="slidenum">
              <a:rPr lang="en-US" smtClean="0"/>
              <a:t>‹#›</a:t>
            </a:fld>
            <a:endParaRPr lang="en-US"/>
          </a:p>
        </p:txBody>
      </p:sp>
    </p:spTree>
    <p:extLst>
      <p:ext uri="{BB962C8B-B14F-4D97-AF65-F5344CB8AC3E}">
        <p14:creationId xmlns:p14="http://schemas.microsoft.com/office/powerpoint/2010/main" val="2318863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00FE7D-784A-439F-8DD4-D868B9C786A5}" type="datetime1">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6A6A9-787F-4950-982D-B0125D3E7921}" type="slidenum">
              <a:rPr lang="en-US" smtClean="0"/>
              <a:t>‹#›</a:t>
            </a:fld>
            <a:endParaRPr lang="en-US"/>
          </a:p>
        </p:txBody>
      </p:sp>
    </p:spTree>
    <p:extLst>
      <p:ext uri="{BB962C8B-B14F-4D97-AF65-F5344CB8AC3E}">
        <p14:creationId xmlns:p14="http://schemas.microsoft.com/office/powerpoint/2010/main" val="3056856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charset="0"/>
                <a:ea typeface="Helvetica" charset="0"/>
                <a:cs typeface="Helvetica"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Helvetica" charset="0"/>
                <a:ea typeface="Helvetica" charset="0"/>
                <a:cs typeface="Helvetica"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A97858A-2FB9-B045-87A9-E41AF6A5A0FF}" type="slidenum">
              <a:rPr lang="en-US" smtClean="0"/>
              <a:t>‹#›</a:t>
            </a:fld>
            <a:endParaRPr lang="en-US"/>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262947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242E1E-861F-413D-9C25-93D496DF668D}" type="datetime1">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6A6A9-787F-4950-982D-B0125D3E7921}" type="slidenum">
              <a:rPr lang="en-US" smtClean="0"/>
              <a:t>‹#›</a:t>
            </a:fld>
            <a:endParaRPr lang="en-US"/>
          </a:p>
        </p:txBody>
      </p:sp>
    </p:spTree>
    <p:extLst>
      <p:ext uri="{BB962C8B-B14F-4D97-AF65-F5344CB8AC3E}">
        <p14:creationId xmlns:p14="http://schemas.microsoft.com/office/powerpoint/2010/main" val="1406106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mj-lt"/>
                <a:ea typeface="Century Gothic Regular" charset="0"/>
                <a:cs typeface="Century Gothic Regular" charset="0"/>
              </a:defRPr>
            </a:lvl1pPr>
          </a:lstStyle>
          <a:p>
            <a:r>
              <a:rPr lang="en-US"/>
              <a:t>Click to edit Master title style</a:t>
            </a:r>
          </a:p>
        </p:txBody>
      </p:sp>
      <p:sp>
        <p:nvSpPr>
          <p:cNvPr id="8" name="Text Placeholder 7"/>
          <p:cNvSpPr>
            <a:spLocks noGrp="1"/>
          </p:cNvSpPr>
          <p:nvPr>
            <p:ph type="body" sz="quarter" idx="13"/>
          </p:nvPr>
        </p:nvSpPr>
        <p:spPr>
          <a:xfrm>
            <a:off x="516469" y="957273"/>
            <a:ext cx="11159067" cy="313930"/>
          </a:xfrm>
        </p:spPr>
        <p:txBody>
          <a:bodyPr lIns="137160" tIns="45720" rIns="137160"/>
          <a:lstStyle>
            <a:lvl1pPr marL="0" indent="0">
              <a:buNone/>
              <a:defRPr sz="1600" i="0">
                <a:latin typeface="+mj-lt"/>
              </a:defRPr>
            </a:lvl1pPr>
            <a:lvl2pPr marL="230700" indent="0">
              <a:buNone/>
              <a:defRPr/>
            </a:lvl2pPr>
            <a:lvl3pPr marL="431768" indent="0">
              <a:buNone/>
              <a:defRPr/>
            </a:lvl3pPr>
            <a:lvl4pPr marL="609555" indent="0">
              <a:buNone/>
              <a:defRPr/>
            </a:lvl4pPr>
            <a:lvl5pPr marL="791575" indent="0">
              <a:buNone/>
              <a:defRPr/>
            </a:lvl5pPr>
          </a:lstStyle>
          <a:p>
            <a:pPr lvl="0"/>
            <a:r>
              <a:rPr lang="en-US"/>
              <a:t>Click to edit Master text styles</a:t>
            </a:r>
          </a:p>
        </p:txBody>
      </p:sp>
      <p:sp>
        <p:nvSpPr>
          <p:cNvPr id="7"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58F6D9C0-10DA-A244-A6F2-45FB633D101C}" type="datetime1">
              <a:rPr lang="en-US" smtClean="0">
                <a:gradFill>
                  <a:gsLst>
                    <a:gs pos="0">
                      <a:srgbClr val="FFFFFF">
                        <a:lumMod val="65000"/>
                      </a:srgbClr>
                    </a:gs>
                    <a:gs pos="98000">
                      <a:srgbClr val="FFFFFF">
                        <a:lumMod val="65000"/>
                      </a:srgbClr>
                    </a:gs>
                  </a:gsLst>
                  <a:lin ang="5400000" scaled="0"/>
                </a:gradFill>
              </a:rPr>
              <a:t>10/30/2017</a:t>
            </a:fld>
            <a:endParaRPr lang="uk-UA">
              <a:gradFill>
                <a:gsLst>
                  <a:gs pos="0">
                    <a:srgbClr val="FFFFFF">
                      <a:lumMod val="65000"/>
                    </a:srgbClr>
                  </a:gs>
                  <a:gs pos="98000">
                    <a:srgbClr val="FFFFFF">
                      <a:lumMod val="65000"/>
                    </a:srgbClr>
                  </a:gs>
                </a:gsLst>
                <a:lin ang="5400000" scaled="0"/>
              </a:gradFill>
            </a:endParaRPr>
          </a:p>
        </p:txBody>
      </p:sp>
      <p:sp>
        <p:nvSpPr>
          <p:cNvPr id="9" name="Footer Placeholder 4"/>
          <p:cNvSpPr>
            <a:spLocks noGrp="1"/>
          </p:cNvSpPr>
          <p:nvPr>
            <p:ph type="ftr" sz="quarter" idx="3"/>
          </p:nvPr>
        </p:nvSpPr>
        <p:spPr>
          <a:xfrm>
            <a:off x="3901440" y="6614238"/>
            <a:ext cx="4389120" cy="198127"/>
          </a:xfrm>
          <a:prstGeom prst="rect">
            <a:avLst/>
          </a:prstGeom>
        </p:spPr>
        <p:txBody>
          <a:bodyPr vert="horz" lIns="91436" tIns="45718" rIns="91436" bIns="45718" rtlCol="0" anchor="ctr"/>
          <a:lstStyle>
            <a:lvl1pPr algn="ctr">
              <a:defRPr sz="933" b="0" i="0">
                <a:gradFill>
                  <a:gsLst>
                    <a:gs pos="0">
                      <a:schemeClr val="bg1">
                        <a:lumMod val="65000"/>
                      </a:schemeClr>
                    </a:gs>
                    <a:gs pos="98000">
                      <a:schemeClr val="bg1">
                        <a:lumMod val="65000"/>
                      </a:schemeClr>
                    </a:gs>
                  </a:gsLst>
                  <a:lin ang="5400000" scaled="0"/>
                </a:gradFill>
                <a:latin typeface="+mj-lt"/>
                <a:cs typeface="Century Gothic Regular" charset="0"/>
              </a:defRPr>
            </a:lvl1pPr>
          </a:lstStyle>
          <a:p>
            <a:r>
              <a:rPr lang="en-US">
                <a:gradFill>
                  <a:gsLst>
                    <a:gs pos="0">
                      <a:srgbClr val="FFFFFF">
                        <a:lumMod val="65000"/>
                      </a:srgbClr>
                    </a:gs>
                    <a:gs pos="98000">
                      <a:srgbClr val="FFFFFF">
                        <a:lumMod val="65000"/>
                      </a:srgbClr>
                    </a:gs>
                  </a:gsLst>
                  <a:lin ang="5400000" scaled="0"/>
                </a:gradFill>
              </a:rPr>
              <a:t>© 2016 Slalom, LLC. All rights reserved. Proprietary and confidential.</a:t>
            </a:r>
          </a:p>
        </p:txBody>
      </p:sp>
      <p:sp>
        <p:nvSpPr>
          <p:cNvPr id="10"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4CA37C95-3A7F-4C90-9D28-0B573484ACDD}" type="slidenum">
              <a:rPr lang="uk-UA" smtClean="0">
                <a:gradFill>
                  <a:gsLst>
                    <a:gs pos="0">
                      <a:srgbClr val="FFFFFF">
                        <a:lumMod val="65000"/>
                      </a:srgbClr>
                    </a:gs>
                    <a:gs pos="98000">
                      <a:srgbClr val="FFFFFF">
                        <a:lumMod val="65000"/>
                      </a:srgbClr>
                    </a:gs>
                  </a:gsLst>
                  <a:lin ang="5400000" scaled="0"/>
                </a:gradFill>
              </a:rPr>
              <a:pPr/>
              <a:t>‹#›</a:t>
            </a:fld>
            <a:endParaRPr lang="uk-UA">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401925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5_Presentation Cover">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
          <a:xfrm>
            <a:off x="634915" y="862312"/>
            <a:ext cx="10911627" cy="1534779"/>
          </a:xfrm>
          <a:noFill/>
        </p:spPr>
        <p:txBody>
          <a:bodyPr wrap="square" lIns="0" tIns="0" bIns="0" anchor="t" anchorCtr="0">
            <a:spAutoFit/>
          </a:bodyPr>
          <a:lstStyle>
            <a:lvl1pPr algn="l" defTabSz="1219170" rtl="0" eaLnBrk="1" latinLnBrk="0" hangingPunct="1">
              <a:lnSpc>
                <a:spcPct val="85000"/>
              </a:lnSpc>
              <a:spcBef>
                <a:spcPct val="0"/>
              </a:spcBef>
              <a:buNone/>
              <a:defRPr lang="en-US" sz="5867" b="1" i="0" kern="1200" spc="-67" baseline="0" dirty="0">
                <a:gradFill>
                  <a:gsLst>
                    <a:gs pos="12389">
                      <a:schemeClr val="bg1"/>
                    </a:gs>
                    <a:gs pos="34000">
                      <a:schemeClr val="bg1"/>
                    </a:gs>
                  </a:gsLst>
                  <a:lin ang="5400000" scaled="0"/>
                </a:gradFill>
                <a:latin typeface="+mj-lt"/>
                <a:ea typeface="+mj-ea"/>
                <a:cs typeface="Century Gothic Regular" charset="0"/>
              </a:defRPr>
            </a:lvl1pPr>
          </a:lstStyle>
          <a:p>
            <a:r>
              <a:rPr lang="en-US"/>
              <a:t>Click to edit </a:t>
            </a:r>
            <a:br>
              <a:rPr lang="en-US"/>
            </a:br>
            <a:r>
              <a:rPr lang="en-US"/>
              <a:t>master title style</a:t>
            </a:r>
          </a:p>
        </p:txBody>
      </p:sp>
      <p:sp>
        <p:nvSpPr>
          <p:cNvPr id="10" name="Subtitle 2"/>
          <p:cNvSpPr>
            <a:spLocks noGrp="1"/>
          </p:cNvSpPr>
          <p:nvPr>
            <p:ph type="subTitle" idx="1" hasCustomPrompt="1"/>
          </p:nvPr>
        </p:nvSpPr>
        <p:spPr>
          <a:xfrm>
            <a:off x="634915" y="2397091"/>
            <a:ext cx="7540983" cy="318096"/>
          </a:xfrm>
          <a:prstGeom prst="rect">
            <a:avLst/>
          </a:prstGeom>
        </p:spPr>
        <p:txBody>
          <a:bodyPr/>
          <a:lstStyle>
            <a:lvl1pPr marL="0" indent="0" algn="l" defTabSz="1219170" rtl="0" eaLnBrk="1" latinLnBrk="0" hangingPunct="1">
              <a:lnSpc>
                <a:spcPct val="100000"/>
              </a:lnSpc>
              <a:spcBef>
                <a:spcPct val="0"/>
              </a:spcBef>
              <a:buClr>
                <a:srgbClr val="00B7E6"/>
              </a:buClr>
              <a:buSzPct val="110000"/>
              <a:buFont typeface="Wingdings" panose="05000000000000000000" pitchFamily="2" charset="2"/>
              <a:buNone/>
              <a:defRPr lang="en-US" sz="1467" b="0" i="0" kern="1200" spc="0" baseline="0" dirty="0">
                <a:gradFill>
                  <a:gsLst>
                    <a:gs pos="12389">
                      <a:schemeClr val="bg1"/>
                    </a:gs>
                    <a:gs pos="34000">
                      <a:schemeClr val="bg1"/>
                    </a:gs>
                  </a:gsLst>
                  <a:lin ang="5400000" scaled="0"/>
                </a:gradFill>
                <a:latin typeface="+mj-lt"/>
                <a:ea typeface="+mj-ea"/>
                <a:cs typeface="Century Gothic Regular"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06854" y="6266992"/>
            <a:ext cx="1072772" cy="279584"/>
          </a:xfrm>
          <a:prstGeom prst="rect">
            <a:avLst/>
          </a:prstGeom>
        </p:spPr>
      </p:pic>
    </p:spTree>
    <p:extLst>
      <p:ext uri="{BB962C8B-B14F-4D97-AF65-F5344CB8AC3E}">
        <p14:creationId xmlns:p14="http://schemas.microsoft.com/office/powerpoint/2010/main" val="328778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700" y="1423633"/>
            <a:ext cx="11143488" cy="5190603"/>
          </a:xfrm>
        </p:spPr>
        <p:txBody>
          <a:bodyPr>
            <a:normAutofit/>
          </a:bodyPr>
          <a:lstStyle>
            <a:lvl1pPr>
              <a:defRPr b="0" i="0">
                <a:latin typeface="+mn-lt"/>
                <a:cs typeface="Century Gothic Regular" charset="0"/>
              </a:defRPr>
            </a:lvl1pPr>
            <a:lvl2pPr>
              <a:defRPr b="0" i="0">
                <a:latin typeface="+mn-lt"/>
                <a:cs typeface="Century Gothic Regular" charset="0"/>
              </a:defRPr>
            </a:lvl2pPr>
            <a:lvl3pPr>
              <a:defRPr b="0" i="0">
                <a:latin typeface="+mn-lt"/>
                <a:cs typeface="Century Gothic Regular" charset="0"/>
              </a:defRPr>
            </a:lvl3pPr>
            <a:lvl4pPr>
              <a:defRPr b="0" i="0">
                <a:latin typeface="+mn-lt"/>
                <a:cs typeface="Century Gothic Regular" charset="0"/>
              </a:defRPr>
            </a:lvl4pPr>
            <a:lvl5pPr>
              <a:defRPr b="0" i="0">
                <a:latin typeface="+mn-lt"/>
                <a:cs typeface="Century Gothic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b="1" i="0">
                <a:latin typeface="+mj-lt"/>
                <a:ea typeface="Century Gothic Regular" charset="0"/>
                <a:cs typeface="Century Gothic Regular" charset="0"/>
              </a:defRPr>
            </a:lvl1pPr>
          </a:lstStyle>
          <a:p>
            <a:r>
              <a:rPr lang="en-US"/>
              <a:t>Click to edit Master title style</a:t>
            </a:r>
          </a:p>
        </p:txBody>
      </p:sp>
      <p:sp>
        <p:nvSpPr>
          <p:cNvPr id="7"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890B5ED4-8745-CB48-8E86-697569A83C76}" type="datetime1">
              <a:rPr lang="en-US" smtClean="0">
                <a:gradFill>
                  <a:gsLst>
                    <a:gs pos="0">
                      <a:srgbClr val="FFFFFF">
                        <a:lumMod val="65000"/>
                      </a:srgbClr>
                    </a:gs>
                    <a:gs pos="98000">
                      <a:srgbClr val="FFFFFF">
                        <a:lumMod val="65000"/>
                      </a:srgbClr>
                    </a:gs>
                  </a:gsLst>
                  <a:lin ang="5400000" scaled="0"/>
                </a:gradFill>
              </a:rPr>
              <a:t>10/30/2017</a:t>
            </a:fld>
            <a:endParaRPr lang="uk-UA">
              <a:gradFill>
                <a:gsLst>
                  <a:gs pos="0">
                    <a:srgbClr val="FFFFFF">
                      <a:lumMod val="65000"/>
                    </a:srgbClr>
                  </a:gs>
                  <a:gs pos="98000">
                    <a:srgbClr val="FFFFFF">
                      <a:lumMod val="65000"/>
                    </a:srgbClr>
                  </a:gs>
                </a:gsLst>
                <a:lin ang="5400000" scaled="0"/>
              </a:gradFill>
            </a:endParaRPr>
          </a:p>
        </p:txBody>
      </p:sp>
      <p:sp>
        <p:nvSpPr>
          <p:cNvPr id="8" name="Footer Placeholder 4"/>
          <p:cNvSpPr>
            <a:spLocks noGrp="1"/>
          </p:cNvSpPr>
          <p:nvPr>
            <p:ph type="ftr" sz="quarter" idx="3"/>
          </p:nvPr>
        </p:nvSpPr>
        <p:spPr>
          <a:xfrm>
            <a:off x="3901440" y="6614238"/>
            <a:ext cx="4389120" cy="198127"/>
          </a:xfrm>
          <a:prstGeom prst="rect">
            <a:avLst/>
          </a:prstGeom>
        </p:spPr>
        <p:txBody>
          <a:bodyPr vert="horz" lIns="91436" tIns="45718" rIns="91436" bIns="45718" rtlCol="0" anchor="ctr"/>
          <a:lstStyle>
            <a:lvl1pPr algn="ctr">
              <a:defRPr sz="933" b="0" i="0">
                <a:gradFill>
                  <a:gsLst>
                    <a:gs pos="0">
                      <a:schemeClr val="bg1">
                        <a:lumMod val="65000"/>
                      </a:schemeClr>
                    </a:gs>
                    <a:gs pos="98000">
                      <a:schemeClr val="bg1">
                        <a:lumMod val="65000"/>
                      </a:schemeClr>
                    </a:gs>
                  </a:gsLst>
                  <a:lin ang="5400000" scaled="0"/>
                </a:gradFill>
                <a:latin typeface="+mj-lt"/>
                <a:cs typeface="Century Gothic Regular" charset="0"/>
              </a:defRPr>
            </a:lvl1pPr>
          </a:lstStyle>
          <a:p>
            <a:r>
              <a:rPr lang="en-US">
                <a:gradFill>
                  <a:gsLst>
                    <a:gs pos="0">
                      <a:srgbClr val="FFFFFF">
                        <a:lumMod val="65000"/>
                      </a:srgbClr>
                    </a:gs>
                    <a:gs pos="98000">
                      <a:srgbClr val="FFFFFF">
                        <a:lumMod val="65000"/>
                      </a:srgbClr>
                    </a:gs>
                  </a:gsLst>
                  <a:lin ang="5400000" scaled="0"/>
                </a:gradFill>
              </a:rPr>
              <a:t>© 2016 Slalom, LLC. All rights reserved. Proprietary and confidential.</a:t>
            </a:r>
          </a:p>
        </p:txBody>
      </p:sp>
      <p:sp>
        <p:nvSpPr>
          <p:cNvPr id="9"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4CA37C95-3A7F-4C90-9D28-0B573484ACDD}" type="slidenum">
              <a:rPr lang="uk-UA" smtClean="0">
                <a:gradFill>
                  <a:gsLst>
                    <a:gs pos="0">
                      <a:srgbClr val="FFFFFF">
                        <a:lumMod val="65000"/>
                      </a:srgbClr>
                    </a:gs>
                    <a:gs pos="98000">
                      <a:srgbClr val="FFFFFF">
                        <a:lumMod val="65000"/>
                      </a:srgbClr>
                    </a:gs>
                  </a:gsLst>
                  <a:lin ang="5400000" scaled="0"/>
                </a:gradFill>
              </a:rPr>
              <a:pPr/>
              <a:t>‹#›</a:t>
            </a:fld>
            <a:endParaRPr lang="uk-UA">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262103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accent2"/>
        </a:solid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700" y="1423633"/>
            <a:ext cx="11143488" cy="5190603"/>
          </a:xfrm>
        </p:spPr>
        <p:txBody>
          <a:bodyPr>
            <a:normAutofit/>
          </a:bodyPr>
          <a:lstStyle>
            <a:lvl1pPr>
              <a:buClr>
                <a:schemeClr val="bg1"/>
              </a:buClr>
              <a:defRPr b="0" i="0">
                <a:solidFill>
                  <a:schemeClr val="bg1"/>
                </a:solidFill>
                <a:latin typeface="+mn-lt"/>
                <a:cs typeface="Century Gothic Regular" charset="0"/>
              </a:defRPr>
            </a:lvl1pPr>
            <a:lvl2pPr>
              <a:buClr>
                <a:schemeClr val="bg1"/>
              </a:buClr>
              <a:defRPr b="0" i="0">
                <a:solidFill>
                  <a:schemeClr val="bg1"/>
                </a:solidFill>
                <a:latin typeface="+mn-lt"/>
                <a:cs typeface="Century Gothic Regular" charset="0"/>
              </a:defRPr>
            </a:lvl2pPr>
            <a:lvl3pPr>
              <a:buClr>
                <a:schemeClr val="bg1"/>
              </a:buClr>
              <a:defRPr b="0" i="0">
                <a:solidFill>
                  <a:schemeClr val="bg1"/>
                </a:solidFill>
                <a:latin typeface="+mn-lt"/>
                <a:cs typeface="Century Gothic Regular" charset="0"/>
              </a:defRPr>
            </a:lvl3pPr>
            <a:lvl4pPr>
              <a:buClr>
                <a:schemeClr val="bg1"/>
              </a:buClr>
              <a:defRPr b="0" i="0">
                <a:solidFill>
                  <a:schemeClr val="bg1"/>
                </a:solidFill>
                <a:latin typeface="+mn-lt"/>
                <a:cs typeface="Century Gothic Regular" charset="0"/>
              </a:defRPr>
            </a:lvl4pPr>
            <a:lvl5pPr>
              <a:buClr>
                <a:schemeClr val="bg1"/>
              </a:buClr>
              <a:defRPr b="0" i="0">
                <a:solidFill>
                  <a:schemeClr val="bg1"/>
                </a:solidFill>
                <a:latin typeface="+mn-lt"/>
                <a:cs typeface="Century Gothic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b="1" i="0">
                <a:solidFill>
                  <a:schemeClr val="bg1"/>
                </a:solidFill>
                <a:latin typeface="+mj-lt"/>
                <a:ea typeface="Century Gothic Regular" charset="0"/>
                <a:cs typeface="Century Gothic Regular" charset="0"/>
              </a:defRPr>
            </a:lvl1pPr>
          </a:lstStyle>
          <a:p>
            <a:r>
              <a:rPr lang="en-US"/>
              <a:t>Click to edit Master title style</a:t>
            </a:r>
          </a:p>
        </p:txBody>
      </p:sp>
      <p:sp>
        <p:nvSpPr>
          <p:cNvPr id="7"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solidFill>
                  <a:schemeClr val="bg1"/>
                </a:solidFill>
                <a:latin typeface="+mj-lt"/>
                <a:ea typeface="+mn-ea"/>
                <a:cs typeface="Century Gothic Regular" charset="0"/>
              </a:defRPr>
            </a:lvl1pPr>
          </a:lstStyle>
          <a:p>
            <a:fld id="{4BE058AB-9C1D-3241-901D-E2374F4DEDC0}" type="datetime1">
              <a:rPr lang="en-US" smtClean="0"/>
              <a:t>10/30/2017</a:t>
            </a:fld>
            <a:endParaRPr lang="bg-BG"/>
          </a:p>
        </p:txBody>
      </p:sp>
      <p:sp>
        <p:nvSpPr>
          <p:cNvPr id="8" name="Footer Placeholder 4"/>
          <p:cNvSpPr>
            <a:spLocks noGrp="1"/>
          </p:cNvSpPr>
          <p:nvPr>
            <p:ph type="ftr" sz="quarter" idx="3"/>
          </p:nvPr>
        </p:nvSpPr>
        <p:spPr>
          <a:xfrm>
            <a:off x="3901440" y="6614238"/>
            <a:ext cx="4389120" cy="198127"/>
          </a:xfrm>
          <a:prstGeom prst="rect">
            <a:avLst/>
          </a:prstGeom>
        </p:spPr>
        <p:txBody>
          <a:bodyPr vert="horz" lIns="91436" tIns="45718" rIns="91436" bIns="45718" rtlCol="0" anchor="ctr"/>
          <a:lstStyle>
            <a:lvl1pPr algn="ctr">
              <a:defRPr sz="933" b="0" i="0">
                <a:solidFill>
                  <a:schemeClr val="bg1"/>
                </a:solidFill>
                <a:latin typeface="+mj-lt"/>
                <a:cs typeface="Century Gothic Regular" charset="0"/>
              </a:defRPr>
            </a:lvl1pPr>
          </a:lstStyle>
          <a:p>
            <a:r>
              <a:rPr lang="en-US"/>
              <a:t>© 2016 Slalom, LLC. All rights reserved. Proprietary and confidential.</a:t>
            </a:r>
          </a:p>
        </p:txBody>
      </p:sp>
      <p:sp>
        <p:nvSpPr>
          <p:cNvPr id="9"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solidFill>
                  <a:schemeClr val="bg1"/>
                </a:solidFill>
                <a:latin typeface="+mj-lt"/>
                <a:ea typeface="+mn-ea"/>
                <a:cs typeface="Century Gothic Regular" charset="0"/>
              </a:defRPr>
            </a:lvl1pPr>
          </a:lstStyle>
          <a:p>
            <a:fld id="{4CA37C95-3A7F-4C90-9D28-0B573484ACDD}" type="slidenum">
              <a:rPr lang="uk-UA" smtClean="0"/>
              <a:pPr/>
              <a:t>‹#›</a:t>
            </a:fld>
            <a:endParaRPr lang="uk-UA"/>
          </a:p>
        </p:txBody>
      </p:sp>
    </p:spTree>
    <p:extLst>
      <p:ext uri="{BB962C8B-B14F-4D97-AF65-F5344CB8AC3E}">
        <p14:creationId xmlns:p14="http://schemas.microsoft.com/office/powerpoint/2010/main" val="377624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b="1" i="0">
                <a:latin typeface="+mj-lt"/>
                <a:ea typeface="Century Gothic Regular" charset="0"/>
                <a:cs typeface="Century Gothic Regular" charset="0"/>
              </a:defRPr>
            </a:lvl1pPr>
          </a:lstStyle>
          <a:p>
            <a:r>
              <a:rPr lang="en-US"/>
              <a:t>Click to edit Master title style</a:t>
            </a:r>
          </a:p>
        </p:txBody>
      </p:sp>
      <p:sp>
        <p:nvSpPr>
          <p:cNvPr id="7"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066AEEF3-230D-F748-A20D-E440F7A94128}" type="datetime1">
              <a:rPr lang="en-US" smtClean="0">
                <a:gradFill>
                  <a:gsLst>
                    <a:gs pos="0">
                      <a:srgbClr val="FFFFFF">
                        <a:lumMod val="65000"/>
                      </a:srgbClr>
                    </a:gs>
                    <a:gs pos="98000">
                      <a:srgbClr val="FFFFFF">
                        <a:lumMod val="65000"/>
                      </a:srgbClr>
                    </a:gs>
                  </a:gsLst>
                  <a:lin ang="5400000" scaled="0"/>
                </a:gradFill>
              </a:rPr>
              <a:t>10/30/2017</a:t>
            </a:fld>
            <a:endParaRPr lang="uk-UA">
              <a:gradFill>
                <a:gsLst>
                  <a:gs pos="0">
                    <a:srgbClr val="FFFFFF">
                      <a:lumMod val="65000"/>
                    </a:srgbClr>
                  </a:gs>
                  <a:gs pos="98000">
                    <a:srgbClr val="FFFFFF">
                      <a:lumMod val="65000"/>
                    </a:srgbClr>
                  </a:gs>
                </a:gsLst>
                <a:lin ang="5400000" scaled="0"/>
              </a:gradFill>
            </a:endParaRPr>
          </a:p>
        </p:txBody>
      </p:sp>
      <p:sp>
        <p:nvSpPr>
          <p:cNvPr id="8" name="Footer Placeholder 4"/>
          <p:cNvSpPr>
            <a:spLocks noGrp="1"/>
          </p:cNvSpPr>
          <p:nvPr>
            <p:ph type="ftr" sz="quarter" idx="3"/>
          </p:nvPr>
        </p:nvSpPr>
        <p:spPr>
          <a:xfrm>
            <a:off x="3901440" y="6614238"/>
            <a:ext cx="4389120" cy="198127"/>
          </a:xfrm>
          <a:prstGeom prst="rect">
            <a:avLst/>
          </a:prstGeom>
        </p:spPr>
        <p:txBody>
          <a:bodyPr vert="horz" lIns="91436" tIns="45718" rIns="91436" bIns="45718" rtlCol="0" anchor="ctr"/>
          <a:lstStyle>
            <a:lvl1pPr algn="ctr">
              <a:defRPr sz="933" b="0" i="0">
                <a:gradFill>
                  <a:gsLst>
                    <a:gs pos="0">
                      <a:schemeClr val="bg1">
                        <a:lumMod val="65000"/>
                      </a:schemeClr>
                    </a:gs>
                    <a:gs pos="98000">
                      <a:schemeClr val="bg1">
                        <a:lumMod val="65000"/>
                      </a:schemeClr>
                    </a:gs>
                  </a:gsLst>
                  <a:lin ang="5400000" scaled="0"/>
                </a:gradFill>
                <a:latin typeface="+mj-lt"/>
                <a:cs typeface="Century Gothic Regular" charset="0"/>
              </a:defRPr>
            </a:lvl1pPr>
          </a:lstStyle>
          <a:p>
            <a:r>
              <a:rPr lang="en-US">
                <a:gradFill>
                  <a:gsLst>
                    <a:gs pos="0">
                      <a:srgbClr val="FFFFFF">
                        <a:lumMod val="65000"/>
                      </a:srgbClr>
                    </a:gs>
                    <a:gs pos="98000">
                      <a:srgbClr val="FFFFFF">
                        <a:lumMod val="65000"/>
                      </a:srgbClr>
                    </a:gs>
                  </a:gsLst>
                  <a:lin ang="5400000" scaled="0"/>
                </a:gradFill>
              </a:rPr>
              <a:t>© 2016 Slalom, LLC. All rights reserved. Proprietary and confidential.</a:t>
            </a:r>
          </a:p>
        </p:txBody>
      </p:sp>
      <p:sp>
        <p:nvSpPr>
          <p:cNvPr id="9"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4CA37C95-3A7F-4C90-9D28-0B573484ACDD}" type="slidenum">
              <a:rPr lang="uk-UA" smtClean="0">
                <a:gradFill>
                  <a:gsLst>
                    <a:gs pos="0">
                      <a:srgbClr val="FFFFFF">
                        <a:lumMod val="65000"/>
                      </a:srgbClr>
                    </a:gs>
                    <a:gs pos="98000">
                      <a:srgbClr val="FFFFFF">
                        <a:lumMod val="65000"/>
                      </a:srgbClr>
                    </a:gs>
                  </a:gsLst>
                  <a:lin ang="5400000" scaled="0"/>
                </a:gradFill>
              </a:rPr>
              <a:pPr/>
              <a:t>‹#›</a:t>
            </a:fld>
            <a:endParaRPr lang="uk-UA">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142710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Only">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b="1" i="0">
                <a:solidFill>
                  <a:schemeClr val="bg1"/>
                </a:solidFill>
                <a:latin typeface="+mj-lt"/>
                <a:ea typeface="Century Gothic Regular" charset="0"/>
                <a:cs typeface="Century Gothic Regular" charset="0"/>
              </a:defRPr>
            </a:lvl1pPr>
          </a:lstStyle>
          <a:p>
            <a:r>
              <a:rPr lang="en-US"/>
              <a:t>Click to edit Master title style</a:t>
            </a:r>
          </a:p>
        </p:txBody>
      </p:sp>
      <p:sp>
        <p:nvSpPr>
          <p:cNvPr id="7"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solidFill>
                  <a:schemeClr val="bg1"/>
                </a:solidFill>
                <a:latin typeface="+mj-lt"/>
                <a:ea typeface="+mn-ea"/>
                <a:cs typeface="Century Gothic Regular" charset="0"/>
              </a:defRPr>
            </a:lvl1pPr>
          </a:lstStyle>
          <a:p>
            <a:fld id="{A5FAC835-1F27-6940-9B62-CCA919904804}" type="datetime1">
              <a:rPr lang="en-US" smtClean="0"/>
              <a:t>10/30/2017</a:t>
            </a:fld>
            <a:endParaRPr lang="bg-BG"/>
          </a:p>
        </p:txBody>
      </p:sp>
      <p:sp>
        <p:nvSpPr>
          <p:cNvPr id="8" name="Footer Placeholder 4"/>
          <p:cNvSpPr>
            <a:spLocks noGrp="1"/>
          </p:cNvSpPr>
          <p:nvPr>
            <p:ph type="ftr" sz="quarter" idx="3"/>
          </p:nvPr>
        </p:nvSpPr>
        <p:spPr>
          <a:xfrm>
            <a:off x="3901440" y="6614238"/>
            <a:ext cx="4389120" cy="198127"/>
          </a:xfrm>
          <a:prstGeom prst="rect">
            <a:avLst/>
          </a:prstGeom>
        </p:spPr>
        <p:txBody>
          <a:bodyPr vert="horz" lIns="91436" tIns="45718" rIns="91436" bIns="45718" rtlCol="0" anchor="ctr"/>
          <a:lstStyle>
            <a:lvl1pPr algn="ctr">
              <a:defRPr sz="933" b="0" i="0">
                <a:solidFill>
                  <a:schemeClr val="bg1"/>
                </a:solidFill>
                <a:latin typeface="+mj-lt"/>
                <a:cs typeface="Century Gothic Regular" charset="0"/>
              </a:defRPr>
            </a:lvl1pPr>
          </a:lstStyle>
          <a:p>
            <a:r>
              <a:rPr lang="en-US"/>
              <a:t>© 2016 Slalom, LLC. All rights reserved. Proprietary and confidential.</a:t>
            </a:r>
          </a:p>
        </p:txBody>
      </p:sp>
      <p:sp>
        <p:nvSpPr>
          <p:cNvPr id="9"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solidFill>
                  <a:schemeClr val="bg1"/>
                </a:solidFill>
                <a:latin typeface="+mj-lt"/>
                <a:ea typeface="+mn-ea"/>
                <a:cs typeface="Century Gothic Regular" charset="0"/>
              </a:defRPr>
            </a:lvl1pPr>
          </a:lstStyle>
          <a:p>
            <a:fld id="{4CA37C95-3A7F-4C90-9D28-0B573484ACDD}" type="slidenum">
              <a:rPr lang="uk-UA" smtClean="0"/>
              <a:pPr/>
              <a:t>‹#›</a:t>
            </a:fld>
            <a:endParaRPr lang="uk-UA"/>
          </a:p>
        </p:txBody>
      </p:sp>
    </p:spTree>
    <p:extLst>
      <p:ext uri="{BB962C8B-B14F-4D97-AF65-F5344CB8AC3E}">
        <p14:creationId xmlns:p14="http://schemas.microsoft.com/office/powerpoint/2010/main" val="150239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mj-lt"/>
                <a:ea typeface="Century Gothic Regular" charset="0"/>
                <a:cs typeface="Century Gothic Regular" charset="0"/>
              </a:defRPr>
            </a:lvl1pPr>
          </a:lstStyle>
          <a:p>
            <a:r>
              <a:rPr lang="en-US"/>
              <a:t>Click to edit Master title style</a:t>
            </a:r>
          </a:p>
        </p:txBody>
      </p:sp>
      <p:sp>
        <p:nvSpPr>
          <p:cNvPr id="8" name="Text Placeholder 7"/>
          <p:cNvSpPr>
            <a:spLocks noGrp="1"/>
          </p:cNvSpPr>
          <p:nvPr>
            <p:ph type="body" sz="quarter" idx="13"/>
          </p:nvPr>
        </p:nvSpPr>
        <p:spPr>
          <a:xfrm>
            <a:off x="516469" y="957273"/>
            <a:ext cx="11159067" cy="313930"/>
          </a:xfrm>
        </p:spPr>
        <p:txBody>
          <a:bodyPr lIns="137160" tIns="45720" rIns="137160"/>
          <a:lstStyle>
            <a:lvl1pPr marL="0" indent="0">
              <a:buNone/>
              <a:defRPr sz="1600" i="0">
                <a:latin typeface="+mj-lt"/>
              </a:defRPr>
            </a:lvl1pPr>
            <a:lvl2pPr marL="230700" indent="0">
              <a:buNone/>
              <a:defRPr/>
            </a:lvl2pPr>
            <a:lvl3pPr marL="431768" indent="0">
              <a:buNone/>
              <a:defRPr/>
            </a:lvl3pPr>
            <a:lvl4pPr marL="609555" indent="0">
              <a:buNone/>
              <a:defRPr/>
            </a:lvl4pPr>
            <a:lvl5pPr marL="791575" indent="0">
              <a:buNone/>
              <a:defRPr/>
            </a:lvl5pPr>
          </a:lstStyle>
          <a:p>
            <a:pPr lvl="0"/>
            <a:r>
              <a:rPr lang="en-US"/>
              <a:t>Click to edit Master text styles</a:t>
            </a:r>
          </a:p>
        </p:txBody>
      </p:sp>
      <p:sp>
        <p:nvSpPr>
          <p:cNvPr id="7"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58F6D9C0-10DA-A244-A6F2-45FB633D101C}" type="datetime1">
              <a:rPr lang="en-US" smtClean="0">
                <a:gradFill>
                  <a:gsLst>
                    <a:gs pos="0">
                      <a:srgbClr val="FFFFFF">
                        <a:lumMod val="65000"/>
                      </a:srgbClr>
                    </a:gs>
                    <a:gs pos="98000">
                      <a:srgbClr val="FFFFFF">
                        <a:lumMod val="65000"/>
                      </a:srgbClr>
                    </a:gs>
                  </a:gsLst>
                  <a:lin ang="5400000" scaled="0"/>
                </a:gradFill>
              </a:rPr>
              <a:t>10/30/2017</a:t>
            </a:fld>
            <a:endParaRPr lang="uk-UA">
              <a:gradFill>
                <a:gsLst>
                  <a:gs pos="0">
                    <a:srgbClr val="FFFFFF">
                      <a:lumMod val="65000"/>
                    </a:srgbClr>
                  </a:gs>
                  <a:gs pos="98000">
                    <a:srgbClr val="FFFFFF">
                      <a:lumMod val="65000"/>
                    </a:srgbClr>
                  </a:gs>
                </a:gsLst>
                <a:lin ang="5400000" scaled="0"/>
              </a:gradFill>
            </a:endParaRPr>
          </a:p>
        </p:txBody>
      </p:sp>
      <p:sp>
        <p:nvSpPr>
          <p:cNvPr id="9" name="Footer Placeholder 4"/>
          <p:cNvSpPr>
            <a:spLocks noGrp="1"/>
          </p:cNvSpPr>
          <p:nvPr>
            <p:ph type="ftr" sz="quarter" idx="3"/>
          </p:nvPr>
        </p:nvSpPr>
        <p:spPr>
          <a:xfrm>
            <a:off x="3901440" y="6614238"/>
            <a:ext cx="4389120" cy="198127"/>
          </a:xfrm>
          <a:prstGeom prst="rect">
            <a:avLst/>
          </a:prstGeom>
        </p:spPr>
        <p:txBody>
          <a:bodyPr vert="horz" lIns="91436" tIns="45718" rIns="91436" bIns="45718" rtlCol="0" anchor="ctr"/>
          <a:lstStyle>
            <a:lvl1pPr algn="ctr">
              <a:defRPr sz="933" b="0" i="0">
                <a:gradFill>
                  <a:gsLst>
                    <a:gs pos="0">
                      <a:schemeClr val="bg1">
                        <a:lumMod val="65000"/>
                      </a:schemeClr>
                    </a:gs>
                    <a:gs pos="98000">
                      <a:schemeClr val="bg1">
                        <a:lumMod val="65000"/>
                      </a:schemeClr>
                    </a:gs>
                  </a:gsLst>
                  <a:lin ang="5400000" scaled="0"/>
                </a:gradFill>
                <a:latin typeface="+mj-lt"/>
                <a:cs typeface="Century Gothic Regular" charset="0"/>
              </a:defRPr>
            </a:lvl1pPr>
          </a:lstStyle>
          <a:p>
            <a:r>
              <a:rPr lang="en-US">
                <a:gradFill>
                  <a:gsLst>
                    <a:gs pos="0">
                      <a:srgbClr val="FFFFFF">
                        <a:lumMod val="65000"/>
                      </a:srgbClr>
                    </a:gs>
                    <a:gs pos="98000">
                      <a:srgbClr val="FFFFFF">
                        <a:lumMod val="65000"/>
                      </a:srgbClr>
                    </a:gs>
                  </a:gsLst>
                  <a:lin ang="5400000" scaled="0"/>
                </a:gradFill>
              </a:rPr>
              <a:t>© 2016 Slalom, LLC. All rights reserved. Proprietary and confidential.</a:t>
            </a:r>
          </a:p>
        </p:txBody>
      </p:sp>
      <p:sp>
        <p:nvSpPr>
          <p:cNvPr id="10"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4CA37C95-3A7F-4C90-9D28-0B573484ACDD}" type="slidenum">
              <a:rPr lang="uk-UA" smtClean="0">
                <a:gradFill>
                  <a:gsLst>
                    <a:gs pos="0">
                      <a:srgbClr val="FFFFFF">
                        <a:lumMod val="65000"/>
                      </a:srgbClr>
                    </a:gs>
                    <a:gs pos="98000">
                      <a:srgbClr val="FFFFFF">
                        <a:lumMod val="65000"/>
                      </a:srgbClr>
                    </a:gs>
                  </a:gsLst>
                  <a:lin ang="5400000" scaled="0"/>
                </a:gradFill>
              </a:rPr>
              <a:pPr/>
              <a:t>‹#›</a:t>
            </a:fld>
            <a:endParaRPr lang="uk-UA">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249263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mj-lt"/>
                <a:ea typeface="Century Gothic Regular" charset="0"/>
                <a:cs typeface="Century Gothic Regular" charset="0"/>
              </a:defRPr>
            </a:lvl1pPr>
          </a:lstStyle>
          <a:p>
            <a:r>
              <a:rPr lang="en-US"/>
              <a:t>Click to edit Master title style</a:t>
            </a:r>
          </a:p>
        </p:txBody>
      </p:sp>
      <p:sp>
        <p:nvSpPr>
          <p:cNvPr id="8" name="Text Placeholder 7"/>
          <p:cNvSpPr>
            <a:spLocks noGrp="1"/>
          </p:cNvSpPr>
          <p:nvPr>
            <p:ph type="body" sz="quarter" idx="13"/>
          </p:nvPr>
        </p:nvSpPr>
        <p:spPr>
          <a:xfrm>
            <a:off x="520701" y="957273"/>
            <a:ext cx="11159067" cy="313930"/>
          </a:xfrm>
        </p:spPr>
        <p:txBody>
          <a:bodyPr lIns="137160" tIns="45720" rIns="137160"/>
          <a:lstStyle>
            <a:lvl1pPr marL="0" indent="0">
              <a:buNone/>
              <a:defRPr sz="1600" i="0">
                <a:latin typeface="+mj-lt"/>
              </a:defRPr>
            </a:lvl1pPr>
            <a:lvl2pPr marL="230700" indent="0">
              <a:buNone/>
              <a:defRPr/>
            </a:lvl2pPr>
            <a:lvl3pPr marL="431768" indent="0">
              <a:buNone/>
              <a:defRPr/>
            </a:lvl3pPr>
            <a:lvl4pPr marL="609555" indent="0">
              <a:buNone/>
              <a:defRPr/>
            </a:lvl4pPr>
            <a:lvl5pPr marL="791575" indent="0">
              <a:buNone/>
              <a:defRPr/>
            </a:lvl5pPr>
          </a:lstStyle>
          <a:p>
            <a:pPr lvl="0"/>
            <a:r>
              <a:rPr lang="en-US"/>
              <a:t>Click to edit Master text styles</a:t>
            </a:r>
          </a:p>
        </p:txBody>
      </p:sp>
      <p:sp>
        <p:nvSpPr>
          <p:cNvPr id="7" name="Text Placeholder 11"/>
          <p:cNvSpPr>
            <a:spLocks noGrp="1"/>
          </p:cNvSpPr>
          <p:nvPr>
            <p:ph type="body" sz="quarter" idx="14"/>
          </p:nvPr>
        </p:nvSpPr>
        <p:spPr>
          <a:xfrm>
            <a:off x="520700" y="1423633"/>
            <a:ext cx="11143488" cy="5190603"/>
          </a:xfrm>
        </p:spPr>
        <p:txBody>
          <a:bodyPr>
            <a:normAutofit/>
          </a:bodyPr>
          <a:lstStyle>
            <a:lvl1pPr>
              <a:defRPr b="0" i="0">
                <a:latin typeface="+mn-lt"/>
                <a:cs typeface="Century Gothic Regular" charset="0"/>
              </a:defRPr>
            </a:lvl1pPr>
            <a:lvl2pPr>
              <a:defRPr b="0" i="0">
                <a:latin typeface="+mn-lt"/>
                <a:cs typeface="Century Gothic Regular" charset="0"/>
              </a:defRPr>
            </a:lvl2pPr>
            <a:lvl3pPr>
              <a:defRPr b="0" i="0">
                <a:latin typeface="+mn-lt"/>
                <a:cs typeface="Century Gothic Regular" charset="0"/>
              </a:defRPr>
            </a:lvl3pPr>
            <a:lvl4pPr>
              <a:defRPr b="0" i="0">
                <a:latin typeface="+mn-lt"/>
                <a:cs typeface="Century Gothic Regular" charset="0"/>
              </a:defRPr>
            </a:lvl4pPr>
            <a:lvl5pPr>
              <a:defRPr b="0" i="0">
                <a:latin typeface="+mn-lt"/>
                <a:cs typeface="Century Gothic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560BDE5E-CD0C-344D-A889-6D4F75BC9C80}" type="datetime1">
              <a:rPr lang="en-US" smtClean="0">
                <a:gradFill>
                  <a:gsLst>
                    <a:gs pos="0">
                      <a:srgbClr val="FFFFFF">
                        <a:lumMod val="65000"/>
                      </a:srgbClr>
                    </a:gs>
                    <a:gs pos="98000">
                      <a:srgbClr val="FFFFFF">
                        <a:lumMod val="65000"/>
                      </a:srgbClr>
                    </a:gs>
                  </a:gsLst>
                  <a:lin ang="5400000" scaled="0"/>
                </a:gradFill>
              </a:rPr>
              <a:t>10/30/2017</a:t>
            </a:fld>
            <a:endParaRPr lang="uk-UA">
              <a:gradFill>
                <a:gsLst>
                  <a:gs pos="0">
                    <a:srgbClr val="FFFFFF">
                      <a:lumMod val="65000"/>
                    </a:srgbClr>
                  </a:gs>
                  <a:gs pos="98000">
                    <a:srgbClr val="FFFFFF">
                      <a:lumMod val="65000"/>
                    </a:srgbClr>
                  </a:gs>
                </a:gsLst>
                <a:lin ang="5400000" scaled="0"/>
              </a:gradFill>
            </a:endParaRPr>
          </a:p>
        </p:txBody>
      </p:sp>
      <p:sp>
        <p:nvSpPr>
          <p:cNvPr id="10" name="Footer Placeholder 4"/>
          <p:cNvSpPr>
            <a:spLocks noGrp="1"/>
          </p:cNvSpPr>
          <p:nvPr>
            <p:ph type="ftr" sz="quarter" idx="3"/>
          </p:nvPr>
        </p:nvSpPr>
        <p:spPr>
          <a:xfrm>
            <a:off x="3901440" y="6614238"/>
            <a:ext cx="4389120" cy="198127"/>
          </a:xfrm>
          <a:prstGeom prst="rect">
            <a:avLst/>
          </a:prstGeom>
        </p:spPr>
        <p:txBody>
          <a:bodyPr vert="horz" lIns="91436" tIns="45718" rIns="91436" bIns="45718" rtlCol="0" anchor="ctr"/>
          <a:lstStyle>
            <a:lvl1pPr algn="ctr">
              <a:defRPr sz="933" b="0" i="0">
                <a:gradFill>
                  <a:gsLst>
                    <a:gs pos="0">
                      <a:schemeClr val="bg1">
                        <a:lumMod val="65000"/>
                      </a:schemeClr>
                    </a:gs>
                    <a:gs pos="98000">
                      <a:schemeClr val="bg1">
                        <a:lumMod val="65000"/>
                      </a:schemeClr>
                    </a:gs>
                  </a:gsLst>
                  <a:lin ang="5400000" scaled="0"/>
                </a:gradFill>
                <a:latin typeface="+mj-lt"/>
                <a:cs typeface="Century Gothic Regular" charset="0"/>
              </a:defRPr>
            </a:lvl1pPr>
          </a:lstStyle>
          <a:p>
            <a:r>
              <a:rPr lang="en-US">
                <a:gradFill>
                  <a:gsLst>
                    <a:gs pos="0">
                      <a:srgbClr val="FFFFFF">
                        <a:lumMod val="65000"/>
                      </a:srgbClr>
                    </a:gs>
                    <a:gs pos="98000">
                      <a:srgbClr val="FFFFFF">
                        <a:lumMod val="65000"/>
                      </a:srgbClr>
                    </a:gs>
                  </a:gsLst>
                  <a:lin ang="5400000" scaled="0"/>
                </a:gradFill>
              </a:rPr>
              <a:t>© 2016 Slalom, LLC. All rights reserved. Proprietary and confidential.</a:t>
            </a:r>
          </a:p>
        </p:txBody>
      </p:sp>
      <p:sp>
        <p:nvSpPr>
          <p:cNvPr id="11"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4CA37C95-3A7F-4C90-9D28-0B573484ACDD}" type="slidenum">
              <a:rPr lang="uk-UA" smtClean="0">
                <a:gradFill>
                  <a:gsLst>
                    <a:gs pos="0">
                      <a:srgbClr val="FFFFFF">
                        <a:lumMod val="65000"/>
                      </a:srgbClr>
                    </a:gs>
                    <a:gs pos="98000">
                      <a:srgbClr val="FFFFFF">
                        <a:lumMod val="65000"/>
                      </a:srgbClr>
                    </a:gs>
                  </a:gsLst>
                  <a:lin ang="5400000" scaled="0"/>
                </a:gradFill>
              </a:rPr>
              <a:pPr/>
              <a:t>‹#›</a:t>
            </a:fld>
            <a:endParaRPr lang="uk-UA">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419420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20700" y="1422401"/>
            <a:ext cx="5486400" cy="5191835"/>
          </a:xfrm>
        </p:spPr>
        <p:txBody>
          <a:bodyPr>
            <a:normAutofit/>
          </a:bodyPr>
          <a:lstStyle>
            <a:lvl1pPr>
              <a:defRPr b="0" i="0">
                <a:latin typeface="+mn-lt"/>
                <a:cs typeface="Century Gothic Regular" charset="0"/>
              </a:defRPr>
            </a:lvl1pPr>
            <a:lvl2pPr>
              <a:defRPr b="0" i="0">
                <a:latin typeface="+mn-lt"/>
                <a:cs typeface="Century Gothic Regular" charset="0"/>
              </a:defRPr>
            </a:lvl2pPr>
            <a:lvl3pPr>
              <a:defRPr b="0" i="0">
                <a:latin typeface="+mn-lt"/>
                <a:cs typeface="Century Gothic Regular" charset="0"/>
              </a:defRPr>
            </a:lvl3pPr>
            <a:lvl4pPr>
              <a:defRPr b="0" i="0">
                <a:latin typeface="+mn-lt"/>
                <a:cs typeface="Century Gothic Regular" charset="0"/>
              </a:defRPr>
            </a:lvl4pPr>
            <a:lvl5pPr>
              <a:defRPr b="0" i="0">
                <a:latin typeface="+mn-lt"/>
                <a:cs typeface="Century Gothic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p:nvPr>
        </p:nvSpPr>
        <p:spPr>
          <a:xfrm>
            <a:off x="6169152" y="1422399"/>
            <a:ext cx="5486400" cy="5191836"/>
          </a:xfrm>
        </p:spPr>
        <p:txBody>
          <a:bodyPr>
            <a:normAutofit/>
          </a:bodyPr>
          <a:lstStyle>
            <a:lvl1pPr>
              <a:defRPr b="0" i="0">
                <a:latin typeface="+mn-lt"/>
                <a:cs typeface="Century Gothic Regular" charset="0"/>
              </a:defRPr>
            </a:lvl1pPr>
            <a:lvl2pPr>
              <a:defRPr b="0" i="0">
                <a:latin typeface="+mn-lt"/>
                <a:cs typeface="Century Gothic Regular" charset="0"/>
              </a:defRPr>
            </a:lvl2pPr>
            <a:lvl3pPr>
              <a:defRPr b="0" i="0">
                <a:latin typeface="+mn-lt"/>
                <a:cs typeface="Century Gothic Regular" charset="0"/>
              </a:defRPr>
            </a:lvl3pPr>
            <a:lvl4pPr>
              <a:defRPr b="0" i="0">
                <a:latin typeface="+mn-lt"/>
                <a:cs typeface="Century Gothic Regular" charset="0"/>
              </a:defRPr>
            </a:lvl4pPr>
            <a:lvl5pPr>
              <a:defRPr b="0" i="0">
                <a:latin typeface="+mn-lt"/>
                <a:cs typeface="Century Gothic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b="1" i="0">
                <a:latin typeface="+mj-lt"/>
                <a:ea typeface="Century Gothic Regular" charset="0"/>
                <a:cs typeface="Century Gothic Regular" charset="0"/>
              </a:defRPr>
            </a:lvl1pPr>
          </a:lstStyle>
          <a:p>
            <a:r>
              <a:rPr lang="en-US"/>
              <a:t>Click to edit Master title style</a:t>
            </a:r>
          </a:p>
        </p:txBody>
      </p:sp>
      <p:sp>
        <p:nvSpPr>
          <p:cNvPr id="8"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5118ECB4-84E5-684D-BAE2-F8B328A63469}" type="datetime1">
              <a:rPr lang="en-US" smtClean="0">
                <a:gradFill>
                  <a:gsLst>
                    <a:gs pos="0">
                      <a:srgbClr val="FFFFFF">
                        <a:lumMod val="65000"/>
                      </a:srgbClr>
                    </a:gs>
                    <a:gs pos="98000">
                      <a:srgbClr val="FFFFFF">
                        <a:lumMod val="65000"/>
                      </a:srgbClr>
                    </a:gs>
                  </a:gsLst>
                  <a:lin ang="5400000" scaled="0"/>
                </a:gradFill>
              </a:rPr>
              <a:t>10/30/2017</a:t>
            </a:fld>
            <a:endParaRPr lang="uk-UA">
              <a:gradFill>
                <a:gsLst>
                  <a:gs pos="0">
                    <a:srgbClr val="FFFFFF">
                      <a:lumMod val="65000"/>
                    </a:srgbClr>
                  </a:gs>
                  <a:gs pos="98000">
                    <a:srgbClr val="FFFFFF">
                      <a:lumMod val="65000"/>
                    </a:srgbClr>
                  </a:gs>
                </a:gsLst>
                <a:lin ang="5400000" scaled="0"/>
              </a:gradFill>
            </a:endParaRPr>
          </a:p>
        </p:txBody>
      </p:sp>
      <p:sp>
        <p:nvSpPr>
          <p:cNvPr id="10" name="Footer Placeholder 4"/>
          <p:cNvSpPr>
            <a:spLocks noGrp="1"/>
          </p:cNvSpPr>
          <p:nvPr>
            <p:ph type="ftr" sz="quarter" idx="3"/>
          </p:nvPr>
        </p:nvSpPr>
        <p:spPr>
          <a:xfrm>
            <a:off x="3901440" y="6614238"/>
            <a:ext cx="4389120" cy="198127"/>
          </a:xfrm>
          <a:prstGeom prst="rect">
            <a:avLst/>
          </a:prstGeom>
        </p:spPr>
        <p:txBody>
          <a:bodyPr vert="horz" lIns="91436" tIns="45718" rIns="91436" bIns="45718" rtlCol="0" anchor="ctr"/>
          <a:lstStyle>
            <a:lvl1pPr algn="ctr">
              <a:defRPr sz="933" b="0" i="0">
                <a:gradFill>
                  <a:gsLst>
                    <a:gs pos="0">
                      <a:schemeClr val="bg1">
                        <a:lumMod val="65000"/>
                      </a:schemeClr>
                    </a:gs>
                    <a:gs pos="98000">
                      <a:schemeClr val="bg1">
                        <a:lumMod val="65000"/>
                      </a:schemeClr>
                    </a:gs>
                  </a:gsLst>
                  <a:lin ang="5400000" scaled="0"/>
                </a:gradFill>
                <a:latin typeface="+mj-lt"/>
                <a:cs typeface="Century Gothic Regular" charset="0"/>
              </a:defRPr>
            </a:lvl1pPr>
          </a:lstStyle>
          <a:p>
            <a:r>
              <a:rPr lang="en-US">
                <a:gradFill>
                  <a:gsLst>
                    <a:gs pos="0">
                      <a:srgbClr val="FFFFFF">
                        <a:lumMod val="65000"/>
                      </a:srgbClr>
                    </a:gs>
                    <a:gs pos="98000">
                      <a:srgbClr val="FFFFFF">
                        <a:lumMod val="65000"/>
                      </a:srgbClr>
                    </a:gs>
                  </a:gsLst>
                  <a:lin ang="5400000" scaled="0"/>
                </a:gradFill>
              </a:rPr>
              <a:t>© 2016 Slalom, LLC. All rights reserved. Proprietary and confidential.</a:t>
            </a:r>
          </a:p>
        </p:txBody>
      </p:sp>
      <p:sp>
        <p:nvSpPr>
          <p:cNvPr id="12"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4CA37C95-3A7F-4C90-9D28-0B573484ACDD}" type="slidenum">
              <a:rPr lang="uk-UA" smtClean="0">
                <a:gradFill>
                  <a:gsLst>
                    <a:gs pos="0">
                      <a:srgbClr val="FFFFFF">
                        <a:lumMod val="65000"/>
                      </a:srgbClr>
                    </a:gs>
                    <a:gs pos="98000">
                      <a:srgbClr val="FFFFFF">
                        <a:lumMod val="65000"/>
                      </a:srgbClr>
                    </a:gs>
                  </a:gsLst>
                  <a:lin ang="5400000" scaled="0"/>
                </a:gradFill>
              </a:rPr>
              <a:pPr/>
              <a:t>‹#›</a:t>
            </a:fld>
            <a:endParaRPr lang="uk-UA">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231068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a:solidFill>
            <a:schemeClr val="accent1"/>
          </a:solidFill>
        </p:spPr>
        <p:txBody>
          <a:bodyPr anchor="ctr"/>
          <a:lstStyle>
            <a:lvl1pPr algn="ctr">
              <a:defRPr sz="6000" b="1">
                <a:solidFill>
                  <a:schemeClr val="bg1"/>
                </a:solidFill>
                <a:latin typeface="Helvetica" charset="0"/>
                <a:ea typeface="Helvetica" charset="0"/>
                <a:cs typeface="Helvetica"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solidFill>
                <a:latin typeface="Helvetica Light" charset="0"/>
                <a:ea typeface="Helvetica Light" charset="0"/>
                <a:cs typeface="Helvetica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3A97858A-2FB9-B045-87A9-E41AF6A5A0FF}" type="slidenum">
              <a:rPr lang="en-US" smtClean="0"/>
              <a:t>‹#›</a:t>
            </a:fld>
            <a:endParaRPr lang="en-US"/>
          </a:p>
        </p:txBody>
      </p:sp>
      <p:pic>
        <p:nvPicPr>
          <p:cNvPr id="9" name="Picture 8"/>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980585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w/ Subtitl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20700" y="1422401"/>
            <a:ext cx="5486400" cy="5191835"/>
          </a:xfrm>
        </p:spPr>
        <p:txBody>
          <a:bodyPr>
            <a:normAutofit/>
          </a:bodyPr>
          <a:lstStyle>
            <a:lvl1pPr>
              <a:defRPr b="0" i="0">
                <a:latin typeface="+mn-lt"/>
                <a:cs typeface="Century Gothic Regular" charset="0"/>
              </a:defRPr>
            </a:lvl1pPr>
            <a:lvl2pPr>
              <a:defRPr b="0" i="0">
                <a:latin typeface="+mn-lt"/>
                <a:cs typeface="Century Gothic Regular" charset="0"/>
              </a:defRPr>
            </a:lvl2pPr>
            <a:lvl3pPr>
              <a:defRPr b="0" i="0">
                <a:latin typeface="+mn-lt"/>
                <a:cs typeface="Century Gothic Regular" charset="0"/>
              </a:defRPr>
            </a:lvl3pPr>
            <a:lvl4pPr>
              <a:defRPr b="0" i="0">
                <a:latin typeface="+mn-lt"/>
                <a:cs typeface="Century Gothic Regular" charset="0"/>
              </a:defRPr>
            </a:lvl4pPr>
            <a:lvl5pPr>
              <a:defRPr b="0" i="0">
                <a:latin typeface="+mn-lt"/>
                <a:cs typeface="Century Gothic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p:nvPr>
        </p:nvSpPr>
        <p:spPr>
          <a:xfrm>
            <a:off x="6169152" y="1422399"/>
            <a:ext cx="5486400" cy="5191836"/>
          </a:xfrm>
        </p:spPr>
        <p:txBody>
          <a:bodyPr>
            <a:normAutofit/>
          </a:bodyPr>
          <a:lstStyle>
            <a:lvl1pPr>
              <a:defRPr b="0" i="0">
                <a:latin typeface="+mn-lt"/>
                <a:cs typeface="Century Gothic Regular" charset="0"/>
              </a:defRPr>
            </a:lvl1pPr>
            <a:lvl2pPr>
              <a:defRPr b="0" i="0">
                <a:latin typeface="+mn-lt"/>
                <a:cs typeface="Century Gothic Regular" charset="0"/>
              </a:defRPr>
            </a:lvl2pPr>
            <a:lvl3pPr>
              <a:defRPr b="0" i="0">
                <a:latin typeface="+mn-lt"/>
                <a:cs typeface="Century Gothic Regular" charset="0"/>
              </a:defRPr>
            </a:lvl3pPr>
            <a:lvl4pPr>
              <a:defRPr b="0" i="0">
                <a:latin typeface="+mn-lt"/>
                <a:cs typeface="Century Gothic Regular" charset="0"/>
              </a:defRPr>
            </a:lvl4pPr>
            <a:lvl5pPr>
              <a:defRPr b="0" i="0">
                <a:latin typeface="+mn-lt"/>
                <a:cs typeface="Century Gothic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b="1" i="0">
                <a:latin typeface="+mj-lt"/>
                <a:ea typeface="Century Gothic Regular" charset="0"/>
                <a:cs typeface="Century Gothic Regular" charset="0"/>
              </a:defRPr>
            </a:lvl1pPr>
          </a:lstStyle>
          <a:p>
            <a:r>
              <a:rPr lang="en-US"/>
              <a:t>Click to edit Master title style</a:t>
            </a:r>
          </a:p>
        </p:txBody>
      </p:sp>
      <p:sp>
        <p:nvSpPr>
          <p:cNvPr id="8"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26ACE3D2-DE4F-594F-A795-CD72EC617947}" type="datetime1">
              <a:rPr lang="en-US" smtClean="0">
                <a:gradFill>
                  <a:gsLst>
                    <a:gs pos="0">
                      <a:srgbClr val="FFFFFF">
                        <a:lumMod val="65000"/>
                      </a:srgbClr>
                    </a:gs>
                    <a:gs pos="98000">
                      <a:srgbClr val="FFFFFF">
                        <a:lumMod val="65000"/>
                      </a:srgbClr>
                    </a:gs>
                  </a:gsLst>
                  <a:lin ang="5400000" scaled="0"/>
                </a:gradFill>
              </a:rPr>
              <a:t>10/30/2017</a:t>
            </a:fld>
            <a:endParaRPr lang="uk-UA">
              <a:gradFill>
                <a:gsLst>
                  <a:gs pos="0">
                    <a:srgbClr val="FFFFFF">
                      <a:lumMod val="65000"/>
                    </a:srgbClr>
                  </a:gs>
                  <a:gs pos="98000">
                    <a:srgbClr val="FFFFFF">
                      <a:lumMod val="65000"/>
                    </a:srgbClr>
                  </a:gs>
                </a:gsLst>
                <a:lin ang="5400000" scaled="0"/>
              </a:gradFill>
            </a:endParaRPr>
          </a:p>
        </p:txBody>
      </p:sp>
      <p:sp>
        <p:nvSpPr>
          <p:cNvPr id="10" name="Footer Placeholder 4"/>
          <p:cNvSpPr>
            <a:spLocks noGrp="1"/>
          </p:cNvSpPr>
          <p:nvPr>
            <p:ph type="ftr" sz="quarter" idx="3"/>
          </p:nvPr>
        </p:nvSpPr>
        <p:spPr>
          <a:xfrm>
            <a:off x="3901440" y="6614238"/>
            <a:ext cx="4389120" cy="198127"/>
          </a:xfrm>
          <a:prstGeom prst="rect">
            <a:avLst/>
          </a:prstGeom>
        </p:spPr>
        <p:txBody>
          <a:bodyPr vert="horz" lIns="91436" tIns="45718" rIns="91436" bIns="45718" rtlCol="0" anchor="ctr"/>
          <a:lstStyle>
            <a:lvl1pPr algn="ctr">
              <a:defRPr sz="933" b="0" i="0">
                <a:gradFill>
                  <a:gsLst>
                    <a:gs pos="0">
                      <a:schemeClr val="bg1">
                        <a:lumMod val="65000"/>
                      </a:schemeClr>
                    </a:gs>
                    <a:gs pos="98000">
                      <a:schemeClr val="bg1">
                        <a:lumMod val="65000"/>
                      </a:schemeClr>
                    </a:gs>
                  </a:gsLst>
                  <a:lin ang="5400000" scaled="0"/>
                </a:gradFill>
                <a:latin typeface="+mj-lt"/>
                <a:cs typeface="Century Gothic Regular" charset="0"/>
              </a:defRPr>
            </a:lvl1pPr>
          </a:lstStyle>
          <a:p>
            <a:r>
              <a:rPr lang="en-US">
                <a:gradFill>
                  <a:gsLst>
                    <a:gs pos="0">
                      <a:srgbClr val="FFFFFF">
                        <a:lumMod val="65000"/>
                      </a:srgbClr>
                    </a:gs>
                    <a:gs pos="98000">
                      <a:srgbClr val="FFFFFF">
                        <a:lumMod val="65000"/>
                      </a:srgbClr>
                    </a:gs>
                  </a:gsLst>
                  <a:lin ang="5400000" scaled="0"/>
                </a:gradFill>
              </a:rPr>
              <a:t>© 2016 Slalom, LLC. All rights reserved. Proprietary and confidential.</a:t>
            </a:r>
          </a:p>
        </p:txBody>
      </p:sp>
      <p:sp>
        <p:nvSpPr>
          <p:cNvPr id="12"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4CA37C95-3A7F-4C90-9D28-0B573484ACDD}" type="slidenum">
              <a:rPr lang="uk-UA" smtClean="0">
                <a:gradFill>
                  <a:gsLst>
                    <a:gs pos="0">
                      <a:srgbClr val="FFFFFF">
                        <a:lumMod val="65000"/>
                      </a:srgbClr>
                    </a:gs>
                    <a:gs pos="98000">
                      <a:srgbClr val="FFFFFF">
                        <a:lumMod val="65000"/>
                      </a:srgbClr>
                    </a:gs>
                  </a:gsLst>
                  <a:lin ang="5400000" scaled="0"/>
                </a:gradFill>
              </a:rPr>
              <a:pPr/>
              <a:t>‹#›</a:t>
            </a:fld>
            <a:endParaRPr lang="uk-UA">
              <a:gradFill>
                <a:gsLst>
                  <a:gs pos="0">
                    <a:srgbClr val="FFFFFF">
                      <a:lumMod val="65000"/>
                    </a:srgbClr>
                  </a:gs>
                  <a:gs pos="98000">
                    <a:srgbClr val="FFFFFF">
                      <a:lumMod val="65000"/>
                    </a:srgbClr>
                  </a:gs>
                </a:gsLst>
                <a:lin ang="5400000" scaled="0"/>
              </a:gradFill>
            </a:endParaRPr>
          </a:p>
        </p:txBody>
      </p:sp>
      <p:sp>
        <p:nvSpPr>
          <p:cNvPr id="13" name="Text Placeholder 7"/>
          <p:cNvSpPr>
            <a:spLocks noGrp="1"/>
          </p:cNvSpPr>
          <p:nvPr>
            <p:ph type="body" sz="quarter" idx="15"/>
          </p:nvPr>
        </p:nvSpPr>
        <p:spPr>
          <a:xfrm>
            <a:off x="520701" y="957273"/>
            <a:ext cx="11159067" cy="313930"/>
          </a:xfrm>
        </p:spPr>
        <p:txBody>
          <a:bodyPr lIns="137160" tIns="45720" rIns="137160"/>
          <a:lstStyle>
            <a:lvl1pPr marL="0" indent="0">
              <a:buNone/>
              <a:defRPr sz="1600" i="0">
                <a:latin typeface="+mj-lt"/>
              </a:defRPr>
            </a:lvl1pPr>
            <a:lvl2pPr marL="230700" indent="0">
              <a:buNone/>
              <a:defRPr/>
            </a:lvl2pPr>
            <a:lvl3pPr marL="431768" indent="0">
              <a:buNone/>
              <a:defRPr/>
            </a:lvl3pPr>
            <a:lvl4pPr marL="609555" indent="0">
              <a:buNone/>
              <a:defRPr/>
            </a:lvl4pPr>
            <a:lvl5pPr marL="791575" indent="0">
              <a:buNone/>
              <a:defRPr/>
            </a:lvl5pPr>
          </a:lstStyle>
          <a:p>
            <a:pPr lvl="0"/>
            <a:r>
              <a:rPr lang="en-US"/>
              <a:t>Click to edit Master text styles</a:t>
            </a:r>
          </a:p>
        </p:txBody>
      </p:sp>
    </p:spTree>
    <p:extLst>
      <p:ext uri="{BB962C8B-B14F-4D97-AF65-F5344CB8AC3E}">
        <p14:creationId xmlns:p14="http://schemas.microsoft.com/office/powerpoint/2010/main" val="326040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0700" y="1453181"/>
            <a:ext cx="5486400" cy="424728"/>
          </a:xfrm>
          <a:prstGeom prst="rect">
            <a:avLst/>
          </a:prstGeom>
        </p:spPr>
        <p:txBody>
          <a:bodyPr anchor="b">
            <a:spAutoFit/>
          </a:bodyPr>
          <a:lstStyle>
            <a:lvl1pPr marL="0" indent="0">
              <a:buNone/>
              <a:defRPr lang="en-US" sz="2400" b="0" i="0" kern="1200" dirty="0" smtClean="0">
                <a:solidFill>
                  <a:schemeClr val="tx1"/>
                </a:solidFill>
                <a:latin typeface="+mj-lt"/>
                <a:ea typeface="Century Gothic Regular" charset="0"/>
                <a:cs typeface="Century Gothic Regular" charset="0"/>
              </a:defRPr>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marL="0" lvl="0" indent="0" algn="l" defTabSz="1216994" rtl="0" eaLnBrk="1" fontAlgn="base" hangingPunct="1">
              <a:lnSpc>
                <a:spcPct val="90000"/>
              </a:lnSpc>
              <a:spcBef>
                <a:spcPts val="0"/>
              </a:spcBef>
              <a:spcAft>
                <a:spcPct val="0"/>
              </a:spcAft>
              <a:buClr>
                <a:schemeClr val="accent1"/>
              </a:buClr>
              <a:buSzPct val="90000"/>
              <a:buFont typeface="Wingdings" pitchFamily="2" charset="2"/>
              <a:buNone/>
            </a:pPr>
            <a:r>
              <a:rPr lang="en-US"/>
              <a:t>Click to edit Master text styles</a:t>
            </a:r>
          </a:p>
        </p:txBody>
      </p:sp>
      <p:sp>
        <p:nvSpPr>
          <p:cNvPr id="5" name="Text Placeholder 4"/>
          <p:cNvSpPr>
            <a:spLocks noGrp="1"/>
          </p:cNvSpPr>
          <p:nvPr>
            <p:ph type="body" sz="quarter" idx="3"/>
          </p:nvPr>
        </p:nvSpPr>
        <p:spPr>
          <a:xfrm>
            <a:off x="6169152" y="1453181"/>
            <a:ext cx="5486400" cy="424728"/>
          </a:xfrm>
          <a:prstGeom prst="rect">
            <a:avLst/>
          </a:prstGeom>
        </p:spPr>
        <p:txBody>
          <a:bodyPr anchor="b">
            <a:spAutoFit/>
          </a:bodyPr>
          <a:lstStyle>
            <a:lvl1pPr marL="0" indent="0">
              <a:buNone/>
              <a:defRPr lang="en-US" sz="2400" b="0" i="0" kern="1200" dirty="0" smtClean="0">
                <a:solidFill>
                  <a:schemeClr val="tx1"/>
                </a:solidFill>
                <a:latin typeface="+mj-lt"/>
                <a:ea typeface="Century Gothic Regular" charset="0"/>
                <a:cs typeface="Century Gothic Regular" charset="0"/>
              </a:defRPr>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marL="0" lvl="0" indent="0" algn="l" defTabSz="1216994" rtl="0" eaLnBrk="1" fontAlgn="base" hangingPunct="1">
              <a:lnSpc>
                <a:spcPct val="90000"/>
              </a:lnSpc>
              <a:spcBef>
                <a:spcPts val="0"/>
              </a:spcBef>
              <a:spcAft>
                <a:spcPct val="0"/>
              </a:spcAft>
              <a:buClr>
                <a:schemeClr val="accent1"/>
              </a:buClr>
              <a:buSzPct val="90000"/>
              <a:buFont typeface="Wingdings" pitchFamily="2" charset="2"/>
              <a:buNone/>
            </a:pPr>
            <a:r>
              <a:rPr lang="en-US"/>
              <a:t>Click to edit Master text styles</a:t>
            </a:r>
          </a:p>
        </p:txBody>
      </p:sp>
      <p:sp>
        <p:nvSpPr>
          <p:cNvPr id="11" name="Text Placeholder 10"/>
          <p:cNvSpPr>
            <a:spLocks noGrp="1"/>
          </p:cNvSpPr>
          <p:nvPr>
            <p:ph type="body" sz="quarter" idx="13"/>
          </p:nvPr>
        </p:nvSpPr>
        <p:spPr>
          <a:xfrm>
            <a:off x="520700" y="1927617"/>
            <a:ext cx="5486400" cy="4686619"/>
          </a:xfrm>
        </p:spPr>
        <p:txBody>
          <a:bodyPr>
            <a:normAutofit/>
          </a:bodyPr>
          <a:lstStyle>
            <a:lvl1pPr>
              <a:defRPr b="0" i="0">
                <a:latin typeface="+mn-lt"/>
                <a:cs typeface="Century Gothic Regular" charset="0"/>
              </a:defRPr>
            </a:lvl1pPr>
            <a:lvl2pPr>
              <a:defRPr b="0" i="0">
                <a:latin typeface="+mn-lt"/>
                <a:cs typeface="Century Gothic Regular" charset="0"/>
              </a:defRPr>
            </a:lvl2pPr>
            <a:lvl3pPr>
              <a:defRPr b="0" i="0">
                <a:latin typeface="+mn-lt"/>
                <a:cs typeface="Century Gothic Regular" charset="0"/>
              </a:defRPr>
            </a:lvl3pPr>
            <a:lvl4pPr>
              <a:defRPr b="0" i="0">
                <a:latin typeface="+mn-lt"/>
                <a:cs typeface="Century Gothic Regular" charset="0"/>
              </a:defRPr>
            </a:lvl4pPr>
            <a:lvl5pPr>
              <a:defRPr b="0" i="0">
                <a:latin typeface="+mn-lt"/>
                <a:cs typeface="Century Gothic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4"/>
          </p:nvPr>
        </p:nvSpPr>
        <p:spPr>
          <a:xfrm>
            <a:off x="6169152" y="1927617"/>
            <a:ext cx="5486400" cy="4686619"/>
          </a:xfrm>
        </p:spPr>
        <p:txBody>
          <a:bodyPr>
            <a:normAutofit/>
          </a:bodyPr>
          <a:lstStyle>
            <a:lvl1pPr>
              <a:defRPr b="0" i="0">
                <a:latin typeface="+mn-lt"/>
                <a:cs typeface="Century Gothic Regular" charset="0"/>
              </a:defRPr>
            </a:lvl1pPr>
            <a:lvl2pPr>
              <a:defRPr b="0" i="0">
                <a:latin typeface="+mn-lt"/>
                <a:cs typeface="Century Gothic Regular" charset="0"/>
              </a:defRPr>
            </a:lvl2pPr>
            <a:lvl3pPr>
              <a:defRPr b="0" i="0">
                <a:latin typeface="+mn-lt"/>
                <a:cs typeface="Century Gothic Regular" charset="0"/>
              </a:defRPr>
            </a:lvl3pPr>
            <a:lvl4pPr>
              <a:defRPr b="0" i="0">
                <a:latin typeface="+mn-lt"/>
                <a:cs typeface="Century Gothic Regular" charset="0"/>
              </a:defRPr>
            </a:lvl4pPr>
            <a:lvl5pPr>
              <a:defRPr b="0" i="0">
                <a:latin typeface="+mn-lt"/>
                <a:cs typeface="Century Gothic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i="0">
                <a:latin typeface="+mj-lt"/>
                <a:ea typeface="Century Gothic Regular" charset="0"/>
                <a:cs typeface="Century Gothic Regular" charset="0"/>
              </a:defRPr>
            </a:lvl1pPr>
          </a:lstStyle>
          <a:p>
            <a:r>
              <a:rPr lang="en-US"/>
              <a:t>Click to edit Master title style</a:t>
            </a:r>
          </a:p>
        </p:txBody>
      </p:sp>
      <p:sp>
        <p:nvSpPr>
          <p:cNvPr id="10"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24B7D523-F054-5C46-B061-CB68CAC58CC8}" type="datetime1">
              <a:rPr lang="en-US" smtClean="0">
                <a:gradFill>
                  <a:gsLst>
                    <a:gs pos="0">
                      <a:srgbClr val="FFFFFF">
                        <a:lumMod val="65000"/>
                      </a:srgbClr>
                    </a:gs>
                    <a:gs pos="98000">
                      <a:srgbClr val="FFFFFF">
                        <a:lumMod val="65000"/>
                      </a:srgbClr>
                    </a:gs>
                  </a:gsLst>
                  <a:lin ang="5400000" scaled="0"/>
                </a:gradFill>
              </a:rPr>
              <a:t>10/30/2017</a:t>
            </a:fld>
            <a:endParaRPr lang="uk-UA">
              <a:gradFill>
                <a:gsLst>
                  <a:gs pos="0">
                    <a:srgbClr val="FFFFFF">
                      <a:lumMod val="65000"/>
                    </a:srgbClr>
                  </a:gs>
                  <a:gs pos="98000">
                    <a:srgbClr val="FFFFFF">
                      <a:lumMod val="65000"/>
                    </a:srgbClr>
                  </a:gs>
                </a:gsLst>
                <a:lin ang="5400000" scaled="0"/>
              </a:gradFill>
            </a:endParaRPr>
          </a:p>
        </p:txBody>
      </p:sp>
      <p:sp>
        <p:nvSpPr>
          <p:cNvPr id="12" name="Footer Placeholder 4"/>
          <p:cNvSpPr>
            <a:spLocks noGrp="1"/>
          </p:cNvSpPr>
          <p:nvPr>
            <p:ph type="ftr" sz="quarter" idx="15"/>
          </p:nvPr>
        </p:nvSpPr>
        <p:spPr>
          <a:xfrm>
            <a:off x="3901440" y="6614238"/>
            <a:ext cx="4389120" cy="198127"/>
          </a:xfrm>
          <a:prstGeom prst="rect">
            <a:avLst/>
          </a:prstGeom>
        </p:spPr>
        <p:txBody>
          <a:bodyPr vert="horz" lIns="91436" tIns="45718" rIns="91436" bIns="45718" rtlCol="0" anchor="ctr"/>
          <a:lstStyle>
            <a:lvl1pPr algn="ctr">
              <a:defRPr sz="933" b="0" i="0">
                <a:gradFill>
                  <a:gsLst>
                    <a:gs pos="0">
                      <a:schemeClr val="bg1">
                        <a:lumMod val="65000"/>
                      </a:schemeClr>
                    </a:gs>
                    <a:gs pos="98000">
                      <a:schemeClr val="bg1">
                        <a:lumMod val="65000"/>
                      </a:schemeClr>
                    </a:gs>
                  </a:gsLst>
                  <a:lin ang="5400000" scaled="0"/>
                </a:gradFill>
                <a:latin typeface="+mj-lt"/>
                <a:cs typeface="Century Gothic Regular" charset="0"/>
              </a:defRPr>
            </a:lvl1pPr>
          </a:lstStyle>
          <a:p>
            <a:r>
              <a:rPr lang="en-US">
                <a:gradFill>
                  <a:gsLst>
                    <a:gs pos="0">
                      <a:srgbClr val="FFFFFF">
                        <a:lumMod val="65000"/>
                      </a:srgbClr>
                    </a:gs>
                    <a:gs pos="98000">
                      <a:srgbClr val="FFFFFF">
                        <a:lumMod val="65000"/>
                      </a:srgbClr>
                    </a:gs>
                  </a:gsLst>
                  <a:lin ang="5400000" scaled="0"/>
                </a:gradFill>
              </a:rPr>
              <a:t>© 2016 Slalom, LLC. All rights reserved. Proprietary and confidential.</a:t>
            </a:r>
          </a:p>
        </p:txBody>
      </p:sp>
      <p:sp>
        <p:nvSpPr>
          <p:cNvPr id="14"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4CA37C95-3A7F-4C90-9D28-0B573484ACDD}" type="slidenum">
              <a:rPr lang="uk-UA" smtClean="0">
                <a:gradFill>
                  <a:gsLst>
                    <a:gs pos="0">
                      <a:srgbClr val="FFFFFF">
                        <a:lumMod val="65000"/>
                      </a:srgbClr>
                    </a:gs>
                    <a:gs pos="98000">
                      <a:srgbClr val="FFFFFF">
                        <a:lumMod val="65000"/>
                      </a:srgbClr>
                    </a:gs>
                  </a:gsLst>
                  <a:lin ang="5400000" scaled="0"/>
                </a:gradFill>
              </a:rPr>
              <a:pPr/>
              <a:t>‹#›</a:t>
            </a:fld>
            <a:endParaRPr lang="uk-UA">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317477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w/ Sub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0700" y="1453181"/>
            <a:ext cx="5486400" cy="424728"/>
          </a:xfrm>
          <a:prstGeom prst="rect">
            <a:avLst/>
          </a:prstGeom>
        </p:spPr>
        <p:txBody>
          <a:bodyPr anchor="b">
            <a:spAutoFit/>
          </a:bodyPr>
          <a:lstStyle>
            <a:lvl1pPr marL="0" indent="0">
              <a:buNone/>
              <a:defRPr lang="en-US" sz="2400" b="0" i="0" kern="1200" dirty="0" smtClean="0">
                <a:solidFill>
                  <a:schemeClr val="tx1"/>
                </a:solidFill>
                <a:latin typeface="+mj-lt"/>
                <a:ea typeface="Century Gothic Regular" charset="0"/>
                <a:cs typeface="Century Gothic Regular" charset="0"/>
              </a:defRPr>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marL="0" lvl="0" indent="0" algn="l" defTabSz="1216994" rtl="0" eaLnBrk="1" fontAlgn="base" hangingPunct="1">
              <a:lnSpc>
                <a:spcPct val="90000"/>
              </a:lnSpc>
              <a:spcBef>
                <a:spcPts val="0"/>
              </a:spcBef>
              <a:spcAft>
                <a:spcPct val="0"/>
              </a:spcAft>
              <a:buClr>
                <a:schemeClr val="accent1"/>
              </a:buClr>
              <a:buSzPct val="90000"/>
              <a:buFont typeface="Wingdings" pitchFamily="2" charset="2"/>
              <a:buNone/>
            </a:pPr>
            <a:r>
              <a:rPr lang="en-US"/>
              <a:t>Click to edit Master text styles</a:t>
            </a:r>
          </a:p>
        </p:txBody>
      </p:sp>
      <p:sp>
        <p:nvSpPr>
          <p:cNvPr id="5" name="Text Placeholder 4"/>
          <p:cNvSpPr>
            <a:spLocks noGrp="1"/>
          </p:cNvSpPr>
          <p:nvPr>
            <p:ph type="body" sz="quarter" idx="3"/>
          </p:nvPr>
        </p:nvSpPr>
        <p:spPr>
          <a:xfrm>
            <a:off x="6169152" y="1453181"/>
            <a:ext cx="5486400" cy="424728"/>
          </a:xfrm>
          <a:prstGeom prst="rect">
            <a:avLst/>
          </a:prstGeom>
        </p:spPr>
        <p:txBody>
          <a:bodyPr anchor="b">
            <a:spAutoFit/>
          </a:bodyPr>
          <a:lstStyle>
            <a:lvl1pPr marL="0" indent="0">
              <a:buNone/>
              <a:defRPr lang="en-US" sz="2400" b="0" i="0" kern="1200" dirty="0" smtClean="0">
                <a:solidFill>
                  <a:schemeClr val="tx1"/>
                </a:solidFill>
                <a:latin typeface="+mj-lt"/>
                <a:ea typeface="Century Gothic Regular" charset="0"/>
                <a:cs typeface="Century Gothic Regular" charset="0"/>
              </a:defRPr>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marL="0" lvl="0" indent="0" algn="l" defTabSz="1216994" rtl="0" eaLnBrk="1" fontAlgn="base" hangingPunct="1">
              <a:lnSpc>
                <a:spcPct val="90000"/>
              </a:lnSpc>
              <a:spcBef>
                <a:spcPts val="0"/>
              </a:spcBef>
              <a:spcAft>
                <a:spcPct val="0"/>
              </a:spcAft>
              <a:buClr>
                <a:schemeClr val="accent1"/>
              </a:buClr>
              <a:buSzPct val="90000"/>
              <a:buFont typeface="Wingdings" pitchFamily="2" charset="2"/>
              <a:buNone/>
            </a:pPr>
            <a:r>
              <a:rPr lang="en-US"/>
              <a:t>Click to edit Master text styles</a:t>
            </a:r>
          </a:p>
        </p:txBody>
      </p:sp>
      <p:sp>
        <p:nvSpPr>
          <p:cNvPr id="11" name="Text Placeholder 10"/>
          <p:cNvSpPr>
            <a:spLocks noGrp="1"/>
          </p:cNvSpPr>
          <p:nvPr>
            <p:ph type="body" sz="quarter" idx="13"/>
          </p:nvPr>
        </p:nvSpPr>
        <p:spPr>
          <a:xfrm>
            <a:off x="520700" y="1927617"/>
            <a:ext cx="5486400" cy="4686619"/>
          </a:xfrm>
        </p:spPr>
        <p:txBody>
          <a:bodyPr>
            <a:normAutofit/>
          </a:bodyPr>
          <a:lstStyle>
            <a:lvl1pPr>
              <a:defRPr b="0" i="0">
                <a:latin typeface="+mn-lt"/>
                <a:cs typeface="Century Gothic Regular" charset="0"/>
              </a:defRPr>
            </a:lvl1pPr>
            <a:lvl2pPr>
              <a:defRPr b="0" i="0">
                <a:latin typeface="+mn-lt"/>
                <a:cs typeface="Century Gothic Regular" charset="0"/>
              </a:defRPr>
            </a:lvl2pPr>
            <a:lvl3pPr>
              <a:defRPr b="0" i="0">
                <a:latin typeface="+mn-lt"/>
                <a:cs typeface="Century Gothic Regular" charset="0"/>
              </a:defRPr>
            </a:lvl3pPr>
            <a:lvl4pPr>
              <a:defRPr b="0" i="0">
                <a:latin typeface="+mn-lt"/>
                <a:cs typeface="Century Gothic Regular" charset="0"/>
              </a:defRPr>
            </a:lvl4pPr>
            <a:lvl5pPr>
              <a:defRPr b="0" i="0">
                <a:latin typeface="+mn-lt"/>
                <a:cs typeface="Century Gothic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4"/>
          </p:nvPr>
        </p:nvSpPr>
        <p:spPr>
          <a:xfrm>
            <a:off x="6169152" y="1927617"/>
            <a:ext cx="5486400" cy="4686619"/>
          </a:xfrm>
        </p:spPr>
        <p:txBody>
          <a:bodyPr>
            <a:normAutofit/>
          </a:bodyPr>
          <a:lstStyle>
            <a:lvl1pPr>
              <a:defRPr b="0" i="0">
                <a:latin typeface="+mn-lt"/>
                <a:cs typeface="Century Gothic Regular" charset="0"/>
              </a:defRPr>
            </a:lvl1pPr>
            <a:lvl2pPr>
              <a:defRPr b="0" i="0">
                <a:latin typeface="+mn-lt"/>
                <a:cs typeface="Century Gothic Regular" charset="0"/>
              </a:defRPr>
            </a:lvl2pPr>
            <a:lvl3pPr>
              <a:defRPr b="0" i="0">
                <a:latin typeface="+mn-lt"/>
                <a:cs typeface="Century Gothic Regular" charset="0"/>
              </a:defRPr>
            </a:lvl3pPr>
            <a:lvl4pPr>
              <a:defRPr b="0" i="0">
                <a:latin typeface="+mn-lt"/>
                <a:cs typeface="Century Gothic Regular" charset="0"/>
              </a:defRPr>
            </a:lvl4pPr>
            <a:lvl5pPr>
              <a:defRPr b="0" i="0">
                <a:latin typeface="+mn-lt"/>
                <a:cs typeface="Century Gothic Regular"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b="1" i="0">
                <a:latin typeface="+mj-lt"/>
                <a:ea typeface="Century Gothic Regular" charset="0"/>
                <a:cs typeface="Century Gothic Regular" charset="0"/>
              </a:defRPr>
            </a:lvl1pPr>
          </a:lstStyle>
          <a:p>
            <a:r>
              <a:rPr lang="en-US"/>
              <a:t>Click to edit Master title style</a:t>
            </a:r>
          </a:p>
        </p:txBody>
      </p:sp>
      <p:sp>
        <p:nvSpPr>
          <p:cNvPr id="10"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36AFD385-8C50-4947-BA66-F93C5044BFA1}" type="datetime1">
              <a:rPr lang="en-US" smtClean="0">
                <a:gradFill>
                  <a:gsLst>
                    <a:gs pos="0">
                      <a:srgbClr val="FFFFFF">
                        <a:lumMod val="65000"/>
                      </a:srgbClr>
                    </a:gs>
                    <a:gs pos="98000">
                      <a:srgbClr val="FFFFFF">
                        <a:lumMod val="65000"/>
                      </a:srgbClr>
                    </a:gs>
                  </a:gsLst>
                  <a:lin ang="5400000" scaled="0"/>
                </a:gradFill>
              </a:rPr>
              <a:t>10/30/2017</a:t>
            </a:fld>
            <a:endParaRPr lang="uk-UA">
              <a:gradFill>
                <a:gsLst>
                  <a:gs pos="0">
                    <a:srgbClr val="FFFFFF">
                      <a:lumMod val="65000"/>
                    </a:srgbClr>
                  </a:gs>
                  <a:gs pos="98000">
                    <a:srgbClr val="FFFFFF">
                      <a:lumMod val="65000"/>
                    </a:srgbClr>
                  </a:gs>
                </a:gsLst>
                <a:lin ang="5400000" scaled="0"/>
              </a:gradFill>
            </a:endParaRPr>
          </a:p>
        </p:txBody>
      </p:sp>
      <p:sp>
        <p:nvSpPr>
          <p:cNvPr id="12" name="Footer Placeholder 4"/>
          <p:cNvSpPr>
            <a:spLocks noGrp="1"/>
          </p:cNvSpPr>
          <p:nvPr>
            <p:ph type="ftr" sz="quarter" idx="15"/>
          </p:nvPr>
        </p:nvSpPr>
        <p:spPr>
          <a:xfrm>
            <a:off x="3901440" y="6614238"/>
            <a:ext cx="4389120" cy="198127"/>
          </a:xfrm>
          <a:prstGeom prst="rect">
            <a:avLst/>
          </a:prstGeom>
        </p:spPr>
        <p:txBody>
          <a:bodyPr vert="horz" lIns="91436" tIns="45718" rIns="91436" bIns="45718" rtlCol="0" anchor="ctr"/>
          <a:lstStyle>
            <a:lvl1pPr algn="ctr">
              <a:defRPr sz="933" b="0" i="0">
                <a:gradFill>
                  <a:gsLst>
                    <a:gs pos="0">
                      <a:schemeClr val="bg1">
                        <a:lumMod val="65000"/>
                      </a:schemeClr>
                    </a:gs>
                    <a:gs pos="98000">
                      <a:schemeClr val="bg1">
                        <a:lumMod val="65000"/>
                      </a:schemeClr>
                    </a:gs>
                  </a:gsLst>
                  <a:lin ang="5400000" scaled="0"/>
                </a:gradFill>
                <a:latin typeface="+mj-lt"/>
                <a:cs typeface="Century Gothic Regular" charset="0"/>
              </a:defRPr>
            </a:lvl1pPr>
          </a:lstStyle>
          <a:p>
            <a:r>
              <a:rPr lang="en-US">
                <a:gradFill>
                  <a:gsLst>
                    <a:gs pos="0">
                      <a:srgbClr val="FFFFFF">
                        <a:lumMod val="65000"/>
                      </a:srgbClr>
                    </a:gs>
                    <a:gs pos="98000">
                      <a:srgbClr val="FFFFFF">
                        <a:lumMod val="65000"/>
                      </a:srgbClr>
                    </a:gs>
                  </a:gsLst>
                  <a:lin ang="5400000" scaled="0"/>
                </a:gradFill>
              </a:rPr>
              <a:t>© 2016 Slalom, LLC. All rights reserved. Proprietary and confidential.</a:t>
            </a:r>
          </a:p>
        </p:txBody>
      </p:sp>
      <p:sp>
        <p:nvSpPr>
          <p:cNvPr id="14"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4CA37C95-3A7F-4C90-9D28-0B573484ACDD}" type="slidenum">
              <a:rPr lang="uk-UA" smtClean="0">
                <a:gradFill>
                  <a:gsLst>
                    <a:gs pos="0">
                      <a:srgbClr val="FFFFFF">
                        <a:lumMod val="65000"/>
                      </a:srgbClr>
                    </a:gs>
                    <a:gs pos="98000">
                      <a:srgbClr val="FFFFFF">
                        <a:lumMod val="65000"/>
                      </a:srgbClr>
                    </a:gs>
                  </a:gsLst>
                  <a:lin ang="5400000" scaled="0"/>
                </a:gradFill>
              </a:rPr>
              <a:pPr/>
              <a:t>‹#›</a:t>
            </a:fld>
            <a:endParaRPr lang="uk-UA">
              <a:gradFill>
                <a:gsLst>
                  <a:gs pos="0">
                    <a:srgbClr val="FFFFFF">
                      <a:lumMod val="65000"/>
                    </a:srgbClr>
                  </a:gs>
                  <a:gs pos="98000">
                    <a:srgbClr val="FFFFFF">
                      <a:lumMod val="65000"/>
                    </a:srgbClr>
                  </a:gs>
                </a:gsLst>
                <a:lin ang="5400000" scaled="0"/>
              </a:gradFill>
            </a:endParaRPr>
          </a:p>
        </p:txBody>
      </p:sp>
      <p:sp>
        <p:nvSpPr>
          <p:cNvPr id="15" name="Text Placeholder 7"/>
          <p:cNvSpPr>
            <a:spLocks noGrp="1"/>
          </p:cNvSpPr>
          <p:nvPr>
            <p:ph type="body" sz="quarter" idx="16"/>
          </p:nvPr>
        </p:nvSpPr>
        <p:spPr>
          <a:xfrm>
            <a:off x="520701" y="957273"/>
            <a:ext cx="11159067" cy="313930"/>
          </a:xfrm>
        </p:spPr>
        <p:txBody>
          <a:bodyPr lIns="137160" tIns="45720" rIns="137160"/>
          <a:lstStyle>
            <a:lvl1pPr marL="0" indent="0">
              <a:buNone/>
              <a:defRPr sz="1600" i="0">
                <a:latin typeface="+mj-lt"/>
              </a:defRPr>
            </a:lvl1pPr>
            <a:lvl2pPr marL="230700" indent="0">
              <a:buNone/>
              <a:defRPr/>
            </a:lvl2pPr>
            <a:lvl3pPr marL="431768" indent="0">
              <a:buNone/>
              <a:defRPr/>
            </a:lvl3pPr>
            <a:lvl4pPr marL="609555" indent="0">
              <a:buNone/>
              <a:defRPr/>
            </a:lvl4pPr>
            <a:lvl5pPr marL="791575" indent="0">
              <a:buNone/>
              <a:defRPr/>
            </a:lvl5pPr>
          </a:lstStyle>
          <a:p>
            <a:pPr lvl="0"/>
            <a:r>
              <a:rPr lang="en-US"/>
              <a:t>Click to edit Master text styles</a:t>
            </a:r>
          </a:p>
        </p:txBody>
      </p:sp>
    </p:spTree>
    <p:extLst>
      <p:ext uri="{BB962C8B-B14F-4D97-AF65-F5344CB8AC3E}">
        <p14:creationId xmlns:p14="http://schemas.microsoft.com/office/powerpoint/2010/main" val="365404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2FD81671-EE45-704C-9FD0-4EB8BC01C764}" type="datetime1">
              <a:rPr lang="en-US" smtClean="0">
                <a:gradFill>
                  <a:gsLst>
                    <a:gs pos="0">
                      <a:srgbClr val="FFFFFF">
                        <a:lumMod val="65000"/>
                      </a:srgbClr>
                    </a:gs>
                    <a:gs pos="98000">
                      <a:srgbClr val="FFFFFF">
                        <a:lumMod val="65000"/>
                      </a:srgbClr>
                    </a:gs>
                  </a:gsLst>
                  <a:lin ang="5400000" scaled="0"/>
                </a:gradFill>
              </a:rPr>
              <a:t>10/30/2017</a:t>
            </a:fld>
            <a:endParaRPr lang="uk-UA">
              <a:gradFill>
                <a:gsLst>
                  <a:gs pos="0">
                    <a:srgbClr val="FFFFFF">
                      <a:lumMod val="65000"/>
                    </a:srgbClr>
                  </a:gs>
                  <a:gs pos="98000">
                    <a:srgbClr val="FFFFFF">
                      <a:lumMod val="65000"/>
                    </a:srgbClr>
                  </a:gs>
                </a:gsLst>
                <a:lin ang="5400000" scaled="0"/>
              </a:gradFill>
            </a:endParaRPr>
          </a:p>
        </p:txBody>
      </p:sp>
      <p:sp>
        <p:nvSpPr>
          <p:cNvPr id="6" name="Footer Placeholder 4"/>
          <p:cNvSpPr>
            <a:spLocks noGrp="1"/>
          </p:cNvSpPr>
          <p:nvPr>
            <p:ph type="ftr" sz="quarter" idx="3"/>
          </p:nvPr>
        </p:nvSpPr>
        <p:spPr>
          <a:xfrm>
            <a:off x="3901440" y="6614238"/>
            <a:ext cx="4389120" cy="198127"/>
          </a:xfrm>
          <a:prstGeom prst="rect">
            <a:avLst/>
          </a:prstGeom>
        </p:spPr>
        <p:txBody>
          <a:bodyPr vert="horz" lIns="91436" tIns="45718" rIns="91436" bIns="45718" rtlCol="0" anchor="ctr"/>
          <a:lstStyle>
            <a:lvl1pPr algn="ctr">
              <a:defRPr sz="933" b="0" i="0">
                <a:gradFill>
                  <a:gsLst>
                    <a:gs pos="0">
                      <a:schemeClr val="bg1">
                        <a:lumMod val="65000"/>
                      </a:schemeClr>
                    </a:gs>
                    <a:gs pos="98000">
                      <a:schemeClr val="bg1">
                        <a:lumMod val="65000"/>
                      </a:schemeClr>
                    </a:gs>
                  </a:gsLst>
                  <a:lin ang="5400000" scaled="0"/>
                </a:gradFill>
                <a:latin typeface="+mj-lt"/>
                <a:cs typeface="Century Gothic Regular" charset="0"/>
              </a:defRPr>
            </a:lvl1pPr>
          </a:lstStyle>
          <a:p>
            <a:r>
              <a:rPr lang="en-US">
                <a:gradFill>
                  <a:gsLst>
                    <a:gs pos="0">
                      <a:srgbClr val="FFFFFF">
                        <a:lumMod val="65000"/>
                      </a:srgbClr>
                    </a:gs>
                    <a:gs pos="98000">
                      <a:srgbClr val="FFFFFF">
                        <a:lumMod val="65000"/>
                      </a:srgbClr>
                    </a:gs>
                  </a:gsLst>
                  <a:lin ang="5400000" scaled="0"/>
                </a:gradFill>
              </a:rPr>
              <a:t>© 2016 Slalom, LLC. All rights reserved. Proprietary and confidential.</a:t>
            </a:r>
          </a:p>
        </p:txBody>
      </p:sp>
      <p:sp>
        <p:nvSpPr>
          <p:cNvPr id="7"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4CA37C95-3A7F-4C90-9D28-0B573484ACDD}" type="slidenum">
              <a:rPr lang="uk-UA" smtClean="0">
                <a:gradFill>
                  <a:gsLst>
                    <a:gs pos="0">
                      <a:srgbClr val="FFFFFF">
                        <a:lumMod val="65000"/>
                      </a:srgbClr>
                    </a:gs>
                    <a:gs pos="98000">
                      <a:srgbClr val="FFFFFF">
                        <a:lumMod val="65000"/>
                      </a:srgbClr>
                    </a:gs>
                  </a:gsLst>
                  <a:lin ang="5400000" scaled="0"/>
                </a:gradFill>
              </a:rPr>
              <a:pPr/>
              <a:t>‹#›</a:t>
            </a:fld>
            <a:endParaRPr lang="uk-UA">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224250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1_Presentation Cover">
    <p:bg bwMode="ltGray">
      <p:bgPr>
        <a:solidFill>
          <a:schemeClr val="accent2"/>
        </a:solidFill>
        <a:effectLst/>
      </p:bgPr>
    </p:bg>
    <p:spTree>
      <p:nvGrpSpPr>
        <p:cNvPr id="1" name=""/>
        <p:cNvGrpSpPr/>
        <p:nvPr/>
      </p:nvGrpSpPr>
      <p:grpSpPr>
        <a:xfrm>
          <a:off x="0" y="0"/>
          <a:ext cx="0" cy="0"/>
          <a:chOff x="0" y="0"/>
          <a:chExt cx="0" cy="0"/>
        </a:xfrm>
      </p:grpSpPr>
      <p:grpSp>
        <p:nvGrpSpPr>
          <p:cNvPr id="19" name="Group 18"/>
          <p:cNvGrpSpPr/>
          <p:nvPr/>
        </p:nvGrpSpPr>
        <p:grpSpPr>
          <a:xfrm>
            <a:off x="482600" y="2638818"/>
            <a:ext cx="11226800" cy="4102273"/>
            <a:chOff x="298015" y="1979113"/>
            <a:chExt cx="8420100" cy="3076705"/>
          </a:xfrm>
        </p:grpSpPr>
        <p:grpSp>
          <p:nvGrpSpPr>
            <p:cNvPr id="20" name="Group 19"/>
            <p:cNvGrpSpPr/>
            <p:nvPr userDrawn="1"/>
          </p:nvGrpSpPr>
          <p:grpSpPr>
            <a:xfrm>
              <a:off x="298015" y="3720316"/>
              <a:ext cx="8420100" cy="1335502"/>
              <a:chOff x="298015" y="3720316"/>
              <a:chExt cx="8420100" cy="1335502"/>
            </a:xfrm>
          </p:grpSpPr>
          <p:sp>
            <p:nvSpPr>
              <p:cNvPr id="22" name="Text Box 3"/>
              <p:cNvSpPr txBox="1">
                <a:spLocks noChangeArrowheads="1"/>
              </p:cNvSpPr>
              <p:nvPr userDrawn="1"/>
            </p:nvSpPr>
            <p:spPr bwMode="blackWhite">
              <a:xfrm>
                <a:off x="298015" y="4698033"/>
                <a:ext cx="8420100" cy="357785"/>
              </a:xfrm>
              <a:prstGeom prst="rect">
                <a:avLst/>
              </a:prstGeom>
              <a:noFill/>
              <a:ln w="12700">
                <a:noFill/>
                <a:miter lim="800000"/>
                <a:headEnd type="none" w="sm" len="sm"/>
                <a:tailEnd type="none" w="sm" len="sm"/>
              </a:ln>
              <a:effectLst/>
            </p:spPr>
            <p:txBody>
              <a:bodyPr wrap="square" lIns="0" tIns="45713" rIns="0" bIns="182880" anchor="b" anchorCtr="0">
                <a:spAutoFit/>
              </a:bodyPr>
              <a:lstStyle/>
              <a:p>
                <a:pPr algn="ctr" defTabSz="1218768" eaLnBrk="0" hangingPunct="0">
                  <a:defRPr/>
                </a:pPr>
                <a:r>
                  <a:rPr lang="en-US" sz="800" b="0" i="0">
                    <a:gradFill>
                      <a:gsLst>
                        <a:gs pos="5417">
                          <a:schemeClr val="bg1"/>
                        </a:gs>
                        <a:gs pos="13333">
                          <a:schemeClr val="bg1"/>
                        </a:gs>
                      </a:gsLst>
                      <a:lin ang="5400000" scaled="0"/>
                    </a:gradFill>
                    <a:latin typeface="Century Gothic Regular" charset="0"/>
                    <a:cs typeface="Century Gothic Regular" charset="0"/>
                  </a:rPr>
                  <a:t>© 2015 Slalom, LLC. All rights reserved. The information herein is for informational purposes only and represents the current view of Slalom, LLC. as of the date of this presentation.</a:t>
                </a:r>
                <a:br>
                  <a:rPr lang="en-US" sz="800" b="0" i="0">
                    <a:gradFill>
                      <a:gsLst>
                        <a:gs pos="5417">
                          <a:schemeClr val="bg1"/>
                        </a:gs>
                        <a:gs pos="13333">
                          <a:schemeClr val="bg1"/>
                        </a:gs>
                      </a:gsLst>
                      <a:lin ang="5400000" scaled="0"/>
                    </a:gradFill>
                    <a:latin typeface="Century Gothic Regular" charset="0"/>
                    <a:cs typeface="Century Gothic Regular" charset="0"/>
                  </a:rPr>
                </a:br>
                <a:r>
                  <a:rPr lang="en-US" sz="800" b="0" i="0">
                    <a:gradFill>
                      <a:gsLst>
                        <a:gs pos="5417">
                          <a:schemeClr val="bg1"/>
                        </a:gs>
                        <a:gs pos="13333">
                          <a:schemeClr val="bg1"/>
                        </a:gs>
                      </a:gsLst>
                      <a:lin ang="5400000" scaled="0"/>
                    </a:gradFill>
                    <a:latin typeface="Century Gothic Regular" charset="0"/>
                    <a:cs typeface="Century Gothic Regular" charset="0"/>
                  </a:rPr>
                  <a:t>SLALOM MAKES NO WARRANTIES, EXPRESS, IMPLIED, OR STATUTORY, AS TO THE INFORMATION IN THIS PRESENTATION.</a:t>
                </a:r>
              </a:p>
            </p:txBody>
          </p:sp>
          <p:sp>
            <p:nvSpPr>
              <p:cNvPr id="23" name="TextBox 22"/>
              <p:cNvSpPr txBox="1"/>
              <p:nvPr userDrawn="1"/>
            </p:nvSpPr>
            <p:spPr>
              <a:xfrm>
                <a:off x="3555758" y="3720316"/>
                <a:ext cx="1904614" cy="315423"/>
              </a:xfrm>
              <a:prstGeom prst="rect">
                <a:avLst/>
              </a:prstGeom>
              <a:noFill/>
            </p:spPr>
            <p:txBody>
              <a:bodyPr wrap="square" lIns="45720" tIns="0" rIns="0" bIns="91440">
                <a:spAutoFit/>
              </a:bodyPr>
              <a:lstStyle/>
              <a:p>
                <a:pPr algn="ctr" defTabSz="1219120">
                  <a:defRPr/>
                </a:pPr>
                <a:r>
                  <a:rPr lang="en-US" sz="2133" b="1" spc="200">
                    <a:gradFill>
                      <a:gsLst>
                        <a:gs pos="78058">
                          <a:schemeClr val="bg1"/>
                        </a:gs>
                        <a:gs pos="73333">
                          <a:schemeClr val="bg1"/>
                        </a:gs>
                      </a:gsLst>
                      <a:lin ang="5400000" scaled="0"/>
                    </a:gradFill>
                  </a:rPr>
                  <a:t>slalom.com</a:t>
                </a:r>
              </a:p>
            </p:txBody>
          </p:sp>
        </p:gr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20997" y="1979113"/>
              <a:ext cx="3374136" cy="879360"/>
            </a:xfrm>
            <a:prstGeom prst="rect">
              <a:avLst/>
            </a:prstGeom>
            <a:noFill/>
            <a:ln>
              <a:noFill/>
            </a:ln>
          </p:spPr>
        </p:pic>
      </p:grpSp>
    </p:spTree>
    <p:extLst>
      <p:ext uri="{BB962C8B-B14F-4D97-AF65-F5344CB8AC3E}">
        <p14:creationId xmlns:p14="http://schemas.microsoft.com/office/powerpoint/2010/main" val="1396158443"/>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4608576"/>
          </a:xfrm>
          <a:prstGeom prst="rect">
            <a:avLst/>
          </a:prstGeom>
        </p:spPr>
      </p:pic>
      <p:sp>
        <p:nvSpPr>
          <p:cNvPr id="2" name="Title 1"/>
          <p:cNvSpPr>
            <a:spLocks noGrp="1"/>
          </p:cNvSpPr>
          <p:nvPr>
            <p:ph type="ctrTitle" hasCustomPrompt="1"/>
          </p:nvPr>
        </p:nvSpPr>
        <p:spPr>
          <a:xfrm>
            <a:off x="1524000" y="1768753"/>
            <a:ext cx="9144000" cy="2387600"/>
          </a:xfrm>
          <a:solidFill>
            <a:schemeClr val="tx2">
              <a:alpha val="30000"/>
            </a:schemeClr>
          </a:solidFill>
        </p:spPr>
        <p:txBody>
          <a:bodyPr anchor="ctr"/>
          <a:lstStyle>
            <a:lvl1pPr algn="ctr">
              <a:defRPr sz="4500" b="1" baseline="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1524000" y="4608576"/>
            <a:ext cx="9144000" cy="1655762"/>
          </a:xfrm>
          <a:noFill/>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0" name="Picture 9"/>
          <p:cNvPicPr>
            <a:picLocks noChangeAspect="1"/>
          </p:cNvPicPr>
          <p:nvPr userDrawn="1"/>
        </p:nvPicPr>
        <p:blipFill>
          <a:blip r:embed="rId3"/>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613926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
            <a:ext cx="10515600" cy="726141"/>
          </a:xfrm>
        </p:spPr>
        <p:txBody>
          <a:bodyPr/>
          <a:lstStyle/>
          <a:p>
            <a:r>
              <a:rPr lang="en-US"/>
              <a:t>Click to edit Master title style</a:t>
            </a:r>
          </a:p>
        </p:txBody>
      </p:sp>
      <p:sp>
        <p:nvSpPr>
          <p:cNvPr id="3" name="Content Placeholder 2"/>
          <p:cNvSpPr>
            <a:spLocks noGrp="1"/>
          </p:cNvSpPr>
          <p:nvPr>
            <p:ph idx="1"/>
          </p:nvPr>
        </p:nvSpPr>
        <p:spPr>
          <a:xfrm>
            <a:off x="838200" y="900953"/>
            <a:ext cx="10515600" cy="5276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A97858A-2FB9-B045-87A9-E41AF6A5A0FF}"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3662300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a:solidFill>
            <a:schemeClr val="accent1"/>
          </a:solidFill>
        </p:spPr>
        <p:txBody>
          <a:bodyPr anchor="ctr"/>
          <a:lstStyle>
            <a:lvl1pPr algn="ctr">
              <a:defRPr sz="4500" b="1">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3A97858A-2FB9-B045-87A9-E41AF6A5A0FF}"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3960624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2376"/>
          </a:xfrm>
        </p:spPr>
        <p:txBody>
          <a:bodyPr vert="horz" lIns="91440" tIns="45720" rIns="91440" bIns="45720" rtlCol="0" anchor="ctr">
            <a:normAutofit/>
          </a:bodyPr>
          <a:lstStyle>
            <a:lvl1pPr>
              <a:defRPr lang="en-US"/>
            </a:lvl1pPr>
          </a:lstStyle>
          <a:p>
            <a:pPr lvl="0"/>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A97858A-2FB9-B045-87A9-E41AF6A5A0FF}"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3980691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A97858A-2FB9-B045-87A9-E41AF6A5A0FF}" type="slidenum">
              <a:rPr lang="en-US" smtClean="0"/>
              <a:t>‹#›</a:t>
            </a:fld>
            <a:endParaRPr lang="en-US" dirty="0"/>
          </a:p>
        </p:txBody>
      </p:sp>
      <p:pic>
        <p:nvPicPr>
          <p:cNvPr id="10" name="Picture 9"/>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4251107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3A97858A-2FB9-B045-87A9-E41AF6A5A0FF}" type="slidenum">
              <a:rPr lang="en-US" smtClean="0"/>
              <a:t>‹#›</a:t>
            </a:fld>
            <a:endParaRPr lang="en-US"/>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706961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2376"/>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3A97858A-2FB9-B045-87A9-E41AF6A5A0FF}" type="slidenum">
              <a:rPr lang="en-US" smtClean="0"/>
              <a:t>‹#›</a:t>
            </a:fld>
            <a:endParaRPr lang="en-US" dirty="0"/>
          </a:p>
        </p:txBody>
      </p:sp>
      <p:pic>
        <p:nvPicPr>
          <p:cNvPr id="6" name="Picture 5"/>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2964726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97858A-2FB9-B045-87A9-E41AF6A5A0FF}" type="slidenum">
              <a:rPr lang="en-US" smtClean="0"/>
              <a:t>‹#›</a:t>
            </a:fld>
            <a:endParaRPr lang="en-US" dirty="0"/>
          </a:p>
        </p:txBody>
      </p:sp>
      <p:pic>
        <p:nvPicPr>
          <p:cNvPr id="5" name="Picture 4"/>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862756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A97858A-2FB9-B045-87A9-E41AF6A5A0FF}"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000655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A97858A-2FB9-B045-87A9-E41AF6A5A0FF}"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2677331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4608576"/>
          </a:xfrm>
          <a:prstGeom prst="rect">
            <a:avLst/>
          </a:prstGeom>
        </p:spPr>
      </p:pic>
      <p:sp>
        <p:nvSpPr>
          <p:cNvPr id="2" name="Title 1"/>
          <p:cNvSpPr>
            <a:spLocks noGrp="1"/>
          </p:cNvSpPr>
          <p:nvPr>
            <p:ph type="ctrTitle" hasCustomPrompt="1"/>
          </p:nvPr>
        </p:nvSpPr>
        <p:spPr>
          <a:xfrm>
            <a:off x="1524000" y="1768753"/>
            <a:ext cx="9144000" cy="2387600"/>
          </a:xfrm>
          <a:solidFill>
            <a:schemeClr val="tx2">
              <a:alpha val="30000"/>
            </a:schemeClr>
          </a:solidFill>
        </p:spPr>
        <p:txBody>
          <a:bodyPr anchor="ctr"/>
          <a:lstStyle>
            <a:lvl1pPr algn="ctr">
              <a:defRPr sz="6000" b="1" baseline="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1524000" y="4608576"/>
            <a:ext cx="9144000" cy="1655762"/>
          </a:xfrm>
          <a:noFill/>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3"/>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20455131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6141"/>
          </a:xfrm>
        </p:spPr>
        <p:txBody>
          <a:bodyPr/>
          <a:lstStyle/>
          <a:p>
            <a:r>
              <a:rPr lang="en-US"/>
              <a:t>Click to edit Master title style</a:t>
            </a:r>
          </a:p>
        </p:txBody>
      </p:sp>
      <p:sp>
        <p:nvSpPr>
          <p:cNvPr id="3" name="Content Placeholder 2"/>
          <p:cNvSpPr>
            <a:spLocks noGrp="1"/>
          </p:cNvSpPr>
          <p:nvPr>
            <p:ph idx="1"/>
          </p:nvPr>
        </p:nvSpPr>
        <p:spPr>
          <a:xfrm>
            <a:off x="838200" y="900953"/>
            <a:ext cx="10515600" cy="5276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A97858A-2FB9-B045-87A9-E41AF6A5A0FF}"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2102731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a:solidFill>
            <a:schemeClr val="accent1"/>
          </a:solidFill>
        </p:spPr>
        <p:txBody>
          <a:bodyPr anchor="ctr"/>
          <a:lstStyle>
            <a:lvl1pPr algn="ctr">
              <a:defRPr sz="6000" b="1">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3A97858A-2FB9-B045-87A9-E41AF6A5A0FF}" type="slidenum">
              <a:rPr lang="en-US" smtClean="0"/>
              <a:t>‹#›</a:t>
            </a:fld>
            <a:endParaRPr lang="en-US" dirty="0"/>
          </a:p>
        </p:txBody>
      </p:sp>
      <p:pic>
        <p:nvPicPr>
          <p:cNvPr id="9" name="Picture 8"/>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913197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2376"/>
          </a:xfrm>
        </p:spPr>
        <p:txBody>
          <a:bodyPr vert="horz" lIns="91440" tIns="45720" rIns="91440" bIns="45720" rtlCol="0" anchor="ctr">
            <a:normAutofit/>
          </a:bodyPr>
          <a:lstStyle>
            <a:lvl1pPr>
              <a:defRPr lang="en-US"/>
            </a:lvl1pPr>
          </a:lstStyle>
          <a:p>
            <a:pPr lvl="0"/>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A97858A-2FB9-B045-87A9-E41AF6A5A0FF}"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33833225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A97858A-2FB9-B045-87A9-E41AF6A5A0FF}" type="slidenum">
              <a:rPr lang="en-US" smtClean="0"/>
              <a:t>‹#›</a:t>
            </a:fld>
            <a:endParaRPr lang="en-US" dirty="0"/>
          </a:p>
        </p:txBody>
      </p:sp>
      <p:pic>
        <p:nvPicPr>
          <p:cNvPr id="10" name="Picture 9"/>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3813583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22376"/>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3A97858A-2FB9-B045-87A9-E41AF6A5A0FF}" type="slidenum">
              <a:rPr lang="en-US" smtClean="0"/>
              <a:t>‹#›</a:t>
            </a:fld>
            <a:endParaRPr lang="en-US" dirty="0"/>
          </a:p>
        </p:txBody>
      </p:sp>
      <p:pic>
        <p:nvPicPr>
          <p:cNvPr id="6" name="Picture 5"/>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695758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3A97858A-2FB9-B045-87A9-E41AF6A5A0FF}" type="slidenum">
              <a:rPr lang="en-US" smtClean="0"/>
              <a:t>‹#›</a:t>
            </a:fld>
            <a:endParaRPr lang="en-US"/>
          </a:p>
        </p:txBody>
      </p:sp>
      <p:pic>
        <p:nvPicPr>
          <p:cNvPr id="10" name="Picture 9"/>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670344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97858A-2FB9-B045-87A9-E41AF6A5A0FF}" type="slidenum">
              <a:rPr lang="en-US" smtClean="0"/>
              <a:t>‹#›</a:t>
            </a:fld>
            <a:endParaRPr lang="en-US" dirty="0"/>
          </a:p>
        </p:txBody>
      </p:sp>
      <p:pic>
        <p:nvPicPr>
          <p:cNvPr id="5" name="Picture 4"/>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826969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A97858A-2FB9-B045-87A9-E41AF6A5A0FF}"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5820602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A97858A-2FB9-B045-87A9-E41AF6A5A0FF}"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05590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3A97858A-2FB9-B045-87A9-E41AF6A5A0FF}" type="slidenum">
              <a:rPr lang="en-US" smtClean="0"/>
              <a:t>‹#›</a:t>
            </a:fld>
            <a:endParaRPr lang="en-US"/>
          </a:p>
        </p:txBody>
      </p:sp>
      <p:pic>
        <p:nvPicPr>
          <p:cNvPr id="6" name="Picture 5"/>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77321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97858A-2FB9-B045-87A9-E41AF6A5A0FF}" type="slidenum">
              <a:rPr lang="en-US" smtClean="0"/>
              <a:t>‹#›</a:t>
            </a:fld>
            <a:endParaRPr lang="en-US"/>
          </a:p>
        </p:txBody>
      </p:sp>
      <p:pic>
        <p:nvPicPr>
          <p:cNvPr id="5" name="Picture 4"/>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074588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A97858A-2FB9-B045-87A9-E41AF6A5A0FF}" type="slidenum">
              <a:rPr lang="en-US" smtClean="0"/>
              <a:t>‹#›</a:t>
            </a:fld>
            <a:endParaRPr lang="en-US"/>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27094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A97858A-2FB9-B045-87A9-E41AF6A5A0FF}" type="slidenum">
              <a:rPr lang="en-US" smtClean="0"/>
              <a:t>‹#›</a:t>
            </a:fld>
            <a:endParaRPr lang="en-US"/>
          </a:p>
        </p:txBody>
      </p:sp>
      <p:pic>
        <p:nvPicPr>
          <p:cNvPr id="8" name="Picture 7"/>
          <p:cNvPicPr>
            <a:picLocks noChangeAspect="1"/>
          </p:cNvPicPr>
          <p:nvPr userDrawn="1"/>
        </p:nvPicPr>
        <p:blipFill>
          <a:blip r:embed="rId2"/>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109081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tiff"/><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1.tiff"/><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charset="0"/>
              </a:defRPr>
            </a:lvl1pPr>
          </a:lstStyle>
          <a:p>
            <a:fld id="{3A97858A-2FB9-B045-87A9-E41AF6A5A0FF}" type="slidenum">
              <a:rPr lang="en-US" smtClean="0"/>
              <a:pPr/>
              <a:t>‹#›</a:t>
            </a:fld>
            <a:endParaRPr lang="en-US" dirty="0"/>
          </a:p>
        </p:txBody>
      </p:sp>
      <p:pic>
        <p:nvPicPr>
          <p:cNvPr id="7" name="Picture 6"/>
          <p:cNvPicPr>
            <a:picLocks noChangeAspect="1"/>
          </p:cNvPicPr>
          <p:nvPr userDrawn="1"/>
        </p:nvPicPr>
        <p:blipFill>
          <a:blip r:embed="rId11"/>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369896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006C4-F485-4421-B3BE-EF4FABAB88B4}" type="datetime1">
              <a:rPr lang="en-US" smtClean="0"/>
              <a:t>10/30/2017</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6A6A9-787F-4950-982D-B0125D3E7921}" type="slidenum">
              <a:rPr lang="en-US" smtClean="0"/>
              <a:t>‹#›</a:t>
            </a:fld>
            <a:endParaRPr lang="en-US"/>
          </a:p>
        </p:txBody>
      </p:sp>
    </p:spTree>
    <p:extLst>
      <p:ext uri="{BB962C8B-B14F-4D97-AF65-F5344CB8AC3E}">
        <p14:creationId xmlns:p14="http://schemas.microsoft.com/office/powerpoint/2010/main" val="396128571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70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20704" y="280162"/>
            <a:ext cx="11159065" cy="637029"/>
          </a:xfrm>
          <a:prstGeom prst="rect">
            <a:avLst/>
          </a:prstGeom>
          <a:noFill/>
        </p:spPr>
        <p:txBody>
          <a:bodyPr vert="horz" wrap="square" lIns="137153" tIns="73149" rIns="137153" bIns="45718" rtlCol="0" anchor="t" anchorCtr="0">
            <a:spAutoFit/>
          </a:bodyPr>
          <a:lstStyle/>
          <a:p>
            <a:endParaRPr lang="en-US"/>
          </a:p>
        </p:txBody>
      </p:sp>
      <p:sp>
        <p:nvSpPr>
          <p:cNvPr id="4" name="Date Placeholder 3"/>
          <p:cNvSpPr>
            <a:spLocks noGrp="1"/>
          </p:cNvSpPr>
          <p:nvPr>
            <p:ph type="dt" sz="half" idx="2"/>
          </p:nvPr>
        </p:nvSpPr>
        <p:spPr>
          <a:xfrm>
            <a:off x="309033" y="6614239"/>
            <a:ext cx="2844800" cy="198127"/>
          </a:xfrm>
          <a:prstGeom prst="rect">
            <a:avLst/>
          </a:prstGeom>
        </p:spPr>
        <p:txBody>
          <a:bodyPr vert="horz" lIns="91436" tIns="45718" rIns="91436" bIns="45718" rtlCol="0" anchor="ctr"/>
          <a:lstStyle>
            <a:lvl1pPr marL="0" algn="l"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BB1D5830-5381-B441-9F8B-5B431E2F971A}" type="datetime1">
              <a:rPr lang="en-US" smtClean="0">
                <a:gradFill>
                  <a:gsLst>
                    <a:gs pos="0">
                      <a:srgbClr val="FFFFFF">
                        <a:lumMod val="65000"/>
                      </a:srgbClr>
                    </a:gs>
                    <a:gs pos="98000">
                      <a:srgbClr val="FFFFFF">
                        <a:lumMod val="65000"/>
                      </a:srgbClr>
                    </a:gs>
                  </a:gsLst>
                  <a:lin ang="5400000" scaled="0"/>
                </a:gradFill>
              </a:rPr>
              <a:t>10/30/2017</a:t>
            </a:fld>
            <a:endParaRPr lang="uk-UA">
              <a:gradFill>
                <a:gsLst>
                  <a:gs pos="0">
                    <a:srgbClr val="FFFFFF">
                      <a:lumMod val="65000"/>
                    </a:srgbClr>
                  </a:gs>
                  <a:gs pos="98000">
                    <a:srgbClr val="FFFFFF">
                      <a:lumMod val="65000"/>
                    </a:srgbClr>
                  </a:gs>
                </a:gsLst>
                <a:lin ang="5400000" scaled="0"/>
              </a:gradFill>
            </a:endParaRPr>
          </a:p>
        </p:txBody>
      </p:sp>
      <p:sp>
        <p:nvSpPr>
          <p:cNvPr id="5" name="Footer Placeholder 4"/>
          <p:cNvSpPr>
            <a:spLocks noGrp="1"/>
          </p:cNvSpPr>
          <p:nvPr>
            <p:ph type="ftr" sz="quarter" idx="3"/>
          </p:nvPr>
        </p:nvSpPr>
        <p:spPr>
          <a:xfrm>
            <a:off x="3901440" y="6614238"/>
            <a:ext cx="4389120" cy="198127"/>
          </a:xfrm>
          <a:prstGeom prst="rect">
            <a:avLst/>
          </a:prstGeom>
        </p:spPr>
        <p:txBody>
          <a:bodyPr vert="horz" lIns="91436" tIns="45718" rIns="91436" bIns="45718" rtlCol="0" anchor="ctr"/>
          <a:lstStyle>
            <a:lvl1pPr algn="ctr">
              <a:defRPr sz="933" b="0" i="0">
                <a:gradFill>
                  <a:gsLst>
                    <a:gs pos="0">
                      <a:schemeClr val="bg1">
                        <a:lumMod val="65000"/>
                      </a:schemeClr>
                    </a:gs>
                    <a:gs pos="98000">
                      <a:schemeClr val="bg1">
                        <a:lumMod val="65000"/>
                      </a:schemeClr>
                    </a:gs>
                  </a:gsLst>
                  <a:lin ang="5400000" scaled="0"/>
                </a:gradFill>
                <a:latin typeface="+mj-lt"/>
                <a:cs typeface="Century Gothic Regular" charset="0"/>
              </a:defRPr>
            </a:lvl1pPr>
          </a:lstStyle>
          <a:p>
            <a:r>
              <a:rPr lang="en-US">
                <a:gradFill>
                  <a:gsLst>
                    <a:gs pos="0">
                      <a:srgbClr val="FFFFFF">
                        <a:lumMod val="65000"/>
                      </a:srgbClr>
                    </a:gs>
                    <a:gs pos="98000">
                      <a:srgbClr val="FFFFFF">
                        <a:lumMod val="65000"/>
                      </a:srgbClr>
                    </a:gs>
                  </a:gsLst>
                  <a:lin ang="5400000" scaled="0"/>
                </a:gradFill>
              </a:rPr>
              <a:t>© 2016 Slalom, LLC. All rights reserved. Proprietary and confidential.</a:t>
            </a:r>
          </a:p>
        </p:txBody>
      </p:sp>
      <p:sp>
        <p:nvSpPr>
          <p:cNvPr id="6" name="Slide Number Placeholder 5"/>
          <p:cNvSpPr>
            <a:spLocks noGrp="1"/>
          </p:cNvSpPr>
          <p:nvPr>
            <p:ph type="sldNum" sz="quarter" idx="4"/>
          </p:nvPr>
        </p:nvSpPr>
        <p:spPr>
          <a:xfrm>
            <a:off x="9038167" y="6614238"/>
            <a:ext cx="2844800" cy="198127"/>
          </a:xfrm>
          <a:prstGeom prst="rect">
            <a:avLst/>
          </a:prstGeom>
        </p:spPr>
        <p:txBody>
          <a:bodyPr vert="horz" lIns="91436" tIns="45718" rIns="91436" bIns="45718" rtlCol="0" anchor="ctr"/>
          <a:lstStyle>
            <a:lvl1pPr marL="0" algn="r" defTabSz="1219110" rtl="0" eaLnBrk="1" latinLnBrk="0" hangingPunct="1">
              <a:defRPr lang="en-US" sz="933" b="0" i="0" kern="1200" smtClean="0">
                <a:gradFill>
                  <a:gsLst>
                    <a:gs pos="0">
                      <a:schemeClr val="bg1">
                        <a:lumMod val="65000"/>
                      </a:schemeClr>
                    </a:gs>
                    <a:gs pos="98000">
                      <a:schemeClr val="bg1">
                        <a:lumMod val="65000"/>
                      </a:schemeClr>
                    </a:gs>
                  </a:gsLst>
                  <a:lin ang="5400000" scaled="0"/>
                </a:gradFill>
                <a:latin typeface="+mj-lt"/>
                <a:ea typeface="+mn-ea"/>
                <a:cs typeface="Century Gothic Regular" charset="0"/>
              </a:defRPr>
            </a:lvl1pPr>
          </a:lstStyle>
          <a:p>
            <a:fld id="{4CA37C95-3A7F-4C90-9D28-0B573484ACDD}" type="slidenum">
              <a:rPr lang="uk-UA" smtClean="0">
                <a:gradFill>
                  <a:gsLst>
                    <a:gs pos="0">
                      <a:srgbClr val="FFFFFF">
                        <a:lumMod val="65000"/>
                      </a:srgbClr>
                    </a:gs>
                    <a:gs pos="98000">
                      <a:srgbClr val="FFFFFF">
                        <a:lumMod val="65000"/>
                      </a:srgbClr>
                    </a:gs>
                  </a:gsLst>
                  <a:lin ang="5400000" scaled="0"/>
                </a:gradFill>
              </a:rPr>
              <a:pPr/>
              <a:t>‹#›</a:t>
            </a:fld>
            <a:endParaRPr lang="uk-UA">
              <a:gradFill>
                <a:gsLst>
                  <a:gs pos="0">
                    <a:srgbClr val="FFFFFF">
                      <a:lumMod val="65000"/>
                    </a:srgbClr>
                  </a:gs>
                  <a:gs pos="98000">
                    <a:srgbClr val="FFFFFF">
                      <a:lumMod val="65000"/>
                    </a:srgbClr>
                  </a:gs>
                </a:gsLst>
                <a:lin ang="5400000" scaled="0"/>
              </a:gradFill>
            </a:endParaRPr>
          </a:p>
        </p:txBody>
      </p:sp>
      <p:sp>
        <p:nvSpPr>
          <p:cNvPr id="7" name="Text Placeholder 6"/>
          <p:cNvSpPr>
            <a:spLocks noGrp="1"/>
          </p:cNvSpPr>
          <p:nvPr>
            <p:ph type="body" idx="1"/>
          </p:nvPr>
        </p:nvSpPr>
        <p:spPr>
          <a:xfrm>
            <a:off x="724663" y="1429512"/>
            <a:ext cx="10752871" cy="1543624"/>
          </a:xfrm>
          <a:prstGeom prst="rect">
            <a:avLst/>
          </a:prstGeom>
        </p:spPr>
        <p:txBody>
          <a:bodyPr vert="horz" wrap="square" lIns="0" tIns="45718" rIns="0" bIns="45718"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25087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9110" rtl="0" eaLnBrk="1" latinLnBrk="0" hangingPunct="1">
        <a:lnSpc>
          <a:spcPct val="90000"/>
        </a:lnSpc>
        <a:spcBef>
          <a:spcPct val="0"/>
        </a:spcBef>
        <a:buNone/>
        <a:defRPr sz="3733" b="1" i="0" kern="1200" spc="0" baseline="0">
          <a:solidFill>
            <a:schemeClr val="accent2"/>
          </a:solidFill>
          <a:latin typeface="+mj-lt"/>
          <a:ea typeface="+mj-ea"/>
          <a:cs typeface="Century Gothic Regular" charset="0"/>
        </a:defRPr>
      </a:lvl1pPr>
    </p:titleStyle>
    <p:bodyStyle>
      <a:lvl1pPr marL="230701" indent="-230701" algn="l" defTabSz="1219110" rtl="0" eaLnBrk="1" latinLnBrk="0" hangingPunct="1">
        <a:lnSpc>
          <a:spcPct val="90000"/>
        </a:lnSpc>
        <a:spcBef>
          <a:spcPts val="1600"/>
        </a:spcBef>
        <a:buClr>
          <a:srgbClr val="0072C8"/>
        </a:buClr>
        <a:buSzPct val="110000"/>
        <a:buFont typeface="Wingdings" panose="05000000000000000000" pitchFamily="2" charset="2"/>
        <a:buChar char="§"/>
        <a:defRPr lang="en-US" sz="2133" b="0" i="0" kern="1200" spc="0" baseline="0" dirty="0" smtClean="0">
          <a:gradFill>
            <a:gsLst>
              <a:gs pos="0">
                <a:schemeClr val="tx1"/>
              </a:gs>
              <a:gs pos="98000">
                <a:schemeClr val="tx1"/>
              </a:gs>
            </a:gsLst>
            <a:lin ang="5400000" scaled="0"/>
          </a:gradFill>
          <a:latin typeface="+mn-lt"/>
          <a:ea typeface="+mn-ea"/>
          <a:cs typeface="Century Gothic Regular" charset="0"/>
        </a:defRPr>
      </a:lvl1pPr>
      <a:lvl2pPr marL="431768" indent="-201070" algn="l" defTabSz="1219110" rtl="0" eaLnBrk="1" latinLnBrk="0" hangingPunct="1">
        <a:lnSpc>
          <a:spcPct val="90000"/>
        </a:lnSpc>
        <a:spcBef>
          <a:spcPts val="800"/>
        </a:spcBef>
        <a:buClr>
          <a:srgbClr val="CDCDCD"/>
        </a:buClr>
        <a:buSzPct val="110000"/>
        <a:buFont typeface="Wingdings" panose="05000000000000000000" pitchFamily="2" charset="2"/>
        <a:buChar char="§"/>
        <a:defRPr lang="en-US" sz="1867" b="0" i="0" kern="1200" spc="0" baseline="0" dirty="0" smtClean="0">
          <a:gradFill>
            <a:gsLst>
              <a:gs pos="0">
                <a:schemeClr val="tx1"/>
              </a:gs>
              <a:gs pos="98000">
                <a:schemeClr val="tx1"/>
              </a:gs>
            </a:gsLst>
            <a:lin ang="5400000" scaled="0"/>
          </a:gradFill>
          <a:latin typeface="+mn-lt"/>
          <a:ea typeface="+mn-ea"/>
          <a:cs typeface="Century Gothic Regular" charset="0"/>
        </a:defRPr>
      </a:lvl2pPr>
      <a:lvl3pPr marL="609555" indent="-177788" algn="l" defTabSz="1219110" rtl="0" eaLnBrk="1" latinLnBrk="0" hangingPunct="1">
        <a:lnSpc>
          <a:spcPct val="90000"/>
        </a:lnSpc>
        <a:spcBef>
          <a:spcPts val="533"/>
        </a:spcBef>
        <a:buClr>
          <a:srgbClr val="CDCDCD"/>
        </a:buClr>
        <a:buSzPct val="110000"/>
        <a:buFont typeface="Wingdings" panose="05000000000000000000" pitchFamily="2" charset="2"/>
        <a:buChar char="§"/>
        <a:defRPr lang="en-US" sz="1600" b="0" i="0" kern="1200" spc="0" baseline="0" dirty="0" smtClean="0">
          <a:gradFill>
            <a:gsLst>
              <a:gs pos="0">
                <a:schemeClr val="tx1"/>
              </a:gs>
              <a:gs pos="98000">
                <a:schemeClr val="tx1"/>
              </a:gs>
            </a:gsLst>
            <a:lin ang="5400000" scaled="0"/>
          </a:gradFill>
          <a:latin typeface="+mn-lt"/>
          <a:ea typeface="+mn-ea"/>
          <a:cs typeface="Century Gothic Regular" charset="0"/>
        </a:defRPr>
      </a:lvl3pPr>
      <a:lvl4pPr marL="787340" indent="-177788" algn="l" defTabSz="1219110" rtl="0" eaLnBrk="1" latinLnBrk="0" hangingPunct="1">
        <a:lnSpc>
          <a:spcPct val="90000"/>
        </a:lnSpc>
        <a:spcBef>
          <a:spcPts val="400"/>
        </a:spcBef>
        <a:buClr>
          <a:srgbClr val="CDCDCD"/>
        </a:buClr>
        <a:buSzPct val="110000"/>
        <a:buFont typeface="Wingdings" panose="05000000000000000000" pitchFamily="2" charset="2"/>
        <a:buChar char="§"/>
        <a:defRPr lang="en-US" sz="1467" b="0" i="0" kern="1200" spc="0" baseline="0" dirty="0" smtClean="0">
          <a:gradFill>
            <a:gsLst>
              <a:gs pos="0">
                <a:schemeClr val="tx1"/>
              </a:gs>
              <a:gs pos="98000">
                <a:schemeClr val="tx1"/>
              </a:gs>
            </a:gsLst>
            <a:lin ang="5400000" scaled="0"/>
          </a:gradFill>
          <a:latin typeface="+mn-lt"/>
          <a:ea typeface="+mn-ea"/>
          <a:cs typeface="Century Gothic Regular" charset="0"/>
        </a:defRPr>
      </a:lvl4pPr>
      <a:lvl5pPr marL="939731" indent="-148155" algn="l" defTabSz="1219110" rtl="0" eaLnBrk="1" latinLnBrk="0" hangingPunct="1">
        <a:lnSpc>
          <a:spcPct val="90000"/>
        </a:lnSpc>
        <a:spcBef>
          <a:spcPts val="400"/>
        </a:spcBef>
        <a:buClr>
          <a:srgbClr val="CDCDCD"/>
        </a:buClr>
        <a:buSzPct val="110000"/>
        <a:buFont typeface="Wingdings" panose="05000000000000000000" pitchFamily="2" charset="2"/>
        <a:buChar char="§"/>
        <a:defRPr lang="en-US" sz="1467" b="0" i="0" kern="1200" spc="0" baseline="0" dirty="0">
          <a:gradFill>
            <a:gsLst>
              <a:gs pos="0">
                <a:schemeClr val="tx1"/>
              </a:gs>
              <a:gs pos="98000">
                <a:schemeClr val="tx1"/>
              </a:gs>
            </a:gsLst>
            <a:lin ang="5400000" scaled="0"/>
          </a:gradFill>
          <a:latin typeface="+mn-lt"/>
          <a:ea typeface="+mn-ea"/>
          <a:cs typeface="Century Gothic Regular" charset="0"/>
        </a:defRPr>
      </a:lvl5pPr>
      <a:lvl6pPr marL="335254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46">
          <p15:clr>
            <a:srgbClr val="F26B43"/>
          </p15:clr>
        </p15:guide>
        <p15:guide id="4" pos="246">
          <p15:clr>
            <a:srgbClr val="F26B43"/>
          </p15:clr>
        </p15:guide>
        <p15:guide id="5" pos="5518">
          <p15:clr>
            <a:srgbClr val="F26B43"/>
          </p15:clr>
        </p15:guide>
        <p15:guide id="6" pos="5616">
          <p15:clr>
            <a:srgbClr val="F26B43"/>
          </p15:clr>
        </p15:guide>
        <p15:guide id="7" orient="horz" pos="154">
          <p15:clr>
            <a:srgbClr val="F26B43"/>
          </p15:clr>
        </p15:guide>
        <p15:guide id="8" orient="horz" pos="6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97858A-2FB9-B045-87A9-E41AF6A5A0FF}" type="slidenum">
              <a:rPr lang="en-US" smtClean="0"/>
              <a:t>‹#›</a:t>
            </a:fld>
            <a:endParaRPr lang="en-US" dirty="0"/>
          </a:p>
        </p:txBody>
      </p:sp>
      <p:pic>
        <p:nvPicPr>
          <p:cNvPr id="7" name="Picture 6"/>
          <p:cNvPicPr>
            <a:picLocks noChangeAspect="1"/>
          </p:cNvPicPr>
          <p:nvPr userDrawn="1"/>
        </p:nvPicPr>
        <p:blipFill>
          <a:blip r:embed="rId11"/>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33906138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7858A-2FB9-B045-87A9-E41AF6A5A0FF}" type="slidenum">
              <a:rPr lang="en-US" smtClean="0"/>
              <a:t>‹#›</a:t>
            </a:fld>
            <a:endParaRPr lang="en-US" dirty="0"/>
          </a:p>
        </p:txBody>
      </p:sp>
      <p:pic>
        <p:nvPicPr>
          <p:cNvPr id="7" name="Picture 6"/>
          <p:cNvPicPr>
            <a:picLocks noChangeAspect="1"/>
          </p:cNvPicPr>
          <p:nvPr userDrawn="1"/>
        </p:nvPicPr>
        <p:blipFill>
          <a:blip r:embed="rId11"/>
          <a:stretch>
            <a:fillRect/>
          </a:stretch>
        </p:blipFill>
        <p:spPr>
          <a:xfrm>
            <a:off x="5384800" y="6430138"/>
            <a:ext cx="1422400" cy="317500"/>
          </a:xfrm>
          <a:prstGeom prst="rect">
            <a:avLst/>
          </a:prstGeom>
        </p:spPr>
      </p:pic>
    </p:spTree>
    <p:extLst>
      <p:ext uri="{BB962C8B-B14F-4D97-AF65-F5344CB8AC3E}">
        <p14:creationId xmlns:p14="http://schemas.microsoft.com/office/powerpoint/2010/main" val="270925445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slide" Target="slide39.xml"/><Relationship Id="rId4" Type="http://schemas.openxmlformats.org/officeDocument/2006/relationships/image" Target="../media/image36.tif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41.jpg"/><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6.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slide" Target="slide3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tiff"/><Relationship Id="rId1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22.png"/><Relationship Id="rId12" Type="http://schemas.openxmlformats.org/officeDocument/2006/relationships/image" Target="../media/image27.tiff"/><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31.png"/><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image" Target="../media/image26.tiff"/><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tiff"/></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132" y="200667"/>
            <a:ext cx="10515600" cy="1325563"/>
          </a:xfrm>
        </p:spPr>
        <p:txBody>
          <a:bodyPr>
            <a:normAutofit/>
          </a:bodyPr>
          <a:lstStyle/>
          <a:p>
            <a:r>
              <a:rPr lang="en-US" dirty="0"/>
              <a:t>Communications and Customer Engagement Solution</a:t>
            </a:r>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5218" y="2788396"/>
            <a:ext cx="6004572" cy="1258827"/>
          </a:xfrm>
          <a:prstGeom prst="rect">
            <a:avLst/>
          </a:prstGeom>
        </p:spPr>
      </p:pic>
      <p:sp>
        <p:nvSpPr>
          <p:cNvPr id="3" name="TextBox 2">
            <a:extLst>
              <a:ext uri="{FF2B5EF4-FFF2-40B4-BE49-F238E27FC236}">
                <a16:creationId xmlns:a16="http://schemas.microsoft.com/office/drawing/2014/main" id="{5C57EE67-7E16-42DC-AB23-E66E744563BA}"/>
              </a:ext>
            </a:extLst>
          </p:cNvPr>
          <p:cNvSpPr txBox="1"/>
          <p:nvPr/>
        </p:nvSpPr>
        <p:spPr>
          <a:xfrm>
            <a:off x="2555359" y="4930319"/>
            <a:ext cx="7719237" cy="584775"/>
          </a:xfrm>
          <a:prstGeom prst="rect">
            <a:avLst/>
          </a:prstGeom>
          <a:noFill/>
        </p:spPr>
        <p:txBody>
          <a:bodyPr wrap="square" rtlCol="0">
            <a:spAutoFit/>
          </a:bodyPr>
          <a:lstStyle/>
          <a:p>
            <a:pPr algn="ctr"/>
            <a:r>
              <a:rPr lang="en-US" sz="3200" dirty="0">
                <a:solidFill>
                  <a:prstClr val="black"/>
                </a:solidFill>
                <a:latin typeface="Franklin Gothic Medium" panose="020B0603020102020204"/>
              </a:rPr>
              <a:t>Fall 2017</a:t>
            </a:r>
          </a:p>
        </p:txBody>
      </p:sp>
    </p:spTree>
    <p:extLst>
      <p:ext uri="{BB962C8B-B14F-4D97-AF65-F5344CB8AC3E}">
        <p14:creationId xmlns:p14="http://schemas.microsoft.com/office/powerpoint/2010/main" val="727179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2606" y="1"/>
            <a:ext cx="8677656" cy="1084881"/>
          </a:xfrm>
        </p:spPr>
        <p:txBody>
          <a:bodyPr>
            <a:normAutofit fontScale="90000"/>
          </a:bodyPr>
          <a:lstStyle/>
          <a:p>
            <a:r>
              <a:rPr lang="en-US" dirty="0"/>
              <a:t>Document </a:t>
            </a:r>
            <a:br>
              <a:rPr lang="en-US" dirty="0"/>
            </a:br>
            <a:r>
              <a:rPr lang="en-US" dirty="0"/>
              <a:t>Production</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2492" y="6340078"/>
            <a:ext cx="1238564" cy="274080"/>
          </a:xfrm>
          <a:prstGeom prst="rect">
            <a:avLst/>
          </a:prstGeom>
        </p:spPr>
      </p:pic>
      <p:sp>
        <p:nvSpPr>
          <p:cNvPr id="4" name="Rectangle 3"/>
          <p:cNvSpPr/>
          <p:nvPr/>
        </p:nvSpPr>
        <p:spPr>
          <a:xfrm>
            <a:off x="1596360" y="4863952"/>
            <a:ext cx="8903903" cy="646331"/>
          </a:xfrm>
          <a:prstGeom prst="rect">
            <a:avLst/>
          </a:prstGeom>
        </p:spPr>
        <p:txBody>
          <a:bodyPr wrap="square">
            <a:spAutoFit/>
          </a:bodyPr>
          <a:lstStyle/>
          <a:p>
            <a:r>
              <a:rPr lang="en-US" dirty="0">
                <a:solidFill>
                  <a:prstClr val="black"/>
                </a:solidFill>
                <a:latin typeface="Franklin Gothic Book" panose="020B0503020102020204"/>
              </a:rPr>
              <a:t>Your documents can be interactive, in multiple languages, and personalized to further connect with customers and promote loyalty, retention, and advocacy.</a:t>
            </a:r>
          </a:p>
        </p:txBody>
      </p:sp>
      <p:sp>
        <p:nvSpPr>
          <p:cNvPr id="11" name="Rectangle 10"/>
          <p:cNvSpPr/>
          <p:nvPr/>
        </p:nvSpPr>
        <p:spPr>
          <a:xfrm>
            <a:off x="1596359" y="5510282"/>
            <a:ext cx="4181590" cy="923330"/>
          </a:xfrm>
          <a:prstGeom prst="rect">
            <a:avLst/>
          </a:prstGeom>
          <a:noFill/>
        </p:spPr>
        <p:txBody>
          <a:bodyPr wrap="square" numCol="1">
            <a:spAutoFit/>
          </a:bodyPr>
          <a:lstStyle/>
          <a:p>
            <a:pPr marL="342900" indent="-342900">
              <a:buFont typeface="Wingdings" charset="2"/>
              <a:buChar char="q"/>
            </a:pPr>
            <a:r>
              <a:rPr lang="en-US" dirty="0">
                <a:solidFill>
                  <a:prstClr val="black"/>
                </a:solidFill>
                <a:latin typeface="Calibri" charset="0"/>
                <a:ea typeface="Calibri" charset="0"/>
                <a:cs typeface="Times New Roman" charset="0"/>
              </a:rPr>
              <a:t>20+ Output formats, including HTML5</a:t>
            </a:r>
          </a:p>
          <a:p>
            <a:pPr marL="342900" indent="-342900">
              <a:buFont typeface="Wingdings" charset="2"/>
              <a:buChar char="q"/>
            </a:pPr>
            <a:r>
              <a:rPr lang="en-US" dirty="0">
                <a:solidFill>
                  <a:prstClr val="black"/>
                </a:solidFill>
                <a:latin typeface="Calibri" charset="0"/>
                <a:ea typeface="Calibri" charset="0"/>
                <a:cs typeface="Times New Roman" charset="0"/>
              </a:rPr>
              <a:t>Up to 100 Million pages per day</a:t>
            </a:r>
          </a:p>
          <a:p>
            <a:pPr marL="342900" indent="-342900">
              <a:buFont typeface="Wingdings" charset="2"/>
              <a:buChar char="q"/>
            </a:pPr>
            <a:r>
              <a:rPr lang="en-US" dirty="0">
                <a:solidFill>
                  <a:prstClr val="black"/>
                </a:solidFill>
                <a:latin typeface="Calibri" charset="0"/>
                <a:ea typeface="Calibri" charset="0"/>
                <a:cs typeface="Times New Roman" charset="0"/>
              </a:rPr>
              <a:t>Customer-Specific content</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1" y="1084881"/>
            <a:ext cx="9143999" cy="3595606"/>
          </a:xfrm>
          <a:prstGeom prst="rect">
            <a:avLst/>
          </a:prstGeom>
        </p:spPr>
      </p:pic>
      <p:sp>
        <p:nvSpPr>
          <p:cNvPr id="7" name="Rectangle 6"/>
          <p:cNvSpPr/>
          <p:nvPr/>
        </p:nvSpPr>
        <p:spPr>
          <a:xfrm>
            <a:off x="5550184" y="5510282"/>
            <a:ext cx="4181590" cy="923330"/>
          </a:xfrm>
          <a:prstGeom prst="rect">
            <a:avLst/>
          </a:prstGeom>
          <a:noFill/>
        </p:spPr>
        <p:txBody>
          <a:bodyPr wrap="square" numCol="1">
            <a:spAutoFit/>
          </a:bodyPr>
          <a:lstStyle/>
          <a:p>
            <a:pPr marL="342900" indent="-342900">
              <a:buFont typeface="Wingdings" charset="2"/>
              <a:buChar char="q"/>
            </a:pPr>
            <a:r>
              <a:rPr lang="en-US" dirty="0">
                <a:solidFill>
                  <a:prstClr val="black"/>
                </a:solidFill>
                <a:latin typeface="Calibri" charset="0"/>
                <a:ea typeface="Calibri" charset="0"/>
                <a:cs typeface="Times New Roman" charset="0"/>
              </a:rPr>
              <a:t>Batch, Interactive, and On-Demand</a:t>
            </a:r>
          </a:p>
          <a:p>
            <a:pPr marL="342900" indent="-342900">
              <a:buFont typeface="Wingdings" charset="2"/>
              <a:buChar char="q"/>
            </a:pPr>
            <a:r>
              <a:rPr lang="en-US" dirty="0">
                <a:solidFill>
                  <a:prstClr val="black"/>
                </a:solidFill>
                <a:latin typeface="Calibri" charset="0"/>
                <a:ea typeface="Calibri" charset="0"/>
                <a:cs typeface="Times New Roman" charset="0"/>
              </a:rPr>
              <a:t>Archive and Search Output</a:t>
            </a:r>
          </a:p>
          <a:p>
            <a:pPr marL="342900" indent="-342900">
              <a:buFont typeface="Wingdings" charset="2"/>
              <a:buChar char="q"/>
            </a:pPr>
            <a:r>
              <a:rPr lang="en-US" dirty="0">
                <a:solidFill>
                  <a:prstClr val="black"/>
                </a:solidFill>
                <a:latin typeface="Calibri" charset="0"/>
                <a:ea typeface="Calibri" charset="0"/>
                <a:cs typeface="Times New Roman" charset="0"/>
              </a:rPr>
              <a:t>Business Process &amp; Data Integration</a:t>
            </a:r>
          </a:p>
        </p:txBody>
      </p:sp>
      <p:sp>
        <p:nvSpPr>
          <p:cNvPr id="8" name="Up Arrow 7">
            <a:hlinkClick r:id="rId5" action="ppaction://hlinksldjump"/>
          </p:cNvPr>
          <p:cNvSpPr/>
          <p:nvPr/>
        </p:nvSpPr>
        <p:spPr>
          <a:xfrm>
            <a:off x="9381355" y="104221"/>
            <a:ext cx="1073426" cy="98066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Franklin Gothic Book" panose="020B0503020102020204"/>
            </a:endParaRPr>
          </a:p>
        </p:txBody>
      </p:sp>
    </p:spTree>
    <p:extLst>
      <p:ext uri="{BB962C8B-B14F-4D97-AF65-F5344CB8AC3E}">
        <p14:creationId xmlns:p14="http://schemas.microsoft.com/office/powerpoint/2010/main" val="3901992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2606" y="1"/>
            <a:ext cx="8677656" cy="1084881"/>
          </a:xfrm>
        </p:spPr>
        <p:txBody>
          <a:bodyPr>
            <a:normAutofit/>
          </a:bodyPr>
          <a:lstStyle/>
          <a:p>
            <a:r>
              <a:rPr lang="en-US" dirty="0"/>
              <a:t>Enterprise Integration</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2492" y="6340078"/>
            <a:ext cx="1238564" cy="274080"/>
          </a:xfrm>
          <a:prstGeom prst="rect">
            <a:avLst/>
          </a:prstGeom>
        </p:spPr>
      </p:pic>
      <p:sp>
        <p:nvSpPr>
          <p:cNvPr id="4" name="Rectangle 3"/>
          <p:cNvSpPr/>
          <p:nvPr/>
        </p:nvSpPr>
        <p:spPr>
          <a:xfrm>
            <a:off x="1596360" y="4754460"/>
            <a:ext cx="8903903" cy="369332"/>
          </a:xfrm>
          <a:prstGeom prst="rect">
            <a:avLst/>
          </a:prstGeom>
        </p:spPr>
        <p:txBody>
          <a:bodyPr wrap="square">
            <a:spAutoFit/>
          </a:bodyPr>
          <a:lstStyle/>
          <a:p>
            <a:r>
              <a:rPr lang="en-US" dirty="0">
                <a:solidFill>
                  <a:prstClr val="black"/>
                </a:solidFill>
                <a:latin typeface="Franklin Gothic Book" panose="020B0503020102020204"/>
              </a:rPr>
              <a:t>Our solution is designed to fit into your existing infrastructure only where you want it. </a:t>
            </a:r>
          </a:p>
        </p:txBody>
      </p:sp>
      <p:sp>
        <p:nvSpPr>
          <p:cNvPr id="11" name="Rectangle 10"/>
          <p:cNvSpPr/>
          <p:nvPr/>
        </p:nvSpPr>
        <p:spPr>
          <a:xfrm>
            <a:off x="1644049" y="5379761"/>
            <a:ext cx="8903903" cy="923330"/>
          </a:xfrm>
          <a:prstGeom prst="rect">
            <a:avLst/>
          </a:prstGeom>
          <a:noFill/>
        </p:spPr>
        <p:txBody>
          <a:bodyPr wrap="square" numCol="1">
            <a:spAutoFit/>
          </a:bodyPr>
          <a:lstStyle/>
          <a:p>
            <a:pPr marL="342900" indent="-342900">
              <a:buFont typeface="Wingdings" charset="2"/>
              <a:buChar char="q"/>
            </a:pPr>
            <a:r>
              <a:rPr lang="en-US" dirty="0">
                <a:solidFill>
                  <a:prstClr val="black"/>
                </a:solidFill>
                <a:latin typeface="Franklin Gothic Book" panose="020B0503020102020204"/>
              </a:rPr>
              <a:t>Exposed REST API for business process integration (Inbound integration)</a:t>
            </a:r>
          </a:p>
          <a:p>
            <a:pPr marL="342900" indent="-342900">
              <a:buFont typeface="Wingdings" charset="2"/>
              <a:buChar char="q"/>
            </a:pPr>
            <a:r>
              <a:rPr lang="en-US" dirty="0">
                <a:solidFill>
                  <a:prstClr val="black"/>
                </a:solidFill>
                <a:latin typeface="Franklin Gothic Book" panose="020B0503020102020204"/>
              </a:rPr>
              <a:t>Invoke custom processing steps within workflows (Outbound integration)</a:t>
            </a:r>
          </a:p>
          <a:p>
            <a:pPr marL="342900" indent="-342900">
              <a:buFont typeface="Wingdings" charset="2"/>
              <a:buChar char="q"/>
            </a:pPr>
            <a:r>
              <a:rPr lang="en-US" dirty="0">
                <a:solidFill>
                  <a:prstClr val="black"/>
                </a:solidFill>
                <a:latin typeface="Calibri" charset="0"/>
                <a:ea typeface="Calibri" charset="0"/>
                <a:cs typeface="Times New Roman" charset="0"/>
              </a:rPr>
              <a:t>Data Modeler for data integration (SQL, NoSQL, web services, spreadsheets, XML, CSV…)</a:t>
            </a:r>
          </a:p>
        </p:txBody>
      </p:sp>
      <p:pic>
        <p:nvPicPr>
          <p:cNvPr id="2050" name="Picture 2" descr="http://info.ecrion.com/hubfs/Ecrion_Images/Picture23.jpg"/>
          <p:cNvPicPr>
            <a:picLocks noChangeAspect="1" noChangeArrowheads="1"/>
          </p:cNvPicPr>
          <p:nvPr/>
        </p:nvPicPr>
        <p:blipFill rotWithShape="1">
          <a:blip r:embed="rId4">
            <a:extLst>
              <a:ext uri="{28A0092B-C50C-407E-A947-70E740481C1C}">
                <a14:useLocalDpi xmlns:a14="http://schemas.microsoft.com/office/drawing/2010/main" val="0"/>
              </a:ext>
            </a:extLst>
          </a:blip>
          <a:srcRect b="37372"/>
          <a:stretch/>
        </p:blipFill>
        <p:spPr bwMode="auto">
          <a:xfrm>
            <a:off x="1524000" y="913073"/>
            <a:ext cx="9144000" cy="380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031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4CBA8-AD11-4187-9F73-E3852A58D7BF}"/>
              </a:ext>
            </a:extLst>
          </p:cNvPr>
          <p:cNvSpPr>
            <a:spLocks noGrp="1"/>
          </p:cNvSpPr>
          <p:nvPr>
            <p:ph type="title"/>
          </p:nvPr>
        </p:nvSpPr>
        <p:spPr>
          <a:xfrm>
            <a:off x="207432" y="146419"/>
            <a:ext cx="11159065" cy="637029"/>
          </a:xfrm>
        </p:spPr>
        <p:txBody>
          <a:bodyPr>
            <a:normAutofit fontScale="90000"/>
          </a:bodyPr>
          <a:lstStyle/>
          <a:p>
            <a:r>
              <a:rPr lang="en-US"/>
              <a:t>Forms Discovery thru Deployment Process</a:t>
            </a:r>
          </a:p>
        </p:txBody>
      </p:sp>
      <p:sp>
        <p:nvSpPr>
          <p:cNvPr id="7" name="Text Placeholder 6">
            <a:extLst>
              <a:ext uri="{FF2B5EF4-FFF2-40B4-BE49-F238E27FC236}">
                <a16:creationId xmlns:a16="http://schemas.microsoft.com/office/drawing/2014/main" id="{5E7468B3-0CE7-4CF2-9F84-68D02FB786ED}"/>
              </a:ext>
            </a:extLst>
          </p:cNvPr>
          <p:cNvSpPr>
            <a:spLocks noGrp="1"/>
          </p:cNvSpPr>
          <p:nvPr>
            <p:ph type="body" sz="quarter" idx="13"/>
          </p:nvPr>
        </p:nvSpPr>
        <p:spPr/>
        <p:txBody>
          <a:bodyPr/>
          <a:lstStyle/>
          <a:p>
            <a:r>
              <a:rPr lang="en-US"/>
              <a:t>Proven best practices for form implementation projects </a:t>
            </a:r>
          </a:p>
        </p:txBody>
      </p:sp>
      <p:sp>
        <p:nvSpPr>
          <p:cNvPr id="4" name="Footer Placeholder 3">
            <a:extLst>
              <a:ext uri="{FF2B5EF4-FFF2-40B4-BE49-F238E27FC236}">
                <a16:creationId xmlns:a16="http://schemas.microsoft.com/office/drawing/2014/main" id="{2F077D42-93DE-477E-9180-1CAC026FEE14}"/>
              </a:ext>
            </a:extLst>
          </p:cNvPr>
          <p:cNvSpPr>
            <a:spLocks noGrp="1"/>
          </p:cNvSpPr>
          <p:nvPr>
            <p:ph type="ftr" sz="quarter" idx="3"/>
          </p:nvPr>
        </p:nvSpPr>
        <p:spPr/>
        <p:txBody>
          <a:bodyPr/>
          <a:lstStyle/>
          <a:p>
            <a:pPr defTabSz="1219110"/>
            <a:r>
              <a:rPr lang="en-US">
                <a:gradFill>
                  <a:gsLst>
                    <a:gs pos="0">
                      <a:srgbClr val="FFFFFF">
                        <a:lumMod val="65000"/>
                      </a:srgbClr>
                    </a:gs>
                    <a:gs pos="98000">
                      <a:srgbClr val="FFFFFF">
                        <a:lumMod val="65000"/>
                      </a:srgbClr>
                    </a:gs>
                  </a:gsLst>
                  <a:lin ang="5400000" scaled="0"/>
                </a:gradFill>
                <a:latin typeface="Century Gothic"/>
              </a:rPr>
              <a:t>© 2016 Slalom, LLC. All rights reserved. Proprietary and confidential.</a:t>
            </a:r>
          </a:p>
        </p:txBody>
      </p:sp>
      <p:sp>
        <p:nvSpPr>
          <p:cNvPr id="5" name="Slide Number Placeholder 4">
            <a:extLst>
              <a:ext uri="{FF2B5EF4-FFF2-40B4-BE49-F238E27FC236}">
                <a16:creationId xmlns:a16="http://schemas.microsoft.com/office/drawing/2014/main" id="{ACEA7632-229A-4631-B069-67EDB0FD02EB}"/>
              </a:ext>
            </a:extLst>
          </p:cNvPr>
          <p:cNvSpPr>
            <a:spLocks noGrp="1"/>
          </p:cNvSpPr>
          <p:nvPr>
            <p:ph type="sldNum" sz="quarter" idx="4"/>
          </p:nvPr>
        </p:nvSpPr>
        <p:spPr/>
        <p:txBody>
          <a:bodyPr/>
          <a:lstStyle/>
          <a:p>
            <a:fld id="{4CA37C95-3A7F-4C90-9D28-0B573484ACDD}" type="slidenum">
              <a:rPr lang="uk-UA">
                <a:gradFill>
                  <a:gsLst>
                    <a:gs pos="0">
                      <a:srgbClr val="FFFFFF">
                        <a:lumMod val="65000"/>
                      </a:srgbClr>
                    </a:gs>
                    <a:gs pos="98000">
                      <a:srgbClr val="FFFFFF">
                        <a:lumMod val="65000"/>
                      </a:srgbClr>
                    </a:gs>
                  </a:gsLst>
                  <a:lin ang="5400000" scaled="0"/>
                </a:gradFill>
                <a:latin typeface="Century Gothic"/>
              </a:rPr>
              <a:pPr/>
              <a:t>12</a:t>
            </a:fld>
            <a:endParaRPr lang="uk-UA">
              <a:gradFill>
                <a:gsLst>
                  <a:gs pos="0">
                    <a:srgbClr val="FFFFFF">
                      <a:lumMod val="65000"/>
                    </a:srgbClr>
                  </a:gs>
                  <a:gs pos="98000">
                    <a:srgbClr val="FFFFFF">
                      <a:lumMod val="65000"/>
                    </a:srgbClr>
                  </a:gs>
                </a:gsLst>
                <a:lin ang="5400000" scaled="0"/>
              </a:gradFill>
              <a:latin typeface="Century Gothic"/>
            </a:endParaRPr>
          </a:p>
        </p:txBody>
      </p:sp>
      <p:pic>
        <p:nvPicPr>
          <p:cNvPr id="6" name="Picture 5">
            <a:extLst>
              <a:ext uri="{FF2B5EF4-FFF2-40B4-BE49-F238E27FC236}">
                <a16:creationId xmlns:a16="http://schemas.microsoft.com/office/drawing/2014/main" id="{06A71E4B-0C87-45EB-8B00-9D6B55630083}"/>
              </a:ext>
            </a:extLst>
          </p:cNvPr>
          <p:cNvPicPr>
            <a:picLocks noChangeAspect="1"/>
          </p:cNvPicPr>
          <p:nvPr/>
        </p:nvPicPr>
        <p:blipFill rotWithShape="1">
          <a:blip r:embed="rId2"/>
          <a:srcRect t="4684"/>
          <a:stretch/>
        </p:blipFill>
        <p:spPr>
          <a:xfrm>
            <a:off x="207431" y="2184399"/>
            <a:ext cx="11675536" cy="3735095"/>
          </a:xfrm>
          <a:prstGeom prst="rect">
            <a:avLst/>
          </a:prstGeom>
          <a:gradFill>
            <a:gsLst>
              <a:gs pos="46000">
                <a:schemeClr val="accent1">
                  <a:alpha val="4000"/>
                  <a:lumMod val="3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8" name="Right Brace 7">
            <a:extLst>
              <a:ext uri="{FF2B5EF4-FFF2-40B4-BE49-F238E27FC236}">
                <a16:creationId xmlns:a16="http://schemas.microsoft.com/office/drawing/2014/main" id="{A8D02FC9-7147-4280-BD71-D44605ABD17D}"/>
              </a:ext>
            </a:extLst>
          </p:cNvPr>
          <p:cNvSpPr/>
          <p:nvPr/>
        </p:nvSpPr>
        <p:spPr>
          <a:xfrm rot="16200000">
            <a:off x="1574800" y="1381760"/>
            <a:ext cx="207264" cy="1219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219110"/>
            <a:endParaRPr lang="en-US" sz="2400">
              <a:solidFill>
                <a:srgbClr val="373737"/>
              </a:solidFill>
              <a:latin typeface="Century Gothic"/>
            </a:endParaRPr>
          </a:p>
        </p:txBody>
      </p:sp>
      <p:sp>
        <p:nvSpPr>
          <p:cNvPr id="9" name="TextBox 8">
            <a:extLst>
              <a:ext uri="{FF2B5EF4-FFF2-40B4-BE49-F238E27FC236}">
                <a16:creationId xmlns:a16="http://schemas.microsoft.com/office/drawing/2014/main" id="{99DFD151-9702-4C2C-9142-CA78A6710FBE}"/>
              </a:ext>
            </a:extLst>
          </p:cNvPr>
          <p:cNvSpPr txBox="1"/>
          <p:nvPr/>
        </p:nvSpPr>
        <p:spPr>
          <a:xfrm>
            <a:off x="1068833" y="1554419"/>
            <a:ext cx="1237839" cy="350930"/>
          </a:xfrm>
          <a:prstGeom prst="rect">
            <a:avLst/>
          </a:prstGeom>
          <a:noFill/>
        </p:spPr>
        <p:txBody>
          <a:bodyPr wrap="none" rtlCol="0">
            <a:spAutoFit/>
          </a:bodyPr>
          <a:lstStyle/>
          <a:p>
            <a:pPr defTabSz="1219110">
              <a:lnSpc>
                <a:spcPct val="90000"/>
              </a:lnSpc>
              <a:spcBef>
                <a:spcPts val="1600"/>
              </a:spcBef>
              <a:buClr>
                <a:srgbClr val="CC0000"/>
              </a:buClr>
              <a:buSzPct val="110000"/>
            </a:pPr>
            <a:r>
              <a:rPr lang="en-US" sz="1867">
                <a:gradFill>
                  <a:gsLst>
                    <a:gs pos="0">
                      <a:srgbClr val="373737"/>
                    </a:gs>
                    <a:gs pos="98000">
                      <a:srgbClr val="373737"/>
                    </a:gs>
                  </a:gsLst>
                  <a:lin ang="5400000" scaled="0"/>
                </a:gradFill>
                <a:latin typeface="Arial" panose="020B0604020202020204" pitchFamily="34" charset="0"/>
                <a:cs typeface="Arial" panose="020B0604020202020204" pitchFamily="34" charset="0"/>
              </a:rPr>
              <a:t>Discovery</a:t>
            </a:r>
          </a:p>
        </p:txBody>
      </p:sp>
      <p:sp>
        <p:nvSpPr>
          <p:cNvPr id="10" name="Right Brace 9">
            <a:extLst>
              <a:ext uri="{FF2B5EF4-FFF2-40B4-BE49-F238E27FC236}">
                <a16:creationId xmlns:a16="http://schemas.microsoft.com/office/drawing/2014/main" id="{279CEA24-95DD-49D6-B35E-95C0148D83C4}"/>
              </a:ext>
            </a:extLst>
          </p:cNvPr>
          <p:cNvSpPr/>
          <p:nvPr/>
        </p:nvSpPr>
        <p:spPr>
          <a:xfrm rot="16200000">
            <a:off x="6311611" y="-1214815"/>
            <a:ext cx="107261" cy="64312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219110"/>
            <a:endParaRPr lang="en-US" sz="2400">
              <a:solidFill>
                <a:srgbClr val="373737"/>
              </a:solidFill>
              <a:latin typeface="Century Gothic"/>
            </a:endParaRPr>
          </a:p>
        </p:txBody>
      </p:sp>
      <p:sp>
        <p:nvSpPr>
          <p:cNvPr id="11" name="TextBox 10">
            <a:extLst>
              <a:ext uri="{FF2B5EF4-FFF2-40B4-BE49-F238E27FC236}">
                <a16:creationId xmlns:a16="http://schemas.microsoft.com/office/drawing/2014/main" id="{A62828CA-C5A0-4C25-A28A-6E282ACD3C7D}"/>
              </a:ext>
            </a:extLst>
          </p:cNvPr>
          <p:cNvSpPr txBox="1"/>
          <p:nvPr/>
        </p:nvSpPr>
        <p:spPr>
          <a:xfrm>
            <a:off x="4649044" y="1527847"/>
            <a:ext cx="3199915" cy="350930"/>
          </a:xfrm>
          <a:prstGeom prst="rect">
            <a:avLst/>
          </a:prstGeom>
          <a:noFill/>
        </p:spPr>
        <p:txBody>
          <a:bodyPr wrap="none" rtlCol="0">
            <a:spAutoFit/>
          </a:bodyPr>
          <a:lstStyle/>
          <a:p>
            <a:pPr defTabSz="1219110">
              <a:lnSpc>
                <a:spcPct val="90000"/>
              </a:lnSpc>
              <a:spcBef>
                <a:spcPts val="1600"/>
              </a:spcBef>
              <a:buClr>
                <a:srgbClr val="CC0000"/>
              </a:buClr>
              <a:buSzPct val="110000"/>
            </a:pPr>
            <a:r>
              <a:rPr lang="en-US" sz="1867">
                <a:gradFill>
                  <a:gsLst>
                    <a:gs pos="0">
                      <a:srgbClr val="373737"/>
                    </a:gs>
                    <a:gs pos="98000">
                      <a:srgbClr val="373737"/>
                    </a:gs>
                  </a:gsLst>
                  <a:lin ang="5400000" scaled="0"/>
                </a:gradFill>
                <a:latin typeface="Arial" panose="020B0604020202020204" pitchFamily="34" charset="0"/>
                <a:cs typeface="Arial" panose="020B0604020202020204" pitchFamily="34" charset="0"/>
              </a:rPr>
              <a:t>Phased Migration &amp; Roll Out</a:t>
            </a:r>
          </a:p>
        </p:txBody>
      </p:sp>
      <p:sp>
        <p:nvSpPr>
          <p:cNvPr id="12" name="Right Brace 11">
            <a:extLst>
              <a:ext uri="{FF2B5EF4-FFF2-40B4-BE49-F238E27FC236}">
                <a16:creationId xmlns:a16="http://schemas.microsoft.com/office/drawing/2014/main" id="{6A22DD07-9747-4B68-9B9E-928AF5B11D13}"/>
              </a:ext>
            </a:extLst>
          </p:cNvPr>
          <p:cNvSpPr/>
          <p:nvPr/>
        </p:nvSpPr>
        <p:spPr>
          <a:xfrm rot="16200000">
            <a:off x="10653264" y="1333096"/>
            <a:ext cx="207264" cy="1219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219110"/>
            <a:endParaRPr lang="en-US" sz="2400">
              <a:solidFill>
                <a:srgbClr val="373737"/>
              </a:solidFill>
              <a:latin typeface="Century Gothic"/>
            </a:endParaRPr>
          </a:p>
        </p:txBody>
      </p:sp>
      <p:sp>
        <p:nvSpPr>
          <p:cNvPr id="13" name="TextBox 12">
            <a:extLst>
              <a:ext uri="{FF2B5EF4-FFF2-40B4-BE49-F238E27FC236}">
                <a16:creationId xmlns:a16="http://schemas.microsoft.com/office/drawing/2014/main" id="{FE5A1A3D-8F56-43FF-982A-32CA3EB67805}"/>
              </a:ext>
            </a:extLst>
          </p:cNvPr>
          <p:cNvSpPr txBox="1"/>
          <p:nvPr/>
        </p:nvSpPr>
        <p:spPr>
          <a:xfrm>
            <a:off x="9834433" y="1489655"/>
            <a:ext cx="2300245" cy="350930"/>
          </a:xfrm>
          <a:prstGeom prst="rect">
            <a:avLst/>
          </a:prstGeom>
          <a:noFill/>
        </p:spPr>
        <p:txBody>
          <a:bodyPr wrap="none" rtlCol="0">
            <a:spAutoFit/>
          </a:bodyPr>
          <a:lstStyle/>
          <a:p>
            <a:pPr defTabSz="1219110">
              <a:lnSpc>
                <a:spcPct val="90000"/>
              </a:lnSpc>
              <a:spcBef>
                <a:spcPts val="1600"/>
              </a:spcBef>
              <a:buClr>
                <a:srgbClr val="CC0000"/>
              </a:buClr>
              <a:buSzPct val="110000"/>
            </a:pPr>
            <a:r>
              <a:rPr lang="en-US" sz="1867">
                <a:gradFill>
                  <a:gsLst>
                    <a:gs pos="0">
                      <a:srgbClr val="373737"/>
                    </a:gs>
                    <a:gs pos="98000">
                      <a:srgbClr val="373737"/>
                    </a:gs>
                  </a:gsLst>
                  <a:lin ang="5400000" scaled="0"/>
                </a:gradFill>
                <a:latin typeface="Arial" panose="020B0604020202020204" pitchFamily="34" charset="0"/>
                <a:cs typeface="Arial" panose="020B0604020202020204" pitchFamily="34" charset="0"/>
              </a:rPr>
              <a:t>Ongoing Assistance</a:t>
            </a:r>
          </a:p>
        </p:txBody>
      </p:sp>
    </p:spTree>
    <p:extLst>
      <p:ext uri="{BB962C8B-B14F-4D97-AF65-F5344CB8AC3E}">
        <p14:creationId xmlns:p14="http://schemas.microsoft.com/office/powerpoint/2010/main" val="14007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Document </a:t>
            </a:r>
            <a:r>
              <a:rPr lang="en-US" i="1" u="sng" dirty="0"/>
              <a:t>Delivery</a:t>
            </a:r>
            <a:r>
              <a:rPr lang="en-US" dirty="0"/>
              <a:t> Goes Beyond Paper</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94149" y="1882341"/>
            <a:ext cx="5715000" cy="379730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4" y="2577396"/>
            <a:ext cx="5715000" cy="38147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6670" y="1412441"/>
            <a:ext cx="4051300" cy="4064000"/>
          </a:xfrm>
          <a:prstGeom prst="rect">
            <a:avLst/>
          </a:prstGeom>
        </p:spPr>
      </p:pic>
      <p:sp>
        <p:nvSpPr>
          <p:cNvPr id="11" name="Rectangle 10"/>
          <p:cNvSpPr/>
          <p:nvPr/>
        </p:nvSpPr>
        <p:spPr>
          <a:xfrm>
            <a:off x="10746740" y="2558102"/>
            <a:ext cx="142539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9C0F1"/>
                </a:solidFill>
                <a:effectLst>
                  <a:outerShdw blurRad="38100" dist="25400" dir="5400000" algn="ctr" rotWithShape="0">
                    <a:srgbClr val="6E747A">
                      <a:alpha val="43000"/>
                    </a:srgbClr>
                  </a:outerShdw>
                </a:effectLst>
                <a:uLnTx/>
                <a:uFillTx/>
                <a:latin typeface="Calibri"/>
                <a:ea typeface="+mn-ea"/>
                <a:cs typeface="+mn-cs"/>
              </a:rPr>
              <a:t>Mail</a:t>
            </a:r>
          </a:p>
        </p:txBody>
      </p:sp>
      <p:sp>
        <p:nvSpPr>
          <p:cNvPr id="12" name="Rectangle 11"/>
          <p:cNvSpPr/>
          <p:nvPr/>
        </p:nvSpPr>
        <p:spPr>
          <a:xfrm>
            <a:off x="6990389" y="4676462"/>
            <a:ext cx="216758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9C0F1"/>
                </a:solidFill>
                <a:effectLst>
                  <a:outerShdw blurRad="38100" dist="25400" dir="5400000" algn="ctr" rotWithShape="0">
                    <a:srgbClr val="6E747A">
                      <a:alpha val="43000"/>
                    </a:srgbClr>
                  </a:outerShdw>
                </a:effectLst>
                <a:uLnTx/>
                <a:uFillTx/>
                <a:latin typeface="Calibri"/>
                <a:ea typeface="+mn-ea"/>
                <a:cs typeface="+mn-cs"/>
              </a:rPr>
              <a:t>Mobile</a:t>
            </a:r>
          </a:p>
        </p:txBody>
      </p:sp>
      <p:sp>
        <p:nvSpPr>
          <p:cNvPr id="13" name="Rectangle 12"/>
          <p:cNvSpPr/>
          <p:nvPr/>
        </p:nvSpPr>
        <p:spPr>
          <a:xfrm>
            <a:off x="2786072" y="5503178"/>
            <a:ext cx="296433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9C0F1"/>
                </a:solidFill>
                <a:effectLst>
                  <a:outerShdw blurRad="38100" dist="25400" dir="5400000" algn="ctr" rotWithShape="0">
                    <a:srgbClr val="6E747A">
                      <a:alpha val="43000"/>
                    </a:srgbClr>
                  </a:outerShdw>
                </a:effectLst>
                <a:uLnTx/>
                <a:uFillTx/>
                <a:latin typeface="Calibri"/>
                <a:ea typeface="+mn-ea"/>
                <a:cs typeface="+mn-cs"/>
              </a:rPr>
              <a:t>Electronic</a:t>
            </a:r>
          </a:p>
        </p:txBody>
      </p:sp>
    </p:spTree>
    <p:extLst>
      <p:ext uri="{BB962C8B-B14F-4D97-AF65-F5344CB8AC3E}">
        <p14:creationId xmlns:p14="http://schemas.microsoft.com/office/powerpoint/2010/main" val="1017902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a:t>
            </a:r>
            <a:r>
              <a:rPr lang="en-US" i="1" u="sng" dirty="0"/>
              <a:t>Production</a:t>
            </a:r>
            <a:r>
              <a:rPr lang="en-US" dirty="0"/>
              <a:t> Goes Beyond Print</a:t>
            </a:r>
          </a:p>
        </p:txBody>
      </p:sp>
      <p:pic>
        <p:nvPicPr>
          <p:cNvPr id="9" name="Picture 8"/>
          <p:cNvPicPr>
            <a:picLocks noChangeAspect="1"/>
          </p:cNvPicPr>
          <p:nvPr/>
        </p:nvPicPr>
        <p:blipFill>
          <a:blip r:embed="rId3"/>
          <a:stretch>
            <a:fillRect/>
          </a:stretch>
        </p:blipFill>
        <p:spPr>
          <a:xfrm>
            <a:off x="838199" y="810056"/>
            <a:ext cx="5303521" cy="4936750"/>
          </a:xfrm>
          <a:prstGeom prst="rect">
            <a:avLst/>
          </a:prstGeom>
        </p:spPr>
      </p:pic>
      <p:pic>
        <p:nvPicPr>
          <p:cNvPr id="3" name="Picture 2"/>
          <p:cNvPicPr>
            <a:picLocks noChangeAspect="1"/>
          </p:cNvPicPr>
          <p:nvPr/>
        </p:nvPicPr>
        <p:blipFill>
          <a:blip r:embed="rId4"/>
          <a:stretch>
            <a:fillRect/>
          </a:stretch>
        </p:blipFill>
        <p:spPr>
          <a:xfrm>
            <a:off x="7772399" y="923925"/>
            <a:ext cx="3949065" cy="484431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430" y="1508748"/>
            <a:ext cx="5383530" cy="4238525"/>
          </a:xfrm>
          <a:prstGeom prst="rect">
            <a:avLst/>
          </a:prstGeom>
        </p:spPr>
      </p:pic>
    </p:spTree>
    <p:extLst>
      <p:ext uri="{BB962C8B-B14F-4D97-AF65-F5344CB8AC3E}">
        <p14:creationId xmlns:p14="http://schemas.microsoft.com/office/powerpoint/2010/main" val="3180200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810544"/>
          </a:xfrm>
        </p:spPr>
        <p:txBody>
          <a:bodyPr>
            <a:normAutofit fontScale="90000"/>
          </a:bodyPr>
          <a:lstStyle/>
          <a:p>
            <a:pPr algn="ctr"/>
            <a:r>
              <a:rPr lang="en-US" dirty="0"/>
              <a:t>What Was Document Production </a:t>
            </a:r>
            <a:br>
              <a:rPr lang="en-US" dirty="0"/>
            </a:br>
            <a:r>
              <a:rPr lang="en-US" b="1" i="1" dirty="0"/>
              <a:t>Is Now</a:t>
            </a:r>
            <a:r>
              <a:rPr lang="en-US" dirty="0"/>
              <a:t> </a:t>
            </a:r>
            <a:br>
              <a:rPr lang="en-US" dirty="0"/>
            </a:br>
            <a:r>
              <a:rPr lang="en-US" dirty="0"/>
              <a:t>Customer Communication Management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067" y="4421967"/>
            <a:ext cx="3159767" cy="2231147"/>
          </a:xfrm>
          <a:prstGeom prst="rect">
            <a:avLst/>
          </a:prstGeom>
          <a:ln w="19050">
            <a:solidFill>
              <a:schemeClr val="tx1"/>
            </a:solidFill>
          </a:ln>
        </p:spPr>
      </p:pic>
      <p:sp>
        <p:nvSpPr>
          <p:cNvPr id="5" name="TextBox 4"/>
          <p:cNvSpPr txBox="1"/>
          <p:nvPr/>
        </p:nvSpPr>
        <p:spPr>
          <a:xfrm>
            <a:off x="579417" y="2197198"/>
            <a:ext cx="6553200"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9585D"/>
                </a:solidFill>
                <a:effectLst/>
                <a:uLnTx/>
                <a:uFillTx/>
                <a:latin typeface="Calibri"/>
                <a:ea typeface="+mn-ea"/>
                <a:cs typeface="+mn-cs"/>
              </a:rPr>
              <a:t>Flexible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9585D"/>
                </a:solidFill>
                <a:effectLst/>
                <a:uLnTx/>
                <a:uFillTx/>
                <a:latin typeface="Calibri"/>
                <a:ea typeface="+mn-ea"/>
                <a:cs typeface="+mn-cs"/>
              </a:rPr>
              <a:t>Agile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9585D"/>
                </a:solidFill>
                <a:effectLst/>
                <a:uLnTx/>
                <a:uFillTx/>
                <a:latin typeface="Calibri"/>
                <a:ea typeface="+mn-ea"/>
                <a:cs typeface="+mn-cs"/>
              </a:rPr>
              <a:t>Governed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59585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9585D"/>
                </a:solidFill>
                <a:effectLst/>
                <a:uLnTx/>
                <a:uFillTx/>
                <a:latin typeface="Calibri"/>
                <a:ea typeface="+mn-ea"/>
                <a:cs typeface="+mn-cs"/>
              </a:rPr>
              <a:t>Coupled with Business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9585D"/>
                </a:solidFill>
                <a:effectLst/>
                <a:uLnTx/>
                <a:uFillTx/>
                <a:latin typeface="Calibri"/>
                <a:ea typeface="+mn-ea"/>
                <a:cs typeface="+mn-cs"/>
              </a:rPr>
              <a:t>But through Delegation</a:t>
            </a:r>
          </a:p>
        </p:txBody>
      </p:sp>
    </p:spTree>
    <p:extLst>
      <p:ext uri="{BB962C8B-B14F-4D97-AF65-F5344CB8AC3E}">
        <p14:creationId xmlns:p14="http://schemas.microsoft.com/office/powerpoint/2010/main" val="3781314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3268"/>
            <a:ext cx="10622280" cy="726536"/>
          </a:xfrm>
        </p:spPr>
        <p:txBody>
          <a:bodyPr>
            <a:normAutofit fontScale="90000"/>
          </a:bodyPr>
          <a:lstStyle/>
          <a:p>
            <a:r>
              <a:rPr lang="en-US" dirty="0"/>
              <a:t>Document Authoring &amp; Document Composition</a:t>
            </a:r>
          </a:p>
        </p:txBody>
      </p:sp>
      <p:pic>
        <p:nvPicPr>
          <p:cNvPr id="9" name="Picture 8"/>
          <p:cNvPicPr>
            <a:picLocks noChangeAspect="1"/>
          </p:cNvPicPr>
          <p:nvPr/>
        </p:nvPicPr>
        <p:blipFill>
          <a:blip r:embed="rId3"/>
          <a:stretch>
            <a:fillRect/>
          </a:stretch>
        </p:blipFill>
        <p:spPr>
          <a:xfrm>
            <a:off x="7841319" y="3942606"/>
            <a:ext cx="3309611" cy="2196065"/>
          </a:xfrm>
          <a:prstGeom prst="rect">
            <a:avLst/>
          </a:prstGeom>
        </p:spPr>
      </p:pic>
      <p:sp>
        <p:nvSpPr>
          <p:cNvPr id="14" name="TextBox 13"/>
          <p:cNvSpPr txBox="1"/>
          <p:nvPr/>
        </p:nvSpPr>
        <p:spPr>
          <a:xfrm>
            <a:off x="700644" y="1803438"/>
            <a:ext cx="6317673"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Authoring – Document Design and Layout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Encourage Template Reuse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Orchestrate Digital Asset Assembly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Achieve Customer-by-Customer Variation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Engage with Customer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Efficiently Design Across Team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9585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Composition – Data gathering, Rendering and Delivery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Automate and Integrate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Attain High Capacity and Low Latency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Remain Scalable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Oversee and Administer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Store, Search, and Deliver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9585D"/>
                </a:solidFill>
                <a:effectLst/>
                <a:uLnTx/>
                <a:uFillTx/>
                <a:latin typeface="Calibri"/>
                <a:ea typeface="+mn-ea"/>
                <a:cs typeface="+mn-cs"/>
              </a:rPr>
              <a:t>Remain Flexible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9585D"/>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9585D"/>
              </a:solidFill>
              <a:effectLst/>
              <a:uLnTx/>
              <a:uFillTx/>
              <a:latin typeface="Calibri"/>
              <a:ea typeface="+mn-ea"/>
              <a:cs typeface="+mn-cs"/>
            </a:endParaRPr>
          </a:p>
        </p:txBody>
      </p:sp>
      <p:sp>
        <p:nvSpPr>
          <p:cNvPr id="20" name="TextBox 19"/>
          <p:cNvSpPr txBox="1"/>
          <p:nvPr/>
        </p:nvSpPr>
        <p:spPr>
          <a:xfrm>
            <a:off x="1448791" y="1119481"/>
            <a:ext cx="5035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9585D"/>
                </a:solidFill>
                <a:effectLst/>
                <a:uLnTx/>
                <a:uFillTx/>
                <a:latin typeface="Calibri"/>
                <a:ea typeface="+mn-ea"/>
                <a:cs typeface="+mn-cs"/>
              </a:rPr>
              <a:t>Two Phases, One Unified Movement</a:t>
            </a:r>
          </a:p>
        </p:txBody>
      </p:sp>
    </p:spTree>
    <p:extLst>
      <p:ext uri="{BB962C8B-B14F-4D97-AF65-F5344CB8AC3E}">
        <p14:creationId xmlns:p14="http://schemas.microsoft.com/office/powerpoint/2010/main" val="2441969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31440" y="1912446"/>
            <a:ext cx="7635800" cy="4395314"/>
          </a:xfrm>
          <a:prstGeom prst="rect">
            <a:avLst/>
          </a:prstGeom>
        </p:spPr>
      </p:pic>
      <p:sp>
        <p:nvSpPr>
          <p:cNvPr id="2" name="Title 1"/>
          <p:cNvSpPr>
            <a:spLocks noGrp="1"/>
          </p:cNvSpPr>
          <p:nvPr>
            <p:ph type="title"/>
          </p:nvPr>
        </p:nvSpPr>
        <p:spPr>
          <a:xfrm>
            <a:off x="838200" y="363268"/>
            <a:ext cx="10622280" cy="726536"/>
          </a:xfrm>
        </p:spPr>
        <p:txBody>
          <a:bodyPr>
            <a:normAutofit/>
          </a:bodyPr>
          <a:lstStyle/>
          <a:p>
            <a:r>
              <a:rPr lang="en-US" dirty="0"/>
              <a:t>Document Authoring:  Templates</a:t>
            </a:r>
          </a:p>
        </p:txBody>
      </p:sp>
      <p:grpSp>
        <p:nvGrpSpPr>
          <p:cNvPr id="5" name="Group 4"/>
          <p:cNvGrpSpPr/>
          <p:nvPr/>
        </p:nvGrpSpPr>
        <p:grpSpPr>
          <a:xfrm>
            <a:off x="838200" y="2378162"/>
            <a:ext cx="1175657" cy="1142278"/>
            <a:chOff x="1512931" y="2750390"/>
            <a:chExt cx="1175657" cy="909832"/>
          </a:xfrm>
        </p:grpSpPr>
        <p:sp>
          <p:nvSpPr>
            <p:cNvPr id="4" name="Oval Callout 3"/>
            <p:cNvSpPr/>
            <p:nvPr/>
          </p:nvSpPr>
          <p:spPr>
            <a:xfrm>
              <a:off x="1512931" y="2750390"/>
              <a:ext cx="1175657" cy="909832"/>
            </a:xfrm>
            <a:prstGeom prst="wedgeEllipseCallout">
              <a:avLst>
                <a:gd name="adj1" fmla="val 77147"/>
                <a:gd name="adj2" fmla="val -6677"/>
              </a:avLst>
            </a:prstGeom>
            <a:solidFill>
              <a:srgbClr val="31A4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object 6"/>
            <p:cNvSpPr txBox="1"/>
            <p:nvPr/>
          </p:nvSpPr>
          <p:spPr>
            <a:xfrm>
              <a:off x="1781809" y="3044651"/>
              <a:ext cx="832485" cy="321310"/>
            </a:xfrm>
            <a:prstGeom prst="rect">
              <a:avLst/>
            </a:prstGeom>
          </p:spPr>
          <p:txBody>
            <a:bodyPr vert="horz" wrap="square" lIns="0" tIns="0" rIns="0" bIns="0" rtlCol="0">
              <a:spAutoFit/>
            </a:bodyPr>
            <a:lstStyle/>
            <a:p>
              <a:pPr marL="12700" marR="0" lvl="0" indent="0" algn="l" defTabSz="914400" rtl="0" eaLnBrk="1" fontAlgn="auto" latinLnBrk="0" hangingPunct="1">
                <a:lnSpc>
                  <a:spcPts val="122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EOS</a:t>
              </a:r>
              <a:endParaRPr kumimoji="0" sz="1200" b="0" i="0" u="none" strike="noStrike" kern="1200" cap="none" spc="0" normalizeH="0" baseline="0" noProof="0" dirty="0">
                <a:ln>
                  <a:noFill/>
                </a:ln>
                <a:solidFill>
                  <a:srgbClr val="59585D"/>
                </a:solidFill>
                <a:effectLst/>
                <a:uLnTx/>
                <a:uFillTx/>
                <a:latin typeface="Segoe UI"/>
                <a:ea typeface="+mn-ea"/>
                <a:cs typeface="Segoe UI"/>
              </a:endParaRPr>
            </a:p>
            <a:p>
              <a:pPr marL="12700" marR="0" lvl="0" indent="0" algn="l" defTabSz="914400" rtl="0" eaLnBrk="1" fontAlgn="auto" latinLnBrk="0" hangingPunct="1">
                <a:lnSpc>
                  <a:spcPts val="122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Integration</a:t>
              </a:r>
              <a:endParaRPr kumimoji="0" sz="1200" b="0" i="0" u="none" strike="noStrike" kern="1200" cap="none" spc="0" normalizeH="0" baseline="0" noProof="0" dirty="0">
                <a:ln>
                  <a:noFill/>
                </a:ln>
                <a:solidFill>
                  <a:srgbClr val="59585D"/>
                </a:solidFill>
                <a:effectLst/>
                <a:uLnTx/>
                <a:uFillTx/>
                <a:latin typeface="Segoe UI"/>
                <a:ea typeface="+mn-ea"/>
                <a:cs typeface="Segoe UI"/>
              </a:endParaRPr>
            </a:p>
          </p:txBody>
        </p:sp>
      </p:grpSp>
      <p:grpSp>
        <p:nvGrpSpPr>
          <p:cNvPr id="18" name="Group 17"/>
          <p:cNvGrpSpPr/>
          <p:nvPr/>
        </p:nvGrpSpPr>
        <p:grpSpPr>
          <a:xfrm>
            <a:off x="9832769" y="3520440"/>
            <a:ext cx="1187534" cy="1147713"/>
            <a:chOff x="10426536" y="2158809"/>
            <a:chExt cx="1187534" cy="941801"/>
          </a:xfrm>
        </p:grpSpPr>
        <p:sp>
          <p:nvSpPr>
            <p:cNvPr id="17" name="Oval Callout 16"/>
            <p:cNvSpPr/>
            <p:nvPr/>
          </p:nvSpPr>
          <p:spPr>
            <a:xfrm>
              <a:off x="10426536" y="2158809"/>
              <a:ext cx="1187534" cy="941801"/>
            </a:xfrm>
            <a:prstGeom prst="wedgeEllipseCallout">
              <a:avLst>
                <a:gd name="adj1" fmla="val -74833"/>
                <a:gd name="adj2" fmla="val 7020"/>
              </a:avLst>
            </a:prstGeom>
            <a:solidFill>
              <a:srgbClr val="31A4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object 8"/>
            <p:cNvSpPr txBox="1"/>
            <p:nvPr/>
          </p:nvSpPr>
          <p:spPr>
            <a:xfrm>
              <a:off x="10567670" y="2477515"/>
              <a:ext cx="948690" cy="392430"/>
            </a:xfrm>
            <a:prstGeom prst="rect">
              <a:avLst/>
            </a:prstGeom>
          </p:spPr>
          <p:txBody>
            <a:bodyPr vert="horz" wrap="square" lIns="0" tIns="0" rIns="0" bIns="0" rtlCol="0">
              <a:spAutoFit/>
            </a:bodyPr>
            <a:lstStyle/>
            <a:p>
              <a:pPr marL="12700" marR="5080" lvl="0" indent="0" algn="l" defTabSz="914400" rtl="0" eaLnBrk="1" fontAlgn="auto" latinLnBrk="0" hangingPunct="1">
                <a:lnSpc>
                  <a:spcPct val="6940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Drag </a:t>
              </a:r>
              <a:r>
                <a:rPr kumimoji="0" sz="1200" b="1" i="0" u="none" strike="noStrike" kern="1200" cap="none" spc="0" normalizeH="0" baseline="0" noProof="0" dirty="0">
                  <a:ln>
                    <a:noFill/>
                  </a:ln>
                  <a:solidFill>
                    <a:srgbClr val="FFFFFF"/>
                  </a:solidFill>
                  <a:effectLst/>
                  <a:uLnTx/>
                  <a:uFillTx/>
                  <a:latin typeface="Segoe UI"/>
                  <a:ea typeface="+mn-ea"/>
                  <a:cs typeface="Segoe UI"/>
                </a:rPr>
                <a:t>&amp;</a:t>
              </a:r>
              <a:r>
                <a:rPr kumimoji="0" sz="1200" b="1" i="0" u="none" strike="noStrike" kern="1200" cap="none" spc="-85" normalizeH="0" baseline="0" noProof="0" dirty="0">
                  <a:ln>
                    <a:noFill/>
                  </a:ln>
                  <a:solidFill>
                    <a:srgbClr val="FFFFFF"/>
                  </a:solidFill>
                  <a:effectLst/>
                  <a:uLnTx/>
                  <a:uFillTx/>
                  <a:latin typeface="Segoe UI"/>
                  <a:ea typeface="+mn-ea"/>
                  <a:cs typeface="Segoe UI"/>
                </a:rPr>
                <a:t> </a:t>
              </a:r>
              <a:r>
                <a:rPr kumimoji="0" sz="1200" b="1" i="0" u="none" strike="noStrike" kern="1200" cap="none" spc="-5" normalizeH="0" baseline="0" noProof="0" dirty="0">
                  <a:ln>
                    <a:noFill/>
                  </a:ln>
                  <a:solidFill>
                    <a:srgbClr val="FFFFFF"/>
                  </a:solidFill>
                  <a:effectLst/>
                  <a:uLnTx/>
                  <a:uFillTx/>
                  <a:latin typeface="Segoe UI"/>
                  <a:ea typeface="+mn-ea"/>
                  <a:cs typeface="Segoe UI"/>
                </a:rPr>
                <a:t>Drop  Dynamic  Data</a:t>
              </a:r>
              <a:endParaRPr kumimoji="0" sz="1200" b="0" i="0" u="none" strike="noStrike" kern="1200" cap="none" spc="0" normalizeH="0" baseline="0" noProof="0" dirty="0">
                <a:ln>
                  <a:noFill/>
                </a:ln>
                <a:solidFill>
                  <a:srgbClr val="59585D"/>
                </a:solidFill>
                <a:effectLst/>
                <a:uLnTx/>
                <a:uFillTx/>
                <a:latin typeface="Segoe UI"/>
                <a:ea typeface="+mn-ea"/>
                <a:cs typeface="Segoe UI"/>
              </a:endParaRPr>
            </a:p>
          </p:txBody>
        </p:sp>
      </p:grpSp>
      <p:sp>
        <p:nvSpPr>
          <p:cNvPr id="15" name="TextBox 14"/>
          <p:cNvSpPr txBox="1"/>
          <p:nvPr/>
        </p:nvSpPr>
        <p:spPr>
          <a:xfrm>
            <a:off x="5288280" y="1309258"/>
            <a:ext cx="4663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Ecrion Design Studio: Publisher</a:t>
            </a:r>
          </a:p>
        </p:txBody>
      </p:sp>
      <p:grpSp>
        <p:nvGrpSpPr>
          <p:cNvPr id="7" name="Group 6"/>
          <p:cNvGrpSpPr/>
          <p:nvPr/>
        </p:nvGrpSpPr>
        <p:grpSpPr>
          <a:xfrm>
            <a:off x="2808044" y="1169772"/>
            <a:ext cx="1116281" cy="882160"/>
            <a:chOff x="558140" y="4195720"/>
            <a:chExt cx="1116281" cy="693665"/>
          </a:xfrm>
        </p:grpSpPr>
        <p:sp>
          <p:nvSpPr>
            <p:cNvPr id="6" name="Oval Callout 5"/>
            <p:cNvSpPr/>
            <p:nvPr/>
          </p:nvSpPr>
          <p:spPr>
            <a:xfrm>
              <a:off x="558140" y="4195720"/>
              <a:ext cx="1116281" cy="693665"/>
            </a:xfrm>
            <a:prstGeom prst="wedgeEllipseCallout">
              <a:avLst>
                <a:gd name="adj1" fmla="val 22784"/>
                <a:gd name="adj2" fmla="val 79620"/>
              </a:avLst>
            </a:prstGeom>
            <a:solidFill>
              <a:srgbClr val="31A4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object 5"/>
            <p:cNvSpPr txBox="1"/>
            <p:nvPr/>
          </p:nvSpPr>
          <p:spPr>
            <a:xfrm>
              <a:off x="689565" y="4445398"/>
              <a:ext cx="833755" cy="19431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Easy to</a:t>
              </a:r>
              <a:r>
                <a:rPr kumimoji="0" sz="1200" b="1" i="0" u="none" strike="noStrike" kern="1200" cap="none" spc="-90" normalizeH="0" baseline="0" noProof="0" dirty="0">
                  <a:ln>
                    <a:noFill/>
                  </a:ln>
                  <a:solidFill>
                    <a:srgbClr val="FFFFFF"/>
                  </a:solidFill>
                  <a:effectLst/>
                  <a:uLnTx/>
                  <a:uFillTx/>
                  <a:latin typeface="Segoe UI"/>
                  <a:ea typeface="+mn-ea"/>
                  <a:cs typeface="Segoe UI"/>
                </a:rPr>
                <a:t> </a:t>
              </a:r>
              <a:r>
                <a:rPr kumimoji="0" sz="1200" b="1" i="0" u="none" strike="noStrike" kern="1200" cap="none" spc="-5" normalizeH="0" baseline="0" noProof="0" dirty="0">
                  <a:ln>
                    <a:noFill/>
                  </a:ln>
                  <a:solidFill>
                    <a:srgbClr val="FFFFFF"/>
                  </a:solidFill>
                  <a:effectLst/>
                  <a:uLnTx/>
                  <a:uFillTx/>
                  <a:latin typeface="Segoe UI"/>
                  <a:ea typeface="+mn-ea"/>
                  <a:cs typeface="Segoe UI"/>
                </a:rPr>
                <a:t>Use</a:t>
              </a:r>
              <a:endParaRPr kumimoji="0" sz="1200" b="0" i="0" u="none" strike="noStrike" kern="1200" cap="none" spc="0" normalizeH="0" baseline="0" noProof="0" dirty="0">
                <a:ln>
                  <a:noFill/>
                </a:ln>
                <a:solidFill>
                  <a:srgbClr val="59585D"/>
                </a:solidFill>
                <a:effectLst/>
                <a:uLnTx/>
                <a:uFillTx/>
                <a:latin typeface="Segoe UI"/>
                <a:ea typeface="+mn-ea"/>
                <a:cs typeface="Segoe UI"/>
              </a:endParaRPr>
            </a:p>
          </p:txBody>
        </p:sp>
      </p:grpSp>
      <p:grpSp>
        <p:nvGrpSpPr>
          <p:cNvPr id="16" name="Group 15"/>
          <p:cNvGrpSpPr/>
          <p:nvPr/>
        </p:nvGrpSpPr>
        <p:grpSpPr>
          <a:xfrm>
            <a:off x="7032171" y="1832478"/>
            <a:ext cx="1175657" cy="1173158"/>
            <a:chOff x="10795083" y="966886"/>
            <a:chExt cx="1175657" cy="953704"/>
          </a:xfrm>
        </p:grpSpPr>
        <p:sp>
          <p:nvSpPr>
            <p:cNvPr id="8" name="Oval Callout 7"/>
            <p:cNvSpPr/>
            <p:nvPr/>
          </p:nvSpPr>
          <p:spPr>
            <a:xfrm>
              <a:off x="10795083" y="966886"/>
              <a:ext cx="1175657" cy="953704"/>
            </a:xfrm>
            <a:prstGeom prst="wedgeEllipseCallout">
              <a:avLst>
                <a:gd name="adj1" fmla="val -22587"/>
                <a:gd name="adj2" fmla="val 71684"/>
              </a:avLst>
            </a:prstGeom>
            <a:solidFill>
              <a:srgbClr val="31A4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object 7"/>
            <p:cNvSpPr txBox="1"/>
            <p:nvPr/>
          </p:nvSpPr>
          <p:spPr>
            <a:xfrm>
              <a:off x="11071762" y="1219584"/>
              <a:ext cx="622300" cy="448309"/>
            </a:xfrm>
            <a:prstGeom prst="rect">
              <a:avLst/>
            </a:prstGeom>
          </p:spPr>
          <p:txBody>
            <a:bodyPr vert="horz" wrap="square" lIns="0" tIns="0" rIns="0" bIns="0" rtlCol="0">
              <a:spAutoFit/>
            </a:bodyPr>
            <a:lstStyle/>
            <a:p>
              <a:pPr marL="12700" marR="0" lvl="0" indent="0" algn="l" defTabSz="914400" rtl="0" eaLnBrk="1" fontAlgn="auto" latinLnBrk="0" hangingPunct="1">
                <a:lnSpc>
                  <a:spcPts val="1220"/>
                </a:lnSpc>
                <a:spcBef>
                  <a:spcPts val="0"/>
                </a:spcBef>
                <a:spcAft>
                  <a:spcPts val="0"/>
                </a:spcAft>
                <a:buClrTx/>
                <a:buSzTx/>
                <a:buFontTx/>
                <a:buNone/>
                <a:tabLst/>
                <a:defRPr/>
              </a:pPr>
              <a:r>
                <a:rPr kumimoji="0" sz="1200" b="1" i="0" u="none" strike="noStrike" kern="1200" cap="none" spc="0" normalizeH="0" baseline="0" noProof="0" dirty="0">
                  <a:ln>
                    <a:noFill/>
                  </a:ln>
                  <a:solidFill>
                    <a:srgbClr val="FFFFFF"/>
                  </a:solidFill>
                  <a:effectLst/>
                  <a:uLnTx/>
                  <a:uFillTx/>
                  <a:latin typeface="Segoe UI"/>
                  <a:ea typeface="+mn-ea"/>
                  <a:cs typeface="Segoe UI"/>
                </a:rPr>
                <a:t>WSIWIG</a:t>
              </a:r>
              <a:endParaRPr kumimoji="0" sz="1200" b="0" i="0" u="none" strike="noStrike" kern="1200" cap="none" spc="0" normalizeH="0" baseline="0" noProof="0" dirty="0">
                <a:ln>
                  <a:noFill/>
                </a:ln>
                <a:solidFill>
                  <a:srgbClr val="59585D"/>
                </a:solidFill>
                <a:effectLst/>
                <a:uLnTx/>
                <a:uFillTx/>
                <a:latin typeface="Segoe UI"/>
                <a:ea typeface="+mn-ea"/>
                <a:cs typeface="Segoe UI"/>
              </a:endParaRPr>
            </a:p>
            <a:p>
              <a:pPr marL="12700" marR="63500" lvl="0" indent="0" algn="l" defTabSz="914400" rtl="0" eaLnBrk="1" fontAlgn="auto" latinLnBrk="0" hangingPunct="1">
                <a:lnSpc>
                  <a:spcPct val="69400"/>
                </a:lnSpc>
                <a:spcBef>
                  <a:spcPts val="22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Design  </a:t>
              </a:r>
              <a:r>
                <a:rPr kumimoji="0" sz="1200" b="1" i="0" u="none" strike="noStrike" kern="1200" cap="none" spc="0" normalizeH="0" baseline="0" noProof="0" dirty="0">
                  <a:ln>
                    <a:noFill/>
                  </a:ln>
                  <a:solidFill>
                    <a:srgbClr val="FFFFFF"/>
                  </a:solidFill>
                  <a:effectLst/>
                  <a:uLnTx/>
                  <a:uFillTx/>
                  <a:latin typeface="Segoe UI"/>
                  <a:ea typeface="+mn-ea"/>
                  <a:cs typeface="Segoe UI"/>
                </a:rPr>
                <a:t>Su</a:t>
              </a:r>
              <a:r>
                <a:rPr kumimoji="0" sz="1200" b="1" i="0" u="none" strike="noStrike" kern="1200" cap="none" spc="25" normalizeH="0" baseline="0" noProof="0" dirty="0">
                  <a:ln>
                    <a:noFill/>
                  </a:ln>
                  <a:solidFill>
                    <a:srgbClr val="FFFFFF"/>
                  </a:solidFill>
                  <a:effectLst/>
                  <a:uLnTx/>
                  <a:uFillTx/>
                  <a:latin typeface="Segoe UI"/>
                  <a:ea typeface="+mn-ea"/>
                  <a:cs typeface="Segoe UI"/>
                </a:rPr>
                <a:t>r</a:t>
              </a:r>
              <a:r>
                <a:rPr kumimoji="0" sz="1200" b="1" i="0" u="none" strike="noStrike" kern="1200" cap="none" spc="-5" normalizeH="0" baseline="0" noProof="0" dirty="0">
                  <a:ln>
                    <a:noFill/>
                  </a:ln>
                  <a:solidFill>
                    <a:srgbClr val="FFFFFF"/>
                  </a:solidFill>
                  <a:effectLst/>
                  <a:uLnTx/>
                  <a:uFillTx/>
                  <a:latin typeface="Segoe UI"/>
                  <a:ea typeface="+mn-ea"/>
                  <a:cs typeface="Segoe UI"/>
                </a:rPr>
                <a:t>face</a:t>
              </a:r>
              <a:endParaRPr kumimoji="0" sz="1200" b="0" i="0" u="none" strike="noStrike" kern="1200" cap="none" spc="0" normalizeH="0" baseline="0" noProof="0" dirty="0">
                <a:ln>
                  <a:noFill/>
                </a:ln>
                <a:solidFill>
                  <a:srgbClr val="59585D"/>
                </a:solidFill>
                <a:effectLst/>
                <a:uLnTx/>
                <a:uFillTx/>
                <a:latin typeface="Segoe UI"/>
                <a:ea typeface="+mn-ea"/>
                <a:cs typeface="Segoe UI"/>
              </a:endParaRPr>
            </a:p>
          </p:txBody>
        </p:sp>
      </p:grpSp>
    </p:spTree>
    <p:extLst>
      <p:ext uri="{BB962C8B-B14F-4D97-AF65-F5344CB8AC3E}">
        <p14:creationId xmlns:p14="http://schemas.microsoft.com/office/powerpoint/2010/main" val="2147166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3268"/>
            <a:ext cx="10622280" cy="726536"/>
          </a:xfrm>
        </p:spPr>
        <p:txBody>
          <a:bodyPr>
            <a:normAutofit/>
          </a:bodyPr>
          <a:lstStyle/>
          <a:p>
            <a:r>
              <a:rPr lang="en-US" dirty="0"/>
              <a:t>Document Authoring: Templates</a:t>
            </a:r>
          </a:p>
        </p:txBody>
      </p:sp>
      <p:sp>
        <p:nvSpPr>
          <p:cNvPr id="15" name="TextBox 14"/>
          <p:cNvSpPr txBox="1"/>
          <p:nvPr/>
        </p:nvSpPr>
        <p:spPr>
          <a:xfrm>
            <a:off x="5288280" y="1309258"/>
            <a:ext cx="5684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Ecrion Design Studio: Data Modeler</a:t>
            </a:r>
          </a:p>
        </p:txBody>
      </p:sp>
      <p:grpSp>
        <p:nvGrpSpPr>
          <p:cNvPr id="3" name="Group 2"/>
          <p:cNvGrpSpPr/>
          <p:nvPr/>
        </p:nvGrpSpPr>
        <p:grpSpPr>
          <a:xfrm>
            <a:off x="716280" y="1309258"/>
            <a:ext cx="9144000" cy="4908713"/>
            <a:chOff x="446023" y="2184846"/>
            <a:chExt cx="9144000" cy="4908713"/>
          </a:xfrm>
        </p:grpSpPr>
        <p:sp>
          <p:nvSpPr>
            <p:cNvPr id="16" name="object 4"/>
            <p:cNvSpPr/>
            <p:nvPr/>
          </p:nvSpPr>
          <p:spPr>
            <a:xfrm>
              <a:off x="446023" y="2184846"/>
              <a:ext cx="9144000" cy="490871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9585D"/>
                </a:solidFill>
                <a:effectLst/>
                <a:uLnTx/>
                <a:uFillTx/>
                <a:latin typeface="Calibri"/>
                <a:ea typeface="+mn-ea"/>
                <a:cs typeface="+mn-cs"/>
              </a:endParaRPr>
            </a:p>
          </p:txBody>
        </p:sp>
        <p:sp>
          <p:nvSpPr>
            <p:cNvPr id="17" name="object 5"/>
            <p:cNvSpPr txBox="1"/>
            <p:nvPr/>
          </p:nvSpPr>
          <p:spPr>
            <a:xfrm>
              <a:off x="3832859" y="2623092"/>
              <a:ext cx="819150" cy="519430"/>
            </a:xfrm>
            <a:prstGeom prst="rect">
              <a:avLst/>
            </a:prstGeom>
          </p:spPr>
          <p:txBody>
            <a:bodyPr vert="horz" wrap="square" lIns="0" tIns="0" rIns="0" bIns="0" rtlCol="0">
              <a:spAutoFit/>
            </a:bodyPr>
            <a:lstStyle/>
            <a:p>
              <a:pPr marL="12700" marR="5080" lvl="0" indent="0" algn="l" defTabSz="914400" rtl="0" eaLnBrk="1" fontAlgn="auto" latinLnBrk="0" hangingPunct="1">
                <a:lnSpc>
                  <a:spcPct val="69400"/>
                </a:lnSpc>
                <a:spcBef>
                  <a:spcPts val="0"/>
                </a:spcBef>
                <a:spcAft>
                  <a:spcPts val="0"/>
                </a:spcAft>
                <a:buClrTx/>
                <a:buSzTx/>
                <a:buFontTx/>
                <a:buNone/>
                <a:tabLst/>
                <a:defRPr/>
              </a:pPr>
              <a:r>
                <a:rPr kumimoji="0" sz="1200" b="1" i="0" u="none" strike="noStrike" kern="1200" cap="none" spc="0" normalizeH="0" baseline="0" noProof="0" dirty="0">
                  <a:ln>
                    <a:noFill/>
                  </a:ln>
                  <a:solidFill>
                    <a:srgbClr val="FFFFFF"/>
                  </a:solidFill>
                  <a:effectLst/>
                  <a:uLnTx/>
                  <a:uFillTx/>
                  <a:latin typeface="Segoe UI"/>
                  <a:ea typeface="+mn-ea"/>
                  <a:cs typeface="Segoe UI"/>
                </a:rPr>
                <a:t>Graphic  </a:t>
              </a:r>
              <a:r>
                <a:rPr kumimoji="0" sz="1200" b="1" i="0" u="none" strike="noStrike" kern="1200" cap="none" spc="-15" normalizeH="0" baseline="0" noProof="0" dirty="0">
                  <a:ln>
                    <a:noFill/>
                  </a:ln>
                  <a:solidFill>
                    <a:srgbClr val="FFFFFF"/>
                  </a:solidFill>
                  <a:effectLst/>
                  <a:uLnTx/>
                  <a:uFillTx/>
                  <a:latin typeface="Segoe UI"/>
                  <a:ea typeface="+mn-ea"/>
                  <a:cs typeface="Segoe UI"/>
                </a:rPr>
                <a:t>Extract-  </a:t>
              </a:r>
              <a:r>
                <a:rPr kumimoji="0" sz="1200" b="1" i="0" u="none" strike="noStrike" kern="1200" cap="none" spc="-95" normalizeH="0" baseline="0" noProof="0" dirty="0">
                  <a:ln>
                    <a:noFill/>
                  </a:ln>
                  <a:solidFill>
                    <a:srgbClr val="FFFFFF"/>
                  </a:solidFill>
                  <a:effectLst/>
                  <a:uLnTx/>
                  <a:uFillTx/>
                  <a:latin typeface="Segoe UI"/>
                  <a:ea typeface="+mn-ea"/>
                  <a:cs typeface="Segoe UI"/>
                </a:rPr>
                <a:t>T</a:t>
              </a:r>
              <a:r>
                <a:rPr kumimoji="0" sz="1200" b="1" i="0" u="none" strike="noStrike" kern="1200" cap="none" spc="0" normalizeH="0" baseline="0" noProof="0" dirty="0">
                  <a:ln>
                    <a:noFill/>
                  </a:ln>
                  <a:solidFill>
                    <a:srgbClr val="FFFFFF"/>
                  </a:solidFill>
                  <a:effectLst/>
                  <a:uLnTx/>
                  <a:uFillTx/>
                  <a:latin typeface="Segoe UI"/>
                  <a:ea typeface="+mn-ea"/>
                  <a:cs typeface="Segoe UI"/>
                </a:rPr>
                <a:t>ransform-  </a:t>
              </a:r>
              <a:r>
                <a:rPr kumimoji="0" sz="1200" b="1" i="0" u="none" strike="noStrike" kern="1200" cap="none" spc="-5" normalizeH="0" baseline="0" noProof="0" dirty="0">
                  <a:ln>
                    <a:noFill/>
                  </a:ln>
                  <a:solidFill>
                    <a:srgbClr val="FFFFFF"/>
                  </a:solidFill>
                  <a:effectLst/>
                  <a:uLnTx/>
                  <a:uFillTx/>
                  <a:latin typeface="Segoe UI"/>
                  <a:ea typeface="+mn-ea"/>
                  <a:cs typeface="Segoe UI"/>
                </a:rPr>
                <a:t>Load</a:t>
              </a:r>
              <a:endParaRPr kumimoji="0" sz="1200" b="0" i="0" u="none" strike="noStrike" kern="1200" cap="none" spc="0" normalizeH="0" baseline="0" noProof="0">
                <a:ln>
                  <a:noFill/>
                </a:ln>
                <a:solidFill>
                  <a:srgbClr val="59585D"/>
                </a:solidFill>
                <a:effectLst/>
                <a:uLnTx/>
                <a:uFillTx/>
                <a:latin typeface="Segoe UI"/>
                <a:ea typeface="+mn-ea"/>
                <a:cs typeface="Segoe UI"/>
              </a:endParaRPr>
            </a:p>
          </p:txBody>
        </p:sp>
        <p:sp>
          <p:nvSpPr>
            <p:cNvPr id="18" name="object 6"/>
            <p:cNvSpPr txBox="1"/>
            <p:nvPr/>
          </p:nvSpPr>
          <p:spPr>
            <a:xfrm>
              <a:off x="676909" y="4693111"/>
              <a:ext cx="832485" cy="321310"/>
            </a:xfrm>
            <a:prstGeom prst="rect">
              <a:avLst/>
            </a:prstGeom>
          </p:spPr>
          <p:txBody>
            <a:bodyPr vert="horz" wrap="square" lIns="0" tIns="0" rIns="0" bIns="0" rtlCol="0">
              <a:spAutoFit/>
            </a:bodyPr>
            <a:lstStyle/>
            <a:p>
              <a:pPr marL="12700" marR="0" lvl="0" indent="0" algn="l" defTabSz="914400" rtl="0" eaLnBrk="1" fontAlgn="auto" latinLnBrk="0" hangingPunct="1">
                <a:lnSpc>
                  <a:spcPts val="122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EOS</a:t>
              </a:r>
              <a:endParaRPr kumimoji="0" sz="1200" b="0" i="0" u="none" strike="noStrike" kern="1200" cap="none" spc="0" normalizeH="0" baseline="0" noProof="0">
                <a:ln>
                  <a:noFill/>
                </a:ln>
                <a:solidFill>
                  <a:srgbClr val="59585D"/>
                </a:solidFill>
                <a:effectLst/>
                <a:uLnTx/>
                <a:uFillTx/>
                <a:latin typeface="Segoe UI"/>
                <a:ea typeface="+mn-ea"/>
                <a:cs typeface="Segoe UI"/>
              </a:endParaRPr>
            </a:p>
            <a:p>
              <a:pPr marL="12700" marR="0" lvl="0" indent="0" algn="l" defTabSz="914400" rtl="0" eaLnBrk="1" fontAlgn="auto" latinLnBrk="0" hangingPunct="1">
                <a:lnSpc>
                  <a:spcPts val="122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Integration</a:t>
              </a:r>
              <a:endParaRPr kumimoji="0" sz="1200" b="0" i="0" u="none" strike="noStrike" kern="1200" cap="none" spc="0" normalizeH="0" baseline="0" noProof="0">
                <a:ln>
                  <a:noFill/>
                </a:ln>
                <a:solidFill>
                  <a:srgbClr val="59585D"/>
                </a:solidFill>
                <a:effectLst/>
                <a:uLnTx/>
                <a:uFillTx/>
                <a:latin typeface="Segoe UI"/>
                <a:ea typeface="+mn-ea"/>
                <a:cs typeface="Segoe UI"/>
              </a:endParaRPr>
            </a:p>
          </p:txBody>
        </p:sp>
        <p:sp>
          <p:nvSpPr>
            <p:cNvPr id="19" name="object 7"/>
            <p:cNvSpPr txBox="1"/>
            <p:nvPr/>
          </p:nvSpPr>
          <p:spPr>
            <a:xfrm>
              <a:off x="676909" y="6285772"/>
              <a:ext cx="933450" cy="392430"/>
            </a:xfrm>
            <a:prstGeom prst="rect">
              <a:avLst/>
            </a:prstGeom>
          </p:spPr>
          <p:txBody>
            <a:bodyPr vert="horz" wrap="square" lIns="0" tIns="0" rIns="0" bIns="0" rtlCol="0">
              <a:spAutoFit/>
            </a:bodyPr>
            <a:lstStyle/>
            <a:p>
              <a:pPr marL="12700" marR="5080" lvl="0" indent="0" algn="just" defTabSz="914400" rtl="0" eaLnBrk="1" fontAlgn="auto" latinLnBrk="0" hangingPunct="1">
                <a:lnSpc>
                  <a:spcPct val="6940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Diverse</a:t>
              </a:r>
              <a:r>
                <a:rPr kumimoji="0" sz="1200" b="1" i="0" u="none" strike="noStrike" kern="1200" cap="none" spc="-75" normalizeH="0" baseline="0" noProof="0" dirty="0">
                  <a:ln>
                    <a:noFill/>
                  </a:ln>
                  <a:solidFill>
                    <a:srgbClr val="FFFFFF"/>
                  </a:solidFill>
                  <a:effectLst/>
                  <a:uLnTx/>
                  <a:uFillTx/>
                  <a:latin typeface="Segoe UI"/>
                  <a:ea typeface="+mn-ea"/>
                  <a:cs typeface="Segoe UI"/>
                </a:rPr>
                <a:t> </a:t>
              </a:r>
              <a:r>
                <a:rPr kumimoji="0" sz="1200" b="1" i="0" u="none" strike="noStrike" kern="1200" cap="none" spc="-5" normalizeH="0" baseline="0" noProof="0" dirty="0">
                  <a:ln>
                    <a:noFill/>
                  </a:ln>
                  <a:solidFill>
                    <a:srgbClr val="FFFFFF"/>
                  </a:solidFill>
                  <a:effectLst/>
                  <a:uLnTx/>
                  <a:uFillTx/>
                  <a:latin typeface="Segoe UI"/>
                  <a:ea typeface="+mn-ea"/>
                  <a:cs typeface="Segoe UI"/>
                </a:rPr>
                <a:t>Data  Sources </a:t>
              </a:r>
              <a:r>
                <a:rPr kumimoji="0" sz="1200" b="1" i="0" u="none" strike="noStrike" kern="1200" cap="none" spc="0" normalizeH="0" baseline="0" noProof="0" dirty="0">
                  <a:ln>
                    <a:noFill/>
                  </a:ln>
                  <a:solidFill>
                    <a:srgbClr val="FFFFFF"/>
                  </a:solidFill>
                  <a:effectLst/>
                  <a:uLnTx/>
                  <a:uFillTx/>
                  <a:latin typeface="Segoe UI"/>
                  <a:ea typeface="+mn-ea"/>
                  <a:cs typeface="Segoe UI"/>
                </a:rPr>
                <a:t>and  Formats</a:t>
              </a:r>
              <a:endParaRPr kumimoji="0" sz="1200" b="0" i="0" u="none" strike="noStrike" kern="1200" cap="none" spc="0" normalizeH="0" baseline="0" noProof="0">
                <a:ln>
                  <a:noFill/>
                </a:ln>
                <a:solidFill>
                  <a:srgbClr val="59585D"/>
                </a:solidFill>
                <a:effectLst/>
                <a:uLnTx/>
                <a:uFillTx/>
                <a:latin typeface="Segoe UI"/>
                <a:ea typeface="+mn-ea"/>
                <a:cs typeface="Segoe UI"/>
              </a:endParaRPr>
            </a:p>
          </p:txBody>
        </p:sp>
        <p:sp>
          <p:nvSpPr>
            <p:cNvPr id="20" name="object 8"/>
            <p:cNvSpPr txBox="1"/>
            <p:nvPr/>
          </p:nvSpPr>
          <p:spPr>
            <a:xfrm>
              <a:off x="5563870" y="6252752"/>
              <a:ext cx="802005" cy="265430"/>
            </a:xfrm>
            <a:prstGeom prst="rect">
              <a:avLst/>
            </a:prstGeom>
          </p:spPr>
          <p:txBody>
            <a:bodyPr vert="horz" wrap="square" lIns="0" tIns="0" rIns="0" bIns="0" rtlCol="0">
              <a:spAutoFit/>
            </a:bodyPr>
            <a:lstStyle/>
            <a:p>
              <a:pPr marL="12700" marR="5080" lvl="0" indent="0" algn="l" defTabSz="914400" rtl="0" eaLnBrk="1" fontAlgn="auto" latinLnBrk="0" hangingPunct="1">
                <a:lnSpc>
                  <a:spcPct val="69400"/>
                </a:lnSpc>
                <a:spcBef>
                  <a:spcPts val="0"/>
                </a:spcBef>
                <a:spcAft>
                  <a:spcPts val="0"/>
                </a:spcAft>
                <a:buClrTx/>
                <a:buSzTx/>
                <a:buFontTx/>
                <a:buNone/>
                <a:tabLst/>
                <a:defRPr/>
              </a:pPr>
              <a:r>
                <a:rPr kumimoji="0" sz="1200" b="1" i="0" u="none" strike="noStrike" kern="1200" cap="none" spc="-15" normalizeH="0" baseline="0" noProof="0" dirty="0">
                  <a:ln>
                    <a:noFill/>
                  </a:ln>
                  <a:solidFill>
                    <a:srgbClr val="FFFFFF"/>
                  </a:solidFill>
                  <a:effectLst/>
                  <a:uLnTx/>
                  <a:uFillTx/>
                  <a:latin typeface="Segoe UI"/>
                  <a:ea typeface="+mn-ea"/>
                  <a:cs typeface="Segoe UI"/>
                </a:rPr>
                <a:t>Filter,</a:t>
              </a:r>
              <a:r>
                <a:rPr kumimoji="0" sz="1200" b="1" i="0" u="none" strike="noStrike" kern="1200" cap="none" spc="-90" normalizeH="0" baseline="0" noProof="0" dirty="0">
                  <a:ln>
                    <a:noFill/>
                  </a:ln>
                  <a:solidFill>
                    <a:srgbClr val="FFFFFF"/>
                  </a:solidFill>
                  <a:effectLst/>
                  <a:uLnTx/>
                  <a:uFillTx/>
                  <a:latin typeface="Segoe UI"/>
                  <a:ea typeface="+mn-ea"/>
                  <a:cs typeface="Segoe UI"/>
                </a:rPr>
                <a:t> </a:t>
              </a:r>
              <a:r>
                <a:rPr kumimoji="0" sz="1200" b="1" i="0" u="none" strike="noStrike" kern="1200" cap="none" spc="-5" normalizeH="0" baseline="0" noProof="0" dirty="0">
                  <a:ln>
                    <a:noFill/>
                  </a:ln>
                  <a:solidFill>
                    <a:srgbClr val="FFFFFF"/>
                  </a:solidFill>
                  <a:effectLst/>
                  <a:uLnTx/>
                  <a:uFillTx/>
                  <a:latin typeface="Segoe UI"/>
                  <a:ea typeface="+mn-ea"/>
                  <a:cs typeface="Segoe UI"/>
                </a:rPr>
                <a:t>Join,  </a:t>
              </a:r>
              <a:r>
                <a:rPr kumimoji="0" sz="1200" b="1" i="0" u="none" strike="noStrike" kern="1200" cap="none" spc="0" normalizeH="0" baseline="0" noProof="0" dirty="0">
                  <a:ln>
                    <a:noFill/>
                  </a:ln>
                  <a:solidFill>
                    <a:srgbClr val="FFFFFF"/>
                  </a:solidFill>
                  <a:effectLst/>
                  <a:uLnTx/>
                  <a:uFillTx/>
                  <a:latin typeface="Segoe UI"/>
                  <a:ea typeface="+mn-ea"/>
                  <a:cs typeface="Segoe UI"/>
                </a:rPr>
                <a:t>Normalize</a:t>
              </a:r>
              <a:endParaRPr kumimoji="0" sz="1200" b="0" i="0" u="none" strike="noStrike" kern="1200" cap="none" spc="0" normalizeH="0" baseline="0" noProof="0">
                <a:ln>
                  <a:noFill/>
                </a:ln>
                <a:solidFill>
                  <a:srgbClr val="59585D"/>
                </a:solidFill>
                <a:effectLst/>
                <a:uLnTx/>
                <a:uFillTx/>
                <a:latin typeface="Segoe UI"/>
                <a:ea typeface="+mn-ea"/>
                <a:cs typeface="Segoe UI"/>
              </a:endParaRPr>
            </a:p>
          </p:txBody>
        </p:sp>
        <p:sp>
          <p:nvSpPr>
            <p:cNvPr id="21" name="object 9"/>
            <p:cNvSpPr txBox="1"/>
            <p:nvPr/>
          </p:nvSpPr>
          <p:spPr>
            <a:xfrm>
              <a:off x="8503919" y="3748312"/>
              <a:ext cx="916305" cy="265430"/>
            </a:xfrm>
            <a:prstGeom prst="rect">
              <a:avLst/>
            </a:prstGeom>
          </p:spPr>
          <p:txBody>
            <a:bodyPr vert="horz" wrap="square" lIns="0" tIns="0" rIns="0" bIns="0" rtlCol="0">
              <a:spAutoFit/>
            </a:bodyPr>
            <a:lstStyle/>
            <a:p>
              <a:pPr marL="12700" marR="5080" lvl="0" indent="0" algn="l" defTabSz="914400" rtl="0" eaLnBrk="1" fontAlgn="auto" latinLnBrk="0" hangingPunct="1">
                <a:lnSpc>
                  <a:spcPct val="6940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Uniform  Data</a:t>
              </a:r>
              <a:r>
                <a:rPr kumimoji="0" sz="1200" b="1" i="0" u="none" strike="noStrike" kern="1200" cap="none" spc="-95" normalizeH="0" baseline="0" noProof="0" dirty="0">
                  <a:ln>
                    <a:noFill/>
                  </a:ln>
                  <a:solidFill>
                    <a:srgbClr val="FFFFFF"/>
                  </a:solidFill>
                  <a:effectLst/>
                  <a:uLnTx/>
                  <a:uFillTx/>
                  <a:latin typeface="Segoe UI"/>
                  <a:ea typeface="+mn-ea"/>
                  <a:cs typeface="Segoe UI"/>
                </a:rPr>
                <a:t> </a:t>
              </a:r>
              <a:r>
                <a:rPr kumimoji="0" sz="1200" b="1" i="0" u="none" strike="noStrike" kern="1200" cap="none" spc="-5" normalizeH="0" baseline="0" noProof="0" dirty="0">
                  <a:ln>
                    <a:noFill/>
                  </a:ln>
                  <a:solidFill>
                    <a:srgbClr val="FFFFFF"/>
                  </a:solidFill>
                  <a:effectLst/>
                  <a:uLnTx/>
                  <a:uFillTx/>
                  <a:latin typeface="Segoe UI"/>
                  <a:ea typeface="+mn-ea"/>
                  <a:cs typeface="Segoe UI"/>
                </a:rPr>
                <a:t>Output</a:t>
              </a:r>
              <a:endParaRPr kumimoji="0" sz="1200" b="0" i="0" u="none" strike="noStrike" kern="1200" cap="none" spc="0" normalizeH="0" baseline="0" noProof="0">
                <a:ln>
                  <a:noFill/>
                </a:ln>
                <a:solidFill>
                  <a:srgbClr val="59585D"/>
                </a:solidFill>
                <a:effectLst/>
                <a:uLnTx/>
                <a:uFillTx/>
                <a:latin typeface="Segoe UI"/>
                <a:ea typeface="+mn-ea"/>
                <a:cs typeface="Segoe UI"/>
              </a:endParaRPr>
            </a:p>
          </p:txBody>
        </p:sp>
      </p:grpSp>
    </p:spTree>
    <p:extLst>
      <p:ext uri="{BB962C8B-B14F-4D97-AF65-F5344CB8AC3E}">
        <p14:creationId xmlns:p14="http://schemas.microsoft.com/office/powerpoint/2010/main" val="4011113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3268"/>
            <a:ext cx="10622280" cy="726536"/>
          </a:xfrm>
        </p:spPr>
        <p:txBody>
          <a:bodyPr>
            <a:normAutofit/>
          </a:bodyPr>
          <a:lstStyle/>
          <a:p>
            <a:r>
              <a:rPr lang="en-US" dirty="0"/>
              <a:t>Document Authoring: Templates</a:t>
            </a:r>
          </a:p>
        </p:txBody>
      </p:sp>
      <p:sp>
        <p:nvSpPr>
          <p:cNvPr id="15" name="TextBox 14"/>
          <p:cNvSpPr txBox="1"/>
          <p:nvPr/>
        </p:nvSpPr>
        <p:spPr>
          <a:xfrm>
            <a:off x="5288280" y="1309258"/>
            <a:ext cx="5684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Ecrion Design Studio: Architect</a:t>
            </a:r>
          </a:p>
        </p:txBody>
      </p:sp>
      <p:grpSp>
        <p:nvGrpSpPr>
          <p:cNvPr id="4" name="Group 3"/>
          <p:cNvGrpSpPr/>
          <p:nvPr/>
        </p:nvGrpSpPr>
        <p:grpSpPr>
          <a:xfrm>
            <a:off x="482600" y="1399316"/>
            <a:ext cx="9143999" cy="4998264"/>
            <a:chOff x="482600" y="2174682"/>
            <a:chExt cx="9143999" cy="4998264"/>
          </a:xfrm>
        </p:grpSpPr>
        <p:sp>
          <p:nvSpPr>
            <p:cNvPr id="11" name="object 4"/>
            <p:cNvSpPr/>
            <p:nvPr/>
          </p:nvSpPr>
          <p:spPr>
            <a:xfrm>
              <a:off x="482600" y="2174682"/>
              <a:ext cx="9143999" cy="499826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9585D"/>
                </a:solidFill>
                <a:effectLst/>
                <a:uLnTx/>
                <a:uFillTx/>
                <a:latin typeface="Calibri"/>
                <a:ea typeface="+mn-ea"/>
                <a:cs typeface="+mn-cs"/>
              </a:endParaRPr>
            </a:p>
          </p:txBody>
        </p:sp>
        <p:sp>
          <p:nvSpPr>
            <p:cNvPr id="12" name="object 5"/>
            <p:cNvSpPr txBox="1"/>
            <p:nvPr/>
          </p:nvSpPr>
          <p:spPr>
            <a:xfrm>
              <a:off x="3139439" y="2714532"/>
              <a:ext cx="941705" cy="392430"/>
            </a:xfrm>
            <a:prstGeom prst="rect">
              <a:avLst/>
            </a:prstGeom>
          </p:spPr>
          <p:txBody>
            <a:bodyPr vert="horz" wrap="square" lIns="0" tIns="0" rIns="0" bIns="0" rtlCol="0">
              <a:spAutoFit/>
            </a:bodyPr>
            <a:lstStyle/>
            <a:p>
              <a:pPr marL="12700" marR="5080" lvl="0" indent="0" algn="l" defTabSz="914400" rtl="0" eaLnBrk="1" fontAlgn="auto" latinLnBrk="0" hangingPunct="1">
                <a:lnSpc>
                  <a:spcPct val="6940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Data  </a:t>
              </a:r>
              <a:r>
                <a:rPr kumimoji="0" sz="1200" b="1" i="0" u="none" strike="noStrike" kern="1200" cap="none" spc="0" normalizeH="0" baseline="0" noProof="0" dirty="0">
                  <a:ln>
                    <a:noFill/>
                  </a:ln>
                  <a:solidFill>
                    <a:srgbClr val="FFFFFF"/>
                  </a:solidFill>
                  <a:effectLst/>
                  <a:uLnTx/>
                  <a:uFillTx/>
                  <a:latin typeface="Segoe UI"/>
                  <a:ea typeface="+mn-ea"/>
                  <a:cs typeface="Segoe UI"/>
                </a:rPr>
                <a:t>Visualization  </a:t>
              </a:r>
              <a:r>
                <a:rPr kumimoji="0" sz="1200" b="1" i="0" u="none" strike="noStrike" kern="1200" cap="none" spc="-25" normalizeH="0" baseline="0" noProof="0" dirty="0">
                  <a:ln>
                    <a:noFill/>
                  </a:ln>
                  <a:solidFill>
                    <a:srgbClr val="FFFFFF"/>
                  </a:solidFill>
                  <a:effectLst/>
                  <a:uLnTx/>
                  <a:uFillTx/>
                  <a:latin typeface="Segoe UI"/>
                  <a:ea typeface="+mn-ea"/>
                  <a:cs typeface="Segoe UI"/>
                </a:rPr>
                <a:t>Toolbox</a:t>
              </a:r>
              <a:endParaRPr kumimoji="0" sz="1200" b="0" i="0" u="none" strike="noStrike" kern="1200" cap="none" spc="0" normalizeH="0" baseline="0" noProof="0">
                <a:ln>
                  <a:noFill/>
                </a:ln>
                <a:solidFill>
                  <a:srgbClr val="59585D"/>
                </a:solidFill>
                <a:effectLst/>
                <a:uLnTx/>
                <a:uFillTx/>
                <a:latin typeface="Segoe UI"/>
                <a:ea typeface="+mn-ea"/>
                <a:cs typeface="Segoe UI"/>
              </a:endParaRPr>
            </a:p>
          </p:txBody>
        </p:sp>
        <p:sp>
          <p:nvSpPr>
            <p:cNvPr id="13" name="object 6"/>
            <p:cNvSpPr txBox="1"/>
            <p:nvPr/>
          </p:nvSpPr>
          <p:spPr>
            <a:xfrm>
              <a:off x="756919" y="4875990"/>
              <a:ext cx="832485" cy="321310"/>
            </a:xfrm>
            <a:prstGeom prst="rect">
              <a:avLst/>
            </a:prstGeom>
          </p:spPr>
          <p:txBody>
            <a:bodyPr vert="horz" wrap="square" lIns="0" tIns="0" rIns="0" bIns="0" rtlCol="0">
              <a:spAutoFit/>
            </a:bodyPr>
            <a:lstStyle/>
            <a:p>
              <a:pPr marL="12700" marR="0" lvl="0" indent="0" algn="l" defTabSz="914400" rtl="0" eaLnBrk="1" fontAlgn="auto" latinLnBrk="0" hangingPunct="1">
                <a:lnSpc>
                  <a:spcPts val="122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EOS</a:t>
              </a:r>
              <a:endParaRPr kumimoji="0" sz="1200" b="0" i="0" u="none" strike="noStrike" kern="1200" cap="none" spc="0" normalizeH="0" baseline="0" noProof="0">
                <a:ln>
                  <a:noFill/>
                </a:ln>
                <a:solidFill>
                  <a:srgbClr val="59585D"/>
                </a:solidFill>
                <a:effectLst/>
                <a:uLnTx/>
                <a:uFillTx/>
                <a:latin typeface="Segoe UI"/>
                <a:ea typeface="+mn-ea"/>
                <a:cs typeface="Segoe UI"/>
              </a:endParaRPr>
            </a:p>
            <a:p>
              <a:pPr marL="12700" marR="0" lvl="0" indent="0" algn="l" defTabSz="914400" rtl="0" eaLnBrk="1" fontAlgn="auto" latinLnBrk="0" hangingPunct="1">
                <a:lnSpc>
                  <a:spcPts val="122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Integration</a:t>
              </a:r>
              <a:endParaRPr kumimoji="0" sz="1200" b="0" i="0" u="none" strike="noStrike" kern="1200" cap="none" spc="0" normalizeH="0" baseline="0" noProof="0">
                <a:ln>
                  <a:noFill/>
                </a:ln>
                <a:solidFill>
                  <a:srgbClr val="59585D"/>
                </a:solidFill>
                <a:effectLst/>
                <a:uLnTx/>
                <a:uFillTx/>
                <a:latin typeface="Segoe UI"/>
                <a:ea typeface="+mn-ea"/>
                <a:cs typeface="Segoe UI"/>
              </a:endParaRPr>
            </a:p>
          </p:txBody>
        </p:sp>
        <p:sp>
          <p:nvSpPr>
            <p:cNvPr id="14" name="object 7"/>
            <p:cNvSpPr txBox="1"/>
            <p:nvPr/>
          </p:nvSpPr>
          <p:spPr>
            <a:xfrm>
              <a:off x="1516380" y="6346732"/>
              <a:ext cx="1000125" cy="265430"/>
            </a:xfrm>
            <a:prstGeom prst="rect">
              <a:avLst/>
            </a:prstGeom>
          </p:spPr>
          <p:txBody>
            <a:bodyPr vert="horz" wrap="square" lIns="0" tIns="0" rIns="0" bIns="0" rtlCol="0">
              <a:spAutoFit/>
            </a:bodyPr>
            <a:lstStyle/>
            <a:p>
              <a:pPr marL="12700" marR="5080" lvl="0" indent="0" algn="l" defTabSz="914400" rtl="0" eaLnBrk="1" fontAlgn="auto" latinLnBrk="0" hangingPunct="1">
                <a:lnSpc>
                  <a:spcPct val="69400"/>
                </a:lnSpc>
                <a:spcBef>
                  <a:spcPts val="0"/>
                </a:spcBef>
                <a:spcAft>
                  <a:spcPts val="0"/>
                </a:spcAft>
                <a:buClrTx/>
                <a:buSzTx/>
                <a:buFontTx/>
                <a:buNone/>
                <a:tabLst/>
                <a:defRPr/>
              </a:pPr>
              <a:r>
                <a:rPr kumimoji="0" sz="1200" b="1" i="0" u="none" strike="noStrike" kern="1200" cap="none" spc="0" normalizeH="0" baseline="0" noProof="0" dirty="0">
                  <a:ln>
                    <a:noFill/>
                  </a:ln>
                  <a:solidFill>
                    <a:srgbClr val="FFFFFF"/>
                  </a:solidFill>
                  <a:effectLst/>
                  <a:uLnTx/>
                  <a:uFillTx/>
                  <a:latin typeface="Segoe UI"/>
                  <a:ea typeface="+mn-ea"/>
                  <a:cs typeface="Segoe UI"/>
                </a:rPr>
                <a:t>Maps,</a:t>
              </a:r>
              <a:r>
                <a:rPr kumimoji="0" sz="1200" b="1" i="0" u="none" strike="noStrike" kern="1200" cap="none" spc="-80" normalizeH="0" baseline="0" noProof="0" dirty="0">
                  <a:ln>
                    <a:noFill/>
                  </a:ln>
                  <a:solidFill>
                    <a:srgbClr val="FFFFFF"/>
                  </a:solidFill>
                  <a:effectLst/>
                  <a:uLnTx/>
                  <a:uFillTx/>
                  <a:latin typeface="Segoe UI"/>
                  <a:ea typeface="+mn-ea"/>
                  <a:cs typeface="Segoe UI"/>
                </a:rPr>
                <a:t> </a:t>
              </a:r>
              <a:r>
                <a:rPr kumimoji="0" sz="1200" b="1" i="0" u="none" strike="noStrike" kern="1200" cap="none" spc="0" normalizeH="0" baseline="0" noProof="0" dirty="0">
                  <a:ln>
                    <a:noFill/>
                  </a:ln>
                  <a:solidFill>
                    <a:srgbClr val="FFFFFF"/>
                  </a:solidFill>
                  <a:effectLst/>
                  <a:uLnTx/>
                  <a:uFillTx/>
                  <a:latin typeface="Segoe UI"/>
                  <a:ea typeface="+mn-ea"/>
                  <a:cs typeface="Segoe UI"/>
                </a:rPr>
                <a:t>Charts,  </a:t>
              </a:r>
              <a:r>
                <a:rPr kumimoji="0" sz="1200" b="1" i="0" u="none" strike="noStrike" kern="1200" cap="none" spc="-20" normalizeH="0" baseline="0" noProof="0" dirty="0">
                  <a:ln>
                    <a:noFill/>
                  </a:ln>
                  <a:solidFill>
                    <a:srgbClr val="FFFFFF"/>
                  </a:solidFill>
                  <a:effectLst/>
                  <a:uLnTx/>
                  <a:uFillTx/>
                  <a:latin typeface="Segoe UI"/>
                  <a:ea typeface="+mn-ea"/>
                  <a:cs typeface="Segoe UI"/>
                </a:rPr>
                <a:t>Tables,</a:t>
              </a:r>
              <a:r>
                <a:rPr kumimoji="0" sz="1200" b="1" i="0" u="none" strike="noStrike" kern="1200" cap="none" spc="-75" normalizeH="0" baseline="0" noProof="0" dirty="0">
                  <a:ln>
                    <a:noFill/>
                  </a:ln>
                  <a:solidFill>
                    <a:srgbClr val="FFFFFF"/>
                  </a:solidFill>
                  <a:effectLst/>
                  <a:uLnTx/>
                  <a:uFillTx/>
                  <a:latin typeface="Segoe UI"/>
                  <a:ea typeface="+mn-ea"/>
                  <a:cs typeface="Segoe UI"/>
                </a:rPr>
                <a:t> </a:t>
              </a:r>
              <a:r>
                <a:rPr kumimoji="0" sz="1200" b="1" i="0" u="none" strike="noStrike" kern="1200" cap="none" spc="-5" normalizeH="0" baseline="0" noProof="0" dirty="0">
                  <a:ln>
                    <a:noFill/>
                  </a:ln>
                  <a:solidFill>
                    <a:srgbClr val="FFFFFF"/>
                  </a:solidFill>
                  <a:effectLst/>
                  <a:uLnTx/>
                  <a:uFillTx/>
                  <a:latin typeface="Segoe UI"/>
                  <a:ea typeface="+mn-ea"/>
                  <a:cs typeface="Segoe UI"/>
                </a:rPr>
                <a:t>etc.</a:t>
              </a:r>
              <a:endParaRPr kumimoji="0" sz="1200" b="0" i="0" u="none" strike="noStrike" kern="1200" cap="none" spc="0" normalizeH="0" baseline="0" noProof="0">
                <a:ln>
                  <a:noFill/>
                </a:ln>
                <a:solidFill>
                  <a:srgbClr val="59585D"/>
                </a:solidFill>
                <a:effectLst/>
                <a:uLnTx/>
                <a:uFillTx/>
                <a:latin typeface="Segoe UI"/>
                <a:ea typeface="+mn-ea"/>
                <a:cs typeface="Segoe UI"/>
              </a:endParaRPr>
            </a:p>
          </p:txBody>
        </p:sp>
        <p:sp>
          <p:nvSpPr>
            <p:cNvPr id="22" name="object 8"/>
            <p:cNvSpPr txBox="1"/>
            <p:nvPr/>
          </p:nvSpPr>
          <p:spPr>
            <a:xfrm>
              <a:off x="7526019" y="6321332"/>
              <a:ext cx="815340" cy="392430"/>
            </a:xfrm>
            <a:prstGeom prst="rect">
              <a:avLst/>
            </a:prstGeom>
          </p:spPr>
          <p:txBody>
            <a:bodyPr vert="horz" wrap="square" lIns="0" tIns="0" rIns="0" bIns="0" rtlCol="0">
              <a:spAutoFit/>
            </a:bodyPr>
            <a:lstStyle/>
            <a:p>
              <a:pPr marL="12700" marR="5080" lvl="0" indent="0" algn="l" defTabSz="914400" rtl="0" eaLnBrk="1" fontAlgn="auto" latinLnBrk="0" hangingPunct="1">
                <a:lnSpc>
                  <a:spcPct val="6940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Embedded  Data  Operations</a:t>
              </a:r>
              <a:endParaRPr kumimoji="0" sz="1200" b="0" i="0" u="none" strike="noStrike" kern="1200" cap="none" spc="0" normalizeH="0" baseline="0" noProof="0">
                <a:ln>
                  <a:noFill/>
                </a:ln>
                <a:solidFill>
                  <a:srgbClr val="59585D"/>
                </a:solidFill>
                <a:effectLst/>
                <a:uLnTx/>
                <a:uFillTx/>
                <a:latin typeface="Segoe UI"/>
                <a:ea typeface="+mn-ea"/>
                <a:cs typeface="Segoe UI"/>
              </a:endParaRPr>
            </a:p>
          </p:txBody>
        </p:sp>
        <p:sp>
          <p:nvSpPr>
            <p:cNvPr id="23" name="object 9"/>
            <p:cNvSpPr txBox="1"/>
            <p:nvPr/>
          </p:nvSpPr>
          <p:spPr>
            <a:xfrm>
              <a:off x="8591550" y="3086642"/>
              <a:ext cx="789940" cy="265430"/>
            </a:xfrm>
            <a:prstGeom prst="rect">
              <a:avLst/>
            </a:prstGeom>
          </p:spPr>
          <p:txBody>
            <a:bodyPr vert="horz" wrap="square" lIns="0" tIns="0" rIns="0" bIns="0" rtlCol="0">
              <a:spAutoFit/>
            </a:bodyPr>
            <a:lstStyle/>
            <a:p>
              <a:pPr marL="12700" marR="5080" lvl="0" indent="0" algn="l" defTabSz="914400" rtl="0" eaLnBrk="1" fontAlgn="auto" latinLnBrk="0" hangingPunct="1">
                <a:lnSpc>
                  <a:spcPct val="69400"/>
                </a:lnSpc>
                <a:spcBef>
                  <a:spcPts val="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Segoe UI"/>
                  <a:ea typeface="+mn-ea"/>
                  <a:cs typeface="Segoe UI"/>
                </a:rPr>
                <a:t>Uniform  Data</a:t>
              </a:r>
              <a:r>
                <a:rPr kumimoji="0" sz="1200" b="1" i="0" u="none" strike="noStrike" kern="1200" cap="none" spc="-95" normalizeH="0" baseline="0" noProof="0" dirty="0">
                  <a:ln>
                    <a:noFill/>
                  </a:ln>
                  <a:solidFill>
                    <a:srgbClr val="FFFFFF"/>
                  </a:solidFill>
                  <a:effectLst/>
                  <a:uLnTx/>
                  <a:uFillTx/>
                  <a:latin typeface="Segoe UI"/>
                  <a:ea typeface="+mn-ea"/>
                  <a:cs typeface="Segoe UI"/>
                </a:rPr>
                <a:t> </a:t>
              </a:r>
              <a:r>
                <a:rPr kumimoji="0" sz="1200" b="1" i="0" u="none" strike="noStrike" kern="1200" cap="none" spc="0" normalizeH="0" baseline="0" noProof="0" dirty="0">
                  <a:ln>
                    <a:noFill/>
                  </a:ln>
                  <a:solidFill>
                    <a:srgbClr val="FFFFFF"/>
                  </a:solidFill>
                  <a:effectLst/>
                  <a:uLnTx/>
                  <a:uFillTx/>
                  <a:latin typeface="Segoe UI"/>
                  <a:ea typeface="+mn-ea"/>
                  <a:cs typeface="Segoe UI"/>
                </a:rPr>
                <a:t>Input</a:t>
              </a:r>
              <a:endParaRPr kumimoji="0" sz="1200" b="0" i="0" u="none" strike="noStrike" kern="1200" cap="none" spc="0" normalizeH="0" baseline="0" noProof="0">
                <a:ln>
                  <a:noFill/>
                </a:ln>
                <a:solidFill>
                  <a:srgbClr val="59585D"/>
                </a:solidFill>
                <a:effectLst/>
                <a:uLnTx/>
                <a:uFillTx/>
                <a:latin typeface="Segoe UI"/>
                <a:ea typeface="+mn-ea"/>
                <a:cs typeface="Segoe UI"/>
              </a:endParaRPr>
            </a:p>
          </p:txBody>
        </p:sp>
      </p:grpSp>
    </p:spTree>
    <p:extLst>
      <p:ext uri="{BB962C8B-B14F-4D97-AF65-F5344CB8AC3E}">
        <p14:creationId xmlns:p14="http://schemas.microsoft.com/office/powerpoint/2010/main" val="1709463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05287-681C-48F3-A2E8-4BCF934A0F3C}"/>
              </a:ext>
            </a:extLst>
          </p:cNvPr>
          <p:cNvSpPr>
            <a:spLocks noGrp="1"/>
          </p:cNvSpPr>
          <p:nvPr>
            <p:ph type="title"/>
          </p:nvPr>
        </p:nvSpPr>
        <p:spPr>
          <a:xfrm>
            <a:off x="68525" y="-74312"/>
            <a:ext cx="10515600" cy="786095"/>
          </a:xfrm>
        </p:spPr>
        <p:txBody>
          <a:bodyPr>
            <a:normAutofit/>
          </a:bodyPr>
          <a:lstStyle/>
          <a:p>
            <a:r>
              <a:rPr lang="en-US" sz="2800" dirty="0"/>
              <a:t>Market Research &amp; Analysis</a:t>
            </a:r>
          </a:p>
        </p:txBody>
      </p:sp>
      <p:pic>
        <p:nvPicPr>
          <p:cNvPr id="8" name="Picture 7">
            <a:extLst>
              <a:ext uri="{FF2B5EF4-FFF2-40B4-BE49-F238E27FC236}">
                <a16:creationId xmlns:a16="http://schemas.microsoft.com/office/drawing/2014/main" id="{7480D938-2341-49BC-8507-9A1788A5900B}"/>
              </a:ext>
            </a:extLst>
          </p:cNvPr>
          <p:cNvPicPr>
            <a:picLocks noChangeAspect="1"/>
          </p:cNvPicPr>
          <p:nvPr/>
        </p:nvPicPr>
        <p:blipFill>
          <a:blip r:embed="rId2"/>
          <a:stretch>
            <a:fillRect/>
          </a:stretch>
        </p:blipFill>
        <p:spPr>
          <a:xfrm>
            <a:off x="880170" y="1322132"/>
            <a:ext cx="1833221" cy="1024610"/>
          </a:xfrm>
          <a:prstGeom prst="rect">
            <a:avLst/>
          </a:prstGeom>
        </p:spPr>
      </p:pic>
      <p:sp>
        <p:nvSpPr>
          <p:cNvPr id="9" name="Rectangle 8">
            <a:extLst>
              <a:ext uri="{FF2B5EF4-FFF2-40B4-BE49-F238E27FC236}">
                <a16:creationId xmlns:a16="http://schemas.microsoft.com/office/drawing/2014/main" id="{AEC2711D-4B38-46AD-903D-7F47277D553A}"/>
              </a:ext>
            </a:extLst>
          </p:cNvPr>
          <p:cNvSpPr/>
          <p:nvPr/>
        </p:nvSpPr>
        <p:spPr>
          <a:xfrm>
            <a:off x="295174" y="1520829"/>
            <a:ext cx="559405" cy="369332"/>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❶</a:t>
            </a:r>
          </a:p>
        </p:txBody>
      </p:sp>
      <p:pic>
        <p:nvPicPr>
          <p:cNvPr id="11" name="Picture 10">
            <a:extLst>
              <a:ext uri="{FF2B5EF4-FFF2-40B4-BE49-F238E27FC236}">
                <a16:creationId xmlns:a16="http://schemas.microsoft.com/office/drawing/2014/main" id="{B2EA5A88-CEA6-47BC-8D5F-CBE716B811E6}"/>
              </a:ext>
            </a:extLst>
          </p:cNvPr>
          <p:cNvPicPr>
            <a:picLocks noChangeAspect="1"/>
          </p:cNvPicPr>
          <p:nvPr/>
        </p:nvPicPr>
        <p:blipFill>
          <a:blip r:embed="rId3"/>
          <a:stretch>
            <a:fillRect/>
          </a:stretch>
        </p:blipFill>
        <p:spPr>
          <a:xfrm>
            <a:off x="1340610" y="3322100"/>
            <a:ext cx="2775783" cy="2847140"/>
          </a:xfrm>
          <a:prstGeom prst="rect">
            <a:avLst/>
          </a:prstGeom>
        </p:spPr>
      </p:pic>
      <p:pic>
        <p:nvPicPr>
          <p:cNvPr id="12" name="Picture 11">
            <a:extLst>
              <a:ext uri="{FF2B5EF4-FFF2-40B4-BE49-F238E27FC236}">
                <a16:creationId xmlns:a16="http://schemas.microsoft.com/office/drawing/2014/main" id="{142BC9B4-813F-4692-BAFE-1FB7A2630DA8}"/>
              </a:ext>
            </a:extLst>
          </p:cNvPr>
          <p:cNvPicPr>
            <a:picLocks noChangeAspect="1"/>
          </p:cNvPicPr>
          <p:nvPr/>
        </p:nvPicPr>
        <p:blipFill>
          <a:blip r:embed="rId4"/>
          <a:stretch>
            <a:fillRect/>
          </a:stretch>
        </p:blipFill>
        <p:spPr>
          <a:xfrm>
            <a:off x="4661871" y="742459"/>
            <a:ext cx="5686290" cy="2516382"/>
          </a:xfrm>
          <a:prstGeom prst="rect">
            <a:avLst/>
          </a:prstGeom>
        </p:spPr>
      </p:pic>
      <p:pic>
        <p:nvPicPr>
          <p:cNvPr id="13" name="Picture 12">
            <a:extLst>
              <a:ext uri="{FF2B5EF4-FFF2-40B4-BE49-F238E27FC236}">
                <a16:creationId xmlns:a16="http://schemas.microsoft.com/office/drawing/2014/main" id="{85D2CC40-0969-4EA9-AFC1-DABB6EACC71F}"/>
              </a:ext>
            </a:extLst>
          </p:cNvPr>
          <p:cNvPicPr>
            <a:picLocks noChangeAspect="1"/>
          </p:cNvPicPr>
          <p:nvPr/>
        </p:nvPicPr>
        <p:blipFill>
          <a:blip r:embed="rId5"/>
          <a:stretch>
            <a:fillRect/>
          </a:stretch>
        </p:blipFill>
        <p:spPr>
          <a:xfrm>
            <a:off x="5691394" y="4012835"/>
            <a:ext cx="5221642" cy="1896468"/>
          </a:xfrm>
          <a:prstGeom prst="rect">
            <a:avLst/>
          </a:prstGeom>
        </p:spPr>
      </p:pic>
      <p:sp>
        <p:nvSpPr>
          <p:cNvPr id="14" name="Rectangle 13">
            <a:extLst>
              <a:ext uri="{FF2B5EF4-FFF2-40B4-BE49-F238E27FC236}">
                <a16:creationId xmlns:a16="http://schemas.microsoft.com/office/drawing/2014/main" id="{7DB772CD-4039-49A0-A5CA-AFA341666CD5}"/>
              </a:ext>
            </a:extLst>
          </p:cNvPr>
          <p:cNvSpPr/>
          <p:nvPr/>
        </p:nvSpPr>
        <p:spPr>
          <a:xfrm>
            <a:off x="3360928" y="3264988"/>
            <a:ext cx="490840"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❷</a:t>
            </a:r>
          </a:p>
        </p:txBody>
      </p:sp>
      <p:sp>
        <p:nvSpPr>
          <p:cNvPr id="15" name="Rectangle 14">
            <a:extLst>
              <a:ext uri="{FF2B5EF4-FFF2-40B4-BE49-F238E27FC236}">
                <a16:creationId xmlns:a16="http://schemas.microsoft.com/office/drawing/2014/main" id="{21CBDBCD-F6F3-480F-A390-A7B7FADBB1FC}"/>
              </a:ext>
            </a:extLst>
          </p:cNvPr>
          <p:cNvSpPr/>
          <p:nvPr/>
        </p:nvSpPr>
        <p:spPr>
          <a:xfrm>
            <a:off x="9708048" y="835329"/>
            <a:ext cx="490840"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❸</a:t>
            </a:r>
          </a:p>
        </p:txBody>
      </p:sp>
      <p:sp>
        <p:nvSpPr>
          <p:cNvPr id="16" name="Rectangle 15">
            <a:extLst>
              <a:ext uri="{FF2B5EF4-FFF2-40B4-BE49-F238E27FC236}">
                <a16:creationId xmlns:a16="http://schemas.microsoft.com/office/drawing/2014/main" id="{7F7EA32F-D4B1-4890-9122-C118D5E1463C}"/>
              </a:ext>
            </a:extLst>
          </p:cNvPr>
          <p:cNvSpPr/>
          <p:nvPr/>
        </p:nvSpPr>
        <p:spPr>
          <a:xfrm>
            <a:off x="7259596" y="3882205"/>
            <a:ext cx="490840"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❹</a:t>
            </a:r>
          </a:p>
        </p:txBody>
      </p:sp>
      <p:sp>
        <p:nvSpPr>
          <p:cNvPr id="17" name="TextBox 16">
            <a:extLst>
              <a:ext uri="{FF2B5EF4-FFF2-40B4-BE49-F238E27FC236}">
                <a16:creationId xmlns:a16="http://schemas.microsoft.com/office/drawing/2014/main" id="{6E6ED881-80AB-489A-BF35-BFAE1EB6471B}"/>
              </a:ext>
            </a:extLst>
          </p:cNvPr>
          <p:cNvSpPr txBox="1"/>
          <p:nvPr/>
        </p:nvSpPr>
        <p:spPr>
          <a:xfrm>
            <a:off x="841295" y="2346742"/>
            <a:ext cx="3052502" cy="461665"/>
          </a:xfrm>
          <a:prstGeom prst="rect">
            <a:avLst/>
          </a:prstGeom>
          <a:noFill/>
        </p:spPr>
        <p:txBody>
          <a:bodyPr wrap="none" rtlCol="0">
            <a:spAutoFit/>
          </a:bodyPr>
          <a:lstStyle/>
          <a:p>
            <a:r>
              <a:rPr lang="en-US" sz="1200" dirty="0"/>
              <a:t>Gartner:  How to Align Customer Experience </a:t>
            </a:r>
          </a:p>
          <a:p>
            <a:r>
              <a:rPr lang="en-US" sz="1200" dirty="0"/>
              <a:t>with Marketing Channel Operations</a:t>
            </a:r>
            <a:endParaRPr lang="en-US" dirty="0"/>
          </a:p>
        </p:txBody>
      </p:sp>
      <p:sp>
        <p:nvSpPr>
          <p:cNvPr id="18" name="TextBox 17">
            <a:extLst>
              <a:ext uri="{FF2B5EF4-FFF2-40B4-BE49-F238E27FC236}">
                <a16:creationId xmlns:a16="http://schemas.microsoft.com/office/drawing/2014/main" id="{A9F10847-1BE4-4054-B82E-9FE401D13E10}"/>
              </a:ext>
            </a:extLst>
          </p:cNvPr>
          <p:cNvSpPr txBox="1"/>
          <p:nvPr/>
        </p:nvSpPr>
        <p:spPr>
          <a:xfrm>
            <a:off x="5913997" y="5869628"/>
            <a:ext cx="5387724" cy="461665"/>
          </a:xfrm>
          <a:prstGeom prst="rect">
            <a:avLst/>
          </a:prstGeom>
          <a:noFill/>
        </p:spPr>
        <p:txBody>
          <a:bodyPr wrap="square" rtlCol="0">
            <a:spAutoFit/>
          </a:bodyPr>
          <a:lstStyle/>
          <a:p>
            <a:r>
              <a:rPr lang="en-US" sz="1200" dirty="0"/>
              <a:t>Gartner Bridge Silos of Customer Engagement, or Risk</a:t>
            </a:r>
          </a:p>
          <a:p>
            <a:r>
              <a:rPr lang="en-US" sz="1200" dirty="0"/>
              <a:t>Killing Your Customer Experience</a:t>
            </a:r>
            <a:endParaRPr lang="en-US" dirty="0"/>
          </a:p>
        </p:txBody>
      </p:sp>
      <p:sp>
        <p:nvSpPr>
          <p:cNvPr id="19" name="TextBox 18">
            <a:extLst>
              <a:ext uri="{FF2B5EF4-FFF2-40B4-BE49-F238E27FC236}">
                <a16:creationId xmlns:a16="http://schemas.microsoft.com/office/drawing/2014/main" id="{BE86E50B-1D84-48C0-A667-4DB40569E7F4}"/>
              </a:ext>
            </a:extLst>
          </p:cNvPr>
          <p:cNvSpPr txBox="1"/>
          <p:nvPr/>
        </p:nvSpPr>
        <p:spPr>
          <a:xfrm>
            <a:off x="1340610" y="6227448"/>
            <a:ext cx="3436454" cy="461665"/>
          </a:xfrm>
          <a:prstGeom prst="rect">
            <a:avLst/>
          </a:prstGeom>
          <a:noFill/>
        </p:spPr>
        <p:txBody>
          <a:bodyPr wrap="none" rtlCol="0">
            <a:spAutoFit/>
          </a:bodyPr>
          <a:lstStyle/>
          <a:p>
            <a:r>
              <a:rPr lang="en-US" sz="1200" dirty="0"/>
              <a:t>Dimension Data:  Customer Experience – Creating</a:t>
            </a:r>
          </a:p>
          <a:p>
            <a:r>
              <a:rPr lang="en-US" sz="1200" dirty="0"/>
              <a:t>powerful connections</a:t>
            </a:r>
          </a:p>
        </p:txBody>
      </p:sp>
      <p:sp>
        <p:nvSpPr>
          <p:cNvPr id="20" name="TextBox 19">
            <a:extLst>
              <a:ext uri="{FF2B5EF4-FFF2-40B4-BE49-F238E27FC236}">
                <a16:creationId xmlns:a16="http://schemas.microsoft.com/office/drawing/2014/main" id="{BAA12CA0-BC32-4F8B-808C-119408B23924}"/>
              </a:ext>
            </a:extLst>
          </p:cNvPr>
          <p:cNvSpPr txBox="1"/>
          <p:nvPr/>
        </p:nvSpPr>
        <p:spPr>
          <a:xfrm>
            <a:off x="4718920" y="3258841"/>
            <a:ext cx="3522887" cy="307777"/>
          </a:xfrm>
          <a:prstGeom prst="rect">
            <a:avLst/>
          </a:prstGeom>
          <a:noFill/>
        </p:spPr>
        <p:txBody>
          <a:bodyPr wrap="none" rtlCol="0">
            <a:spAutoFit/>
          </a:bodyPr>
          <a:lstStyle/>
          <a:p>
            <a:r>
              <a:rPr lang="en-US" sz="1400" dirty="0"/>
              <a:t>Slalom Consulting: Personalization Playbook</a:t>
            </a:r>
          </a:p>
        </p:txBody>
      </p:sp>
    </p:spTree>
    <p:extLst>
      <p:ext uri="{BB962C8B-B14F-4D97-AF65-F5344CB8AC3E}">
        <p14:creationId xmlns:p14="http://schemas.microsoft.com/office/powerpoint/2010/main" val="3004385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Ecrion Design Studio’s Benefits</a:t>
            </a:r>
          </a:p>
        </p:txBody>
      </p:sp>
      <p:sp>
        <p:nvSpPr>
          <p:cNvPr id="6" name="TextBox 5"/>
          <p:cNvSpPr txBox="1"/>
          <p:nvPr/>
        </p:nvSpPr>
        <p:spPr>
          <a:xfrm>
            <a:off x="7680960" y="3840480"/>
            <a:ext cx="3672840"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EDS Authoring Solution</a:t>
            </a:r>
          </a:p>
        </p:txBody>
      </p:sp>
      <p:sp>
        <p:nvSpPr>
          <p:cNvPr id="7" name="TextBox 6"/>
          <p:cNvSpPr txBox="1"/>
          <p:nvPr/>
        </p:nvSpPr>
        <p:spPr>
          <a:xfrm>
            <a:off x="415290" y="1066641"/>
            <a:ext cx="6934200" cy="52629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Ease of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Extend Team of Collaborators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Skill-Specific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Empower Specialists to Contribute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Integrated Collaboration Workspace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Empower Teamwork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Enterprise Data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Retain flexibility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Interactive Documents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Engage with Customers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Channel Agnostic Templates &amp; Assets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One Template serves all channels</a:t>
            </a:r>
          </a:p>
        </p:txBody>
      </p:sp>
    </p:spTree>
    <p:extLst>
      <p:ext uri="{BB962C8B-B14F-4D97-AF65-F5344CB8AC3E}">
        <p14:creationId xmlns:p14="http://schemas.microsoft.com/office/powerpoint/2010/main" val="3215695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Composition: Integration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1965" y="901700"/>
            <a:ext cx="10068070" cy="5275263"/>
          </a:xfrm>
        </p:spPr>
      </p:pic>
    </p:spTree>
    <p:extLst>
      <p:ext uri="{BB962C8B-B14F-4D97-AF65-F5344CB8AC3E}">
        <p14:creationId xmlns:p14="http://schemas.microsoft.com/office/powerpoint/2010/main" val="1421523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Composition: Workflows</a:t>
            </a:r>
          </a:p>
        </p:txBody>
      </p:sp>
      <p:sp>
        <p:nvSpPr>
          <p:cNvPr id="5" name="TextBox 4"/>
          <p:cNvSpPr txBox="1"/>
          <p:nvPr/>
        </p:nvSpPr>
        <p:spPr>
          <a:xfrm>
            <a:off x="415290" y="1066641"/>
            <a:ext cx="7249392"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Connects to Business Process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Document Production Rules Independent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Connects to Collaboration Projects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No external digital asset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Ease of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Programmers Unnecessary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Conditional Paths for Each Customer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Personalize, execute preferences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Omni-Channel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Print, Email, SMS, Web, etc. </a:t>
            </a:r>
          </a:p>
        </p:txBody>
      </p:sp>
      <p:pic>
        <p:nvPicPr>
          <p:cNvPr id="4" name="Content Placeholder 3"/>
          <p:cNvPicPr>
            <a:picLocks noGrp="1" noChangeAspect="1"/>
          </p:cNvPicPr>
          <p:nvPr>
            <p:ph idx="1"/>
          </p:nvPr>
        </p:nvPicPr>
        <p:blipFill>
          <a:blip r:embed="rId3"/>
          <a:stretch>
            <a:fillRect/>
          </a:stretch>
        </p:blipFill>
        <p:spPr>
          <a:xfrm>
            <a:off x="8586124" y="3369025"/>
            <a:ext cx="2375824" cy="3298475"/>
          </a:xfrm>
          <a:prstGeom prst="rect">
            <a:avLst/>
          </a:prstGeom>
          <a:ln w="19050">
            <a:solidFill>
              <a:schemeClr val="tx1"/>
            </a:solidFill>
          </a:ln>
        </p:spPr>
      </p:pic>
    </p:spTree>
    <p:extLst>
      <p:ext uri="{BB962C8B-B14F-4D97-AF65-F5344CB8AC3E}">
        <p14:creationId xmlns:p14="http://schemas.microsoft.com/office/powerpoint/2010/main" val="3218334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Composition: Administration</a:t>
            </a:r>
          </a:p>
        </p:txBody>
      </p:sp>
      <p:sp>
        <p:nvSpPr>
          <p:cNvPr id="5" name="TextBox 4"/>
          <p:cNvSpPr txBox="1"/>
          <p:nvPr/>
        </p:nvSpPr>
        <p:spPr>
          <a:xfrm>
            <a:off x="415290" y="1066641"/>
            <a:ext cx="7249392" cy="48320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Production Automation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Event triggers, time triggers, etc.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Dashboards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Investigate Operational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Production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Support Audits,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Security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Personal Info, Production 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Environment Configuration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Isolate Develop, Test, Production, etc.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59585D"/>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a:off x="7473315" y="3446292"/>
            <a:ext cx="4286250" cy="2021554"/>
          </a:xfrm>
          <a:prstGeom prst="rect">
            <a:avLst/>
          </a:prstGeom>
        </p:spPr>
      </p:pic>
    </p:spTree>
    <p:extLst>
      <p:ext uri="{BB962C8B-B14F-4D97-AF65-F5344CB8AC3E}">
        <p14:creationId xmlns:p14="http://schemas.microsoft.com/office/powerpoint/2010/main" val="2494624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Composition: Governance</a:t>
            </a:r>
          </a:p>
        </p:txBody>
      </p:sp>
      <p:sp>
        <p:nvSpPr>
          <p:cNvPr id="5" name="TextBox 4"/>
          <p:cNvSpPr txBox="1"/>
          <p:nvPr/>
        </p:nvSpPr>
        <p:spPr>
          <a:xfrm>
            <a:off x="415290" y="1066641"/>
            <a:ext cx="7249392" cy="569386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Review Outbound Docs Before Delivery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Assure Quality, Accountability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Review As Projects Proceed to 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Support Stakeholder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Shared Digital Assets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Manage Branding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Security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Limit Access to Workspaces, Documents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Repository Version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Track changes, roll back option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Metadata and Advanced 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Find Every asset and rendered document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59585D"/>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7839263" y="3341874"/>
            <a:ext cx="3869546" cy="3307416"/>
          </a:xfrm>
          <a:prstGeom prst="rect">
            <a:avLst/>
          </a:prstGeom>
          <a:ln w="19050">
            <a:solidFill>
              <a:schemeClr val="tx1"/>
            </a:solidFill>
          </a:ln>
        </p:spPr>
      </p:pic>
    </p:spTree>
    <p:extLst>
      <p:ext uri="{BB962C8B-B14F-4D97-AF65-F5344CB8AC3E}">
        <p14:creationId xmlns:p14="http://schemas.microsoft.com/office/powerpoint/2010/main" val="3253201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Composition: Personalization</a:t>
            </a:r>
          </a:p>
        </p:txBody>
      </p:sp>
      <p:sp>
        <p:nvSpPr>
          <p:cNvPr id="5" name="TextBox 4"/>
          <p:cNvSpPr txBox="1"/>
          <p:nvPr/>
        </p:nvSpPr>
        <p:spPr>
          <a:xfrm>
            <a:off x="415290" y="973632"/>
            <a:ext cx="7249392"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Target Content to Customer Segments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Improve engagement, satisfaction, loyalty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Integrated Preference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Flexible, Easy Expansion of preferences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Customer self-administration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Save time and money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Overlay Messaging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9585D"/>
                </a:solidFill>
                <a:effectLst/>
                <a:uLnTx/>
                <a:uFillTx/>
                <a:latin typeface="Calibri"/>
                <a:ea typeface="+mn-ea"/>
                <a:cs typeface="+mn-cs"/>
              </a:rPr>
              <a:t>	Add/change messages </a:t>
            </a:r>
            <a:r>
              <a:rPr kumimoji="0" lang="en-US" sz="2800" b="0" i="0" u="none" strike="noStrike" kern="1200" cap="none" spc="0" normalizeH="0" baseline="0" noProof="0">
                <a:ln>
                  <a:noFill/>
                </a:ln>
                <a:solidFill>
                  <a:srgbClr val="59585D"/>
                </a:solidFill>
                <a:effectLst/>
                <a:uLnTx/>
                <a:uFillTx/>
                <a:latin typeface="Calibri"/>
                <a:ea typeface="+mn-ea"/>
                <a:cs typeface="+mn-cs"/>
              </a:rPr>
              <a:t>without risk</a:t>
            </a:r>
            <a:endParaRPr kumimoji="0" lang="en-US" sz="2800" b="0" i="0" u="none" strike="noStrike" kern="1200" cap="none" spc="0" normalizeH="0" baseline="0" noProof="0" dirty="0">
              <a:ln>
                <a:noFill/>
              </a:ln>
              <a:solidFill>
                <a:srgbClr val="59585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9585D"/>
              </a:solidFill>
              <a:effectLst/>
              <a:uLnTx/>
              <a:uFillTx/>
              <a:latin typeface="Calibri"/>
              <a:ea typeface="+mn-ea"/>
              <a:cs typeface="+mn-cs"/>
            </a:endParaRPr>
          </a:p>
        </p:txBody>
      </p:sp>
      <p:pic>
        <p:nvPicPr>
          <p:cNvPr id="4" name="Picture 3"/>
          <p:cNvPicPr>
            <a:picLocks noChangeAspect="1"/>
          </p:cNvPicPr>
          <p:nvPr/>
        </p:nvPicPr>
        <p:blipFill>
          <a:blip r:embed="rId3"/>
          <a:stretch>
            <a:fillRect/>
          </a:stretch>
        </p:blipFill>
        <p:spPr>
          <a:xfrm>
            <a:off x="7901940" y="3289445"/>
            <a:ext cx="3429000" cy="3412273"/>
          </a:xfrm>
          <a:prstGeom prst="rect">
            <a:avLst/>
          </a:prstGeom>
        </p:spPr>
      </p:pic>
    </p:spTree>
    <p:extLst>
      <p:ext uri="{BB962C8B-B14F-4D97-AF65-F5344CB8AC3E}">
        <p14:creationId xmlns:p14="http://schemas.microsoft.com/office/powerpoint/2010/main" val="3740594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18782245"/>
              </p:ext>
            </p:extLst>
          </p:nvPr>
        </p:nvGraphicFramePr>
        <p:xfrm>
          <a:off x="2032000" y="1409700"/>
          <a:ext cx="8128000" cy="4038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3126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Document production at scale</a:t>
            </a:r>
          </a:p>
        </p:txBody>
      </p:sp>
      <p:sp>
        <p:nvSpPr>
          <p:cNvPr id="3" name="Content Placeholder 2"/>
          <p:cNvSpPr>
            <a:spLocks noGrp="1"/>
          </p:cNvSpPr>
          <p:nvPr>
            <p:ph idx="1"/>
          </p:nvPr>
        </p:nvSpPr>
        <p:spPr/>
        <p:txBody>
          <a:bodyPr>
            <a:normAutofit fontScale="62500" lnSpcReduction="20000"/>
          </a:bodyPr>
          <a:lstStyle/>
          <a:p>
            <a:r>
              <a:rPr lang="en-US" dirty="0"/>
              <a:t>Companies rely on Ecrion to deliver millions of documents/day in a error-free manner to millions of customers around the globe</a:t>
            </a:r>
          </a:p>
          <a:p>
            <a:r>
              <a:rPr lang="en-US" dirty="0"/>
              <a:t>Documents (letters, invoices, generic correspondence) are generated dynamically from data</a:t>
            </a:r>
          </a:p>
          <a:p>
            <a:r>
              <a:rPr lang="en-US" dirty="0"/>
              <a:t>Language and formatting is applied using a combination of preferences and account information</a:t>
            </a:r>
          </a:p>
          <a:p>
            <a:r>
              <a:rPr lang="en-US" dirty="0"/>
              <a:t>Solution can scale both horizontally (more computers) or vertically (better hardware) to accommodate any volumes for further growth and expansion of business</a:t>
            </a:r>
          </a:p>
          <a:p>
            <a:r>
              <a:rPr lang="en-US" dirty="0"/>
              <a:t>Documents can be produced in parallel for multiple delivery channels including print, email, SMS, social media, and more.</a:t>
            </a:r>
          </a:p>
          <a:p>
            <a:r>
              <a:rPr lang="en-US" dirty="0"/>
              <a:t>Document production at scale also includes complexity. The software can produce complicated letters, brochures, product catalogs with TOC, index, footnotes, images, and charts.</a:t>
            </a:r>
          </a:p>
          <a:p>
            <a:r>
              <a:rPr lang="en-US" dirty="0"/>
              <a:t>Archiving in common formats (PDF/A)</a:t>
            </a:r>
          </a:p>
          <a:p>
            <a:r>
              <a:rPr lang="en-US" dirty="0"/>
              <a:t>Superb print capabilities including full color support, PDF/X output, AFP printing and ICC color profiles</a:t>
            </a:r>
          </a:p>
          <a:p>
            <a:r>
              <a:rPr lang="en-US" dirty="0"/>
              <a:t>Scalable document production helps you deliver higher frequency, more reliable output to customers, strengthening the relationship your customers have with your company.</a:t>
            </a:r>
          </a:p>
        </p:txBody>
      </p:sp>
    </p:spTree>
    <p:extLst>
      <p:ext uri="{BB962C8B-B14F-4D97-AF65-F5344CB8AC3E}">
        <p14:creationId xmlns:p14="http://schemas.microsoft.com/office/powerpoint/2010/main" val="139763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163"/>
            <a:ext cx="10515600" cy="614363"/>
          </a:xfrm>
        </p:spPr>
        <p:txBody>
          <a:bodyPr>
            <a:normAutofit/>
          </a:bodyPr>
          <a:lstStyle/>
          <a:p>
            <a:r>
              <a:rPr lang="en-US" sz="2800" dirty="0"/>
              <a:t>Document production at scale by role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169486"/>
              </p:ext>
            </p:extLst>
          </p:nvPr>
        </p:nvGraphicFramePr>
        <p:xfrm>
          <a:off x="156635" y="584200"/>
          <a:ext cx="11878733" cy="5548006"/>
        </p:xfrm>
        <a:graphic>
          <a:graphicData uri="http://schemas.openxmlformats.org/drawingml/2006/table">
            <a:tbl>
              <a:tblPr firstRow="1" bandRow="1">
                <a:tableStyleId>{BC89EF96-8CEA-46FF-86C4-4CE0E7609802}</a:tableStyleId>
              </a:tblPr>
              <a:tblGrid>
                <a:gridCol w="857778">
                  <a:extLst>
                    <a:ext uri="{9D8B030D-6E8A-4147-A177-3AD203B41FA5}">
                      <a16:colId xmlns:a16="http://schemas.microsoft.com/office/drawing/2014/main" val="20000"/>
                    </a:ext>
                  </a:extLst>
                </a:gridCol>
                <a:gridCol w="1239689">
                  <a:extLst>
                    <a:ext uri="{9D8B030D-6E8A-4147-A177-3AD203B41FA5}">
                      <a16:colId xmlns:a16="http://schemas.microsoft.com/office/drawing/2014/main" val="20001"/>
                    </a:ext>
                  </a:extLst>
                </a:gridCol>
                <a:gridCol w="425303">
                  <a:extLst>
                    <a:ext uri="{9D8B030D-6E8A-4147-A177-3AD203B41FA5}">
                      <a16:colId xmlns:a16="http://schemas.microsoft.com/office/drawing/2014/main" val="20002"/>
                    </a:ext>
                  </a:extLst>
                </a:gridCol>
                <a:gridCol w="1325331">
                  <a:extLst>
                    <a:ext uri="{9D8B030D-6E8A-4147-A177-3AD203B41FA5}">
                      <a16:colId xmlns:a16="http://schemas.microsoft.com/office/drawing/2014/main" val="20003"/>
                    </a:ext>
                  </a:extLst>
                </a:gridCol>
                <a:gridCol w="414867">
                  <a:extLst>
                    <a:ext uri="{9D8B030D-6E8A-4147-A177-3AD203B41FA5}">
                      <a16:colId xmlns:a16="http://schemas.microsoft.com/office/drawing/2014/main" val="20004"/>
                    </a:ext>
                  </a:extLst>
                </a:gridCol>
                <a:gridCol w="2040467">
                  <a:extLst>
                    <a:ext uri="{9D8B030D-6E8A-4147-A177-3AD203B41FA5}">
                      <a16:colId xmlns:a16="http://schemas.microsoft.com/office/drawing/2014/main" val="20005"/>
                    </a:ext>
                  </a:extLst>
                </a:gridCol>
                <a:gridCol w="431800">
                  <a:extLst>
                    <a:ext uri="{9D8B030D-6E8A-4147-A177-3AD203B41FA5}">
                      <a16:colId xmlns:a16="http://schemas.microsoft.com/office/drawing/2014/main" val="20006"/>
                    </a:ext>
                  </a:extLst>
                </a:gridCol>
                <a:gridCol w="2201333">
                  <a:extLst>
                    <a:ext uri="{9D8B030D-6E8A-4147-A177-3AD203B41FA5}">
                      <a16:colId xmlns:a16="http://schemas.microsoft.com/office/drawing/2014/main" val="20007"/>
                    </a:ext>
                  </a:extLst>
                </a:gridCol>
                <a:gridCol w="389467">
                  <a:extLst>
                    <a:ext uri="{9D8B030D-6E8A-4147-A177-3AD203B41FA5}">
                      <a16:colId xmlns:a16="http://schemas.microsoft.com/office/drawing/2014/main" val="20008"/>
                    </a:ext>
                  </a:extLst>
                </a:gridCol>
                <a:gridCol w="2163236">
                  <a:extLst>
                    <a:ext uri="{9D8B030D-6E8A-4147-A177-3AD203B41FA5}">
                      <a16:colId xmlns:a16="http://schemas.microsoft.com/office/drawing/2014/main" val="20009"/>
                    </a:ext>
                  </a:extLst>
                </a:gridCol>
                <a:gridCol w="389462">
                  <a:extLst>
                    <a:ext uri="{9D8B030D-6E8A-4147-A177-3AD203B41FA5}">
                      <a16:colId xmlns:a16="http://schemas.microsoft.com/office/drawing/2014/main" val="20010"/>
                    </a:ext>
                  </a:extLst>
                </a:gridCol>
              </a:tblGrid>
              <a:tr h="518806">
                <a:tc>
                  <a:txBody>
                    <a:bodyPr/>
                    <a:lstStyle/>
                    <a:p>
                      <a:pPr algn="ctr"/>
                      <a:endParaRPr lang="en-US" sz="1000" dirty="0"/>
                    </a:p>
                  </a:txBody>
                  <a:tcPr/>
                </a:tc>
                <a:tc>
                  <a:txBody>
                    <a:bodyPr/>
                    <a:lstStyle/>
                    <a:p>
                      <a:pPr algn="ctr"/>
                      <a:r>
                        <a:rPr lang="en-US" sz="1000" dirty="0"/>
                        <a:t>Developer</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Marketing Lead</a:t>
                      </a:r>
                    </a:p>
                  </a:txBody>
                  <a:tcPr/>
                </a:tc>
                <a:tc>
                  <a:txBody>
                    <a:bodyPr/>
                    <a:lstStyle/>
                    <a:p>
                      <a:pPr algn="ctr"/>
                      <a:r>
                        <a:rPr lang="en-US" sz="1000" dirty="0"/>
                        <a:t>Imp</a:t>
                      </a:r>
                    </a:p>
                  </a:txBody>
                  <a:tcPr/>
                </a:tc>
                <a:tc>
                  <a:txBody>
                    <a:bodyPr/>
                    <a:lstStyle/>
                    <a:p>
                      <a:pPr algn="ctr"/>
                      <a:r>
                        <a:rPr lang="en-US" sz="1000" dirty="0"/>
                        <a:t>Operations</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CFO</a:t>
                      </a:r>
                    </a:p>
                  </a:txBody>
                  <a:tcPr/>
                </a:tc>
                <a:tc>
                  <a:txBody>
                    <a:bodyPr/>
                    <a:lstStyle/>
                    <a:p>
                      <a:pPr algn="ctr"/>
                      <a:r>
                        <a:rPr lang="en-US" sz="1000" dirty="0"/>
                        <a:t>Imp</a:t>
                      </a:r>
                    </a:p>
                  </a:txBody>
                  <a:tcPr/>
                </a:tc>
                <a:tc>
                  <a:txBody>
                    <a:bodyPr/>
                    <a:lstStyle/>
                    <a:p>
                      <a:pPr algn="ctr"/>
                      <a:r>
                        <a:rPr lang="en-US" sz="1000" dirty="0"/>
                        <a:t>CEO</a:t>
                      </a:r>
                    </a:p>
                  </a:txBody>
                  <a:tcPr/>
                </a:tc>
                <a:tc>
                  <a:txBody>
                    <a:bodyPr/>
                    <a:lstStyle/>
                    <a:p>
                      <a:pPr algn="ctr"/>
                      <a:r>
                        <a:rPr lang="en-US" sz="1000" dirty="0"/>
                        <a:t>Imp</a:t>
                      </a:r>
                    </a:p>
                  </a:txBody>
                  <a:tcPr/>
                </a:tc>
                <a:extLst>
                  <a:ext uri="{0D108BD9-81ED-4DB2-BD59-A6C34878D82A}">
                    <a16:rowId xmlns:a16="http://schemas.microsoft.com/office/drawing/2014/main" val="10000"/>
                  </a:ext>
                </a:extLst>
              </a:tr>
              <a:tr h="382278">
                <a:tc>
                  <a:txBody>
                    <a:bodyPr/>
                    <a:lstStyle/>
                    <a:p>
                      <a:r>
                        <a:rPr lang="en-US" sz="1000" dirty="0"/>
                        <a:t>Deliver Millions of Documents</a:t>
                      </a:r>
                    </a:p>
                  </a:txBody>
                  <a:tcPr/>
                </a:tc>
                <a:tc>
                  <a:txBody>
                    <a:bodyPr/>
                    <a:lstStyle/>
                    <a:p>
                      <a:r>
                        <a:rPr lang="en-US" sz="1000" dirty="0"/>
                        <a:t>I need a tool that can</a:t>
                      </a:r>
                      <a:r>
                        <a:rPr lang="en-US" sz="1000" baseline="0" dirty="0"/>
                        <a:t> support high volumes.  </a:t>
                      </a:r>
                      <a:endParaRPr lang="en-US" sz="1000" dirty="0"/>
                    </a:p>
                  </a:txBody>
                  <a:tcPr/>
                </a:tc>
                <a:tc>
                  <a:txBody>
                    <a:bodyPr/>
                    <a:lstStyle/>
                    <a:p>
                      <a:r>
                        <a:rPr lang="en-US" sz="1000" dirty="0"/>
                        <a:t>1</a:t>
                      </a:r>
                    </a:p>
                  </a:txBody>
                  <a:tcPr/>
                </a:tc>
                <a:tc>
                  <a:txBody>
                    <a:bodyPr/>
                    <a:lstStyle/>
                    <a:p>
                      <a:r>
                        <a:rPr lang="en-US" sz="1000" dirty="0"/>
                        <a:t>I need to send marketing messages to</a:t>
                      </a:r>
                      <a:r>
                        <a:rPr lang="en-US" sz="1000" baseline="0" dirty="0"/>
                        <a:t> our customers when I want to (according to strategy)</a:t>
                      </a:r>
                      <a:endParaRPr lang="en-US" sz="1000" dirty="0"/>
                    </a:p>
                  </a:txBody>
                  <a:tcPr/>
                </a:tc>
                <a:tc>
                  <a:txBody>
                    <a:bodyPr/>
                    <a:lstStyle/>
                    <a:p>
                      <a:r>
                        <a:rPr lang="en-US" sz="1000" dirty="0"/>
                        <a:t>2</a:t>
                      </a:r>
                    </a:p>
                  </a:txBody>
                  <a:tcPr/>
                </a:tc>
                <a:tc>
                  <a:txBody>
                    <a:bodyPr/>
                    <a:lstStyle/>
                    <a:p>
                      <a:r>
                        <a:rPr lang="en-US" sz="1000" dirty="0"/>
                        <a:t>I worry that I can’t support high volume</a:t>
                      </a:r>
                      <a:r>
                        <a:rPr lang="en-US" sz="1000" baseline="0" dirty="0"/>
                        <a:t> send without errors. I also worry that I will have to run small batches, multiple times </a:t>
                      </a:r>
                      <a:r>
                        <a:rPr lang="en-US" sz="1000" baseline="0" dirty="0" err="1"/>
                        <a:t>bec</a:t>
                      </a:r>
                      <a:r>
                        <a:rPr lang="en-US" sz="1000" baseline="0" dirty="0"/>
                        <a:t>. solution is unreliable</a:t>
                      </a:r>
                      <a:endParaRPr lang="en-US" sz="1000" dirty="0"/>
                    </a:p>
                  </a:txBody>
                  <a:tcPr/>
                </a:tc>
                <a:tc>
                  <a:txBody>
                    <a:bodyPr/>
                    <a:lstStyle/>
                    <a:p>
                      <a:r>
                        <a:rPr lang="en-US" sz="1000" dirty="0"/>
                        <a:t>1</a:t>
                      </a:r>
                    </a:p>
                  </a:txBody>
                  <a:tcPr/>
                </a:tc>
                <a:tc>
                  <a:txBody>
                    <a:bodyPr/>
                    <a:lstStyle/>
                    <a:p>
                      <a:r>
                        <a:rPr lang="en-US" sz="1000" dirty="0"/>
                        <a:t>I</a:t>
                      </a:r>
                      <a:r>
                        <a:rPr lang="en-US" sz="1000" baseline="0" dirty="0"/>
                        <a:t> care about getting invoices out on time, correctly, to the right people, the first time. I want us to get paid. I worry that we can’t scale to support the upcoming growth (&amp; automate the dunning process).</a:t>
                      </a:r>
                      <a:endParaRPr lang="en-US" sz="1000" dirty="0"/>
                    </a:p>
                  </a:txBody>
                  <a:tcPr/>
                </a:tc>
                <a:tc>
                  <a:txBody>
                    <a:bodyPr/>
                    <a:lstStyle/>
                    <a:p>
                      <a:r>
                        <a:rPr lang="en-US" sz="1000" dirty="0"/>
                        <a:t>1</a:t>
                      </a:r>
                    </a:p>
                  </a:txBody>
                  <a:tcPr/>
                </a:tc>
                <a:tc>
                  <a:txBody>
                    <a:bodyPr/>
                    <a:lstStyle/>
                    <a:p>
                      <a:r>
                        <a:rPr lang="en-US" sz="1000" dirty="0"/>
                        <a:t>I plan to grow the business and need to be sure all solutions scale with future growth</a:t>
                      </a:r>
                      <a:r>
                        <a:rPr lang="en-US" sz="1000" baseline="0" dirty="0"/>
                        <a:t> plans.</a:t>
                      </a:r>
                      <a:endParaRPr lang="en-US" sz="1000" dirty="0"/>
                    </a:p>
                  </a:txBody>
                  <a:tcPr/>
                </a:tc>
                <a:tc>
                  <a:txBody>
                    <a:bodyPr/>
                    <a:lstStyle/>
                    <a:p>
                      <a:r>
                        <a:rPr lang="en-US" sz="1000" dirty="0"/>
                        <a:t>1</a:t>
                      </a:r>
                    </a:p>
                  </a:txBody>
                  <a:tcPr/>
                </a:tc>
                <a:extLst>
                  <a:ext uri="{0D108BD9-81ED-4DB2-BD59-A6C34878D82A}">
                    <a16:rowId xmlns:a16="http://schemas.microsoft.com/office/drawing/2014/main" val="10001"/>
                  </a:ext>
                </a:extLst>
              </a:tr>
              <a:tr h="332218">
                <a:tc>
                  <a:txBody>
                    <a:bodyPr/>
                    <a:lstStyle/>
                    <a:p>
                      <a:r>
                        <a:rPr lang="en-US" sz="1000" dirty="0"/>
                        <a:t>Error-free</a:t>
                      </a:r>
                      <a:r>
                        <a:rPr lang="en-US" sz="1000" baseline="0" dirty="0"/>
                        <a:t> Delivery</a:t>
                      </a:r>
                      <a:endParaRPr lang="en-US" sz="1000" dirty="0"/>
                    </a:p>
                  </a:txBody>
                  <a:tcPr/>
                </a:tc>
                <a:tc>
                  <a:txBody>
                    <a:bodyPr/>
                    <a:lstStyle/>
                    <a:p>
                      <a:r>
                        <a:rPr lang="en-US" sz="1000" dirty="0"/>
                        <a:t>Of course, that’s my job</a:t>
                      </a:r>
                    </a:p>
                  </a:txBody>
                  <a:tcPr/>
                </a:tc>
                <a:tc>
                  <a:txBody>
                    <a:bodyPr/>
                    <a:lstStyle/>
                    <a:p>
                      <a:r>
                        <a:rPr lang="en-US" sz="1000" dirty="0"/>
                        <a:t>1</a:t>
                      </a:r>
                    </a:p>
                  </a:txBody>
                  <a:tcPr/>
                </a:tc>
                <a:tc>
                  <a:txBody>
                    <a:bodyPr/>
                    <a:lstStyle/>
                    <a:p>
                      <a:r>
                        <a:rPr lang="en-US" sz="1000" dirty="0"/>
                        <a:t>Measuring engagement</a:t>
                      </a:r>
                      <a:r>
                        <a:rPr lang="en-US" sz="1000" baseline="0" dirty="0"/>
                        <a:t> must rely on error free delivery</a:t>
                      </a:r>
                      <a:endParaRPr lang="en-US" sz="1000" dirty="0"/>
                    </a:p>
                  </a:txBody>
                  <a:tcPr/>
                </a:tc>
                <a:tc>
                  <a:txBody>
                    <a:bodyPr/>
                    <a:lstStyle/>
                    <a:p>
                      <a:r>
                        <a:rPr lang="en-US" sz="1000" dirty="0"/>
                        <a:t>2</a:t>
                      </a:r>
                    </a:p>
                  </a:txBody>
                  <a:tcPr/>
                </a:tc>
                <a:tc>
                  <a:txBody>
                    <a:bodyPr/>
                    <a:lstStyle/>
                    <a:p>
                      <a:r>
                        <a:rPr lang="en-US" sz="1000" dirty="0"/>
                        <a:t>Errors cost</a:t>
                      </a:r>
                      <a:r>
                        <a:rPr lang="en-US" sz="1000" baseline="0" dirty="0"/>
                        <a:t> time and money. But must also be able to detect/correct errors. It’s never 100% error free</a:t>
                      </a:r>
                      <a:endParaRPr lang="en-US" sz="1000" dirty="0"/>
                    </a:p>
                  </a:txBody>
                  <a:tcPr/>
                </a:tc>
                <a:tc>
                  <a:txBody>
                    <a:bodyPr/>
                    <a:lstStyle/>
                    <a:p>
                      <a:r>
                        <a:rPr lang="en-US" sz="1000" dirty="0"/>
                        <a:t>1</a:t>
                      </a:r>
                    </a:p>
                  </a:txBody>
                  <a:tcPr/>
                </a:tc>
                <a:tc>
                  <a:txBody>
                    <a:bodyPr/>
                    <a:lstStyle/>
                    <a:p>
                      <a:r>
                        <a:rPr lang="en-US" sz="1000" dirty="0"/>
                        <a:t>I rely on Ops Lead to send invoices.</a:t>
                      </a:r>
                      <a:r>
                        <a:rPr lang="en-US" sz="1000" baseline="0" dirty="0"/>
                        <a:t> I care about a reduced time to collect payments</a:t>
                      </a:r>
                      <a:endParaRPr lang="en-US" sz="1000" dirty="0"/>
                    </a:p>
                  </a:txBody>
                  <a:tcPr/>
                </a:tc>
                <a:tc>
                  <a:txBody>
                    <a:bodyPr/>
                    <a:lstStyle/>
                    <a:p>
                      <a:r>
                        <a:rPr lang="en-US" sz="1000" dirty="0"/>
                        <a:t>2</a:t>
                      </a:r>
                    </a:p>
                  </a:txBody>
                  <a:tcPr/>
                </a:tc>
                <a:tc>
                  <a:txBody>
                    <a:bodyPr/>
                    <a:lstStyle/>
                    <a:p>
                      <a:r>
                        <a:rPr lang="en-US" sz="1000" dirty="0"/>
                        <a:t>I rely on my teams to send </a:t>
                      </a:r>
                      <a:r>
                        <a:rPr lang="en-US" sz="1000" dirty="0" err="1"/>
                        <a:t>comms</a:t>
                      </a:r>
                      <a:r>
                        <a:rPr lang="en-US" sz="1000" dirty="0"/>
                        <a:t> to customers error-free.</a:t>
                      </a:r>
                      <a:br>
                        <a:rPr lang="en-US" sz="1000" dirty="0"/>
                      </a:br>
                      <a:r>
                        <a:rPr lang="en-US" sz="1000" dirty="0"/>
                        <a:t>Compliance</a:t>
                      </a:r>
                      <a:r>
                        <a:rPr lang="en-US" sz="1000" baseline="0" dirty="0"/>
                        <a:t> with regulations is important to me and it relies on sending </a:t>
                      </a:r>
                      <a:r>
                        <a:rPr lang="en-US" sz="1000" baseline="0" dirty="0" err="1"/>
                        <a:t>comms</a:t>
                      </a:r>
                      <a:r>
                        <a:rPr lang="en-US" sz="1000" baseline="0" dirty="0"/>
                        <a:t>/invoices with no errors</a:t>
                      </a:r>
                      <a:endParaRPr lang="en-US" sz="1000" dirty="0"/>
                    </a:p>
                  </a:txBody>
                  <a:tcPr/>
                </a:tc>
                <a:tc>
                  <a:txBody>
                    <a:bodyPr/>
                    <a:lstStyle/>
                    <a:p>
                      <a:r>
                        <a:rPr lang="en-US" sz="1000" dirty="0"/>
                        <a:t>2</a:t>
                      </a:r>
                    </a:p>
                  </a:txBody>
                  <a:tcPr/>
                </a:tc>
                <a:extLst>
                  <a:ext uri="{0D108BD9-81ED-4DB2-BD59-A6C34878D82A}">
                    <a16:rowId xmlns:a16="http://schemas.microsoft.com/office/drawing/2014/main" val="10002"/>
                  </a:ext>
                </a:extLst>
              </a:tr>
              <a:tr h="532458">
                <a:tc>
                  <a:txBody>
                    <a:bodyPr/>
                    <a:lstStyle/>
                    <a:p>
                      <a:r>
                        <a:rPr lang="en-US" sz="1000" dirty="0"/>
                        <a:t>Dynamic Document</a:t>
                      </a:r>
                      <a:r>
                        <a:rPr lang="en-US" sz="1000" baseline="0" dirty="0"/>
                        <a:t> Generation from Data</a:t>
                      </a:r>
                      <a:endParaRPr lang="en-US" sz="1000" dirty="0"/>
                    </a:p>
                  </a:txBody>
                  <a:tcPr/>
                </a:tc>
                <a:tc>
                  <a:txBody>
                    <a:bodyPr/>
                    <a:lstStyle/>
                    <a:p>
                      <a:r>
                        <a:rPr lang="en-US" sz="1000" dirty="0"/>
                        <a:t>I</a:t>
                      </a:r>
                      <a:r>
                        <a:rPr lang="en-US" sz="1000" baseline="0" dirty="0"/>
                        <a:t> have a lot of data points that I need to present</a:t>
                      </a:r>
                      <a:endParaRPr lang="en-US" sz="1000" dirty="0"/>
                    </a:p>
                  </a:txBody>
                  <a:tcPr/>
                </a:tc>
                <a:tc>
                  <a:txBody>
                    <a:bodyPr/>
                    <a:lstStyle/>
                    <a:p>
                      <a:r>
                        <a:rPr lang="en-US" sz="1000" dirty="0"/>
                        <a:t>1</a:t>
                      </a:r>
                    </a:p>
                  </a:txBody>
                  <a:tcPr/>
                </a:tc>
                <a:tc>
                  <a:txBody>
                    <a:bodyPr/>
                    <a:lstStyle/>
                    <a:p>
                      <a:r>
                        <a:rPr lang="en-US" sz="1000" dirty="0"/>
                        <a:t>If someone’s status changes (married, birth, died), I need to be able to communicate</a:t>
                      </a:r>
                      <a:r>
                        <a:rPr lang="en-US" sz="1000" baseline="0" dirty="0"/>
                        <a:t> to them/update </a:t>
                      </a:r>
                      <a:r>
                        <a:rPr lang="en-US" sz="1000" baseline="0" dirty="0" err="1"/>
                        <a:t>comms</a:t>
                      </a:r>
                      <a:endParaRPr lang="en-US" sz="1000" dirty="0"/>
                    </a:p>
                  </a:txBody>
                  <a:tcPr/>
                </a:tc>
                <a:tc>
                  <a:txBody>
                    <a:bodyPr/>
                    <a:lstStyle/>
                    <a:p>
                      <a:r>
                        <a:rPr lang="en-US" sz="1000" dirty="0"/>
                        <a:t>1</a:t>
                      </a:r>
                    </a:p>
                  </a:txBody>
                  <a:tcPr/>
                </a:tc>
                <a:tc>
                  <a:txBody>
                    <a:bodyPr/>
                    <a:lstStyle/>
                    <a:p>
                      <a:r>
                        <a:rPr lang="en-US" sz="1000" dirty="0"/>
                        <a:t>I don’t want to do any manual data pulls, I want to</a:t>
                      </a:r>
                      <a:r>
                        <a:rPr lang="en-US" sz="1000" baseline="0" dirty="0"/>
                        <a:t> program what data sources are used (or combine all of them) to send </a:t>
                      </a:r>
                      <a:r>
                        <a:rPr lang="en-US" sz="1000" baseline="0" dirty="0" err="1"/>
                        <a:t>comms</a:t>
                      </a:r>
                      <a:endParaRPr lang="en-US" sz="1000" dirty="0"/>
                    </a:p>
                  </a:txBody>
                  <a:tcPr/>
                </a:tc>
                <a:tc>
                  <a:txBody>
                    <a:bodyPr/>
                    <a:lstStyle/>
                    <a:p>
                      <a:r>
                        <a:rPr lang="en-US" sz="1000" dirty="0"/>
                        <a:t>2</a:t>
                      </a:r>
                    </a:p>
                  </a:txBody>
                  <a:tcPr/>
                </a:tc>
                <a:tc>
                  <a:txBody>
                    <a:bodyPr/>
                    <a:lstStyle/>
                    <a:p>
                      <a:r>
                        <a:rPr lang="en-US" sz="1000" dirty="0"/>
                        <a:t>When changes are</a:t>
                      </a:r>
                      <a:r>
                        <a:rPr lang="en-US" sz="1000" baseline="0" dirty="0"/>
                        <a:t> made to an account, I want to track that revenue and make sure we are paid on it/invoices are generated appropriately</a:t>
                      </a:r>
                      <a:endParaRPr lang="en-US" sz="1000" dirty="0"/>
                    </a:p>
                  </a:txBody>
                  <a:tcPr/>
                </a:tc>
                <a:tc>
                  <a:txBody>
                    <a:bodyPr/>
                    <a:lstStyle/>
                    <a:p>
                      <a:r>
                        <a:rPr lang="en-US" sz="1000" dirty="0"/>
                        <a:t>2</a:t>
                      </a:r>
                    </a:p>
                  </a:txBody>
                  <a:tcPr/>
                </a:tc>
                <a:tc>
                  <a:txBody>
                    <a:bodyPr/>
                    <a:lstStyle/>
                    <a:p>
                      <a:r>
                        <a:rPr lang="en-US" sz="1000" dirty="0"/>
                        <a:t>Premium customers deserve</a:t>
                      </a:r>
                      <a:r>
                        <a:rPr lang="en-US" sz="1000" baseline="0" dirty="0"/>
                        <a:t> more than regular customers. The premium customer plan was my idea and I want to make sure it succeeds and we get paid</a:t>
                      </a:r>
                      <a:endParaRPr lang="en-US" sz="1000" dirty="0"/>
                    </a:p>
                  </a:txBody>
                  <a:tcPr/>
                </a:tc>
                <a:tc>
                  <a:txBody>
                    <a:bodyPr/>
                    <a:lstStyle/>
                    <a:p>
                      <a:r>
                        <a:rPr lang="en-US" sz="1000" dirty="0"/>
                        <a:t>2</a:t>
                      </a:r>
                    </a:p>
                  </a:txBody>
                  <a:tcPr/>
                </a:tc>
                <a:extLst>
                  <a:ext uri="{0D108BD9-81ED-4DB2-BD59-A6C34878D82A}">
                    <a16:rowId xmlns:a16="http://schemas.microsoft.com/office/drawing/2014/main" val="10003"/>
                  </a:ext>
                </a:extLst>
              </a:tr>
              <a:tr h="382278">
                <a:tc>
                  <a:txBody>
                    <a:bodyPr/>
                    <a:lstStyle/>
                    <a:p>
                      <a:r>
                        <a:rPr lang="en-US" sz="1000" dirty="0"/>
                        <a:t>Multi-language output</a:t>
                      </a:r>
                    </a:p>
                  </a:txBody>
                  <a:tcPr/>
                </a:tc>
                <a:tc>
                  <a:txBody>
                    <a:bodyPr/>
                    <a:lstStyle/>
                    <a:p>
                      <a:r>
                        <a:rPr lang="en-US" sz="1000" dirty="0"/>
                        <a:t>I need to use date formats and language</a:t>
                      </a:r>
                      <a:r>
                        <a:rPr lang="en-US" sz="1000" baseline="0" dirty="0"/>
                        <a:t> according to location/preference of customer</a:t>
                      </a:r>
                      <a:endParaRPr lang="en-US" sz="1000" dirty="0"/>
                    </a:p>
                  </a:txBody>
                  <a:tcPr/>
                </a:tc>
                <a:tc>
                  <a:txBody>
                    <a:bodyPr/>
                    <a:lstStyle/>
                    <a:p>
                      <a:r>
                        <a:rPr lang="en-US" sz="1000" dirty="0"/>
                        <a:t>1</a:t>
                      </a:r>
                    </a:p>
                  </a:txBody>
                  <a:tcPr/>
                </a:tc>
                <a:tc>
                  <a:txBody>
                    <a:bodyPr/>
                    <a:lstStyle/>
                    <a:p>
                      <a:r>
                        <a:rPr lang="en-US" sz="1000" dirty="0"/>
                        <a:t>I want to meet customers where they live (language,</a:t>
                      </a:r>
                      <a:r>
                        <a:rPr lang="en-US" sz="1000" baseline="0" dirty="0"/>
                        <a:t> geo location, etc.)</a:t>
                      </a:r>
                      <a:endParaRPr lang="en-US" sz="1000" dirty="0"/>
                    </a:p>
                  </a:txBody>
                  <a:tcPr/>
                </a:tc>
                <a:tc>
                  <a:txBody>
                    <a:bodyPr/>
                    <a:lstStyle/>
                    <a:p>
                      <a:r>
                        <a:rPr lang="en-US" sz="1000" dirty="0"/>
                        <a:t>2</a:t>
                      </a:r>
                    </a:p>
                  </a:txBody>
                  <a:tcPr/>
                </a:tc>
                <a:tc>
                  <a:txBody>
                    <a:bodyPr/>
                    <a:lstStyle/>
                    <a:p>
                      <a:r>
                        <a:rPr lang="en-US" sz="1000" dirty="0"/>
                        <a:t>This is a pain in the neck. I need a system that reliably selects</a:t>
                      </a:r>
                      <a:r>
                        <a:rPr lang="en-US" sz="1000" baseline="0" dirty="0"/>
                        <a:t> the language. [note: </a:t>
                      </a:r>
                      <a:r>
                        <a:rPr lang="en-US" sz="1000" baseline="0" dirty="0" err="1"/>
                        <a:t>Ceridien</a:t>
                      </a:r>
                      <a:r>
                        <a:rPr lang="en-US" sz="1000" baseline="0" dirty="0"/>
                        <a:t> as an example]</a:t>
                      </a:r>
                      <a:endParaRPr lang="en-US" sz="1000" dirty="0"/>
                    </a:p>
                  </a:txBody>
                  <a:tcPr/>
                </a:tc>
                <a:tc>
                  <a:txBody>
                    <a:bodyPr/>
                    <a:lstStyle/>
                    <a:p>
                      <a:r>
                        <a:rPr lang="en-US" sz="1000" dirty="0"/>
                        <a:t>1</a:t>
                      </a:r>
                    </a:p>
                  </a:txBody>
                  <a:tcPr/>
                </a:tc>
                <a:tc>
                  <a:txBody>
                    <a:bodyPr/>
                    <a:lstStyle/>
                    <a:p>
                      <a:r>
                        <a:rPr lang="en-US" sz="1000" dirty="0"/>
                        <a:t>Opens up new markets if we can bill in diff languages</a:t>
                      </a:r>
                    </a:p>
                  </a:txBody>
                  <a:tcPr/>
                </a:tc>
                <a:tc>
                  <a:txBody>
                    <a:bodyPr/>
                    <a:lstStyle/>
                    <a:p>
                      <a:r>
                        <a:rPr lang="en-US" sz="1000" dirty="0"/>
                        <a:t>3</a:t>
                      </a:r>
                    </a:p>
                  </a:txBody>
                  <a:tcPr/>
                </a:tc>
                <a:tc>
                  <a:txBody>
                    <a:bodyPr/>
                    <a:lstStyle/>
                    <a:p>
                      <a:r>
                        <a:rPr lang="en-US" sz="1000" dirty="0"/>
                        <a:t>I want to make sure I can support global</a:t>
                      </a:r>
                      <a:r>
                        <a:rPr lang="en-US" sz="1000" baseline="0" dirty="0"/>
                        <a:t> expansion. Compliance – some regulations require multi-</a:t>
                      </a:r>
                      <a:r>
                        <a:rPr lang="en-US" sz="1000" baseline="0" dirty="0" err="1"/>
                        <a:t>lang</a:t>
                      </a:r>
                      <a:endParaRPr lang="en-US" sz="1000" dirty="0"/>
                    </a:p>
                  </a:txBody>
                  <a:tcPr/>
                </a:tc>
                <a:tc>
                  <a:txBody>
                    <a:bodyPr/>
                    <a:lstStyle/>
                    <a:p>
                      <a:r>
                        <a:rPr lang="en-US" sz="1000" dirty="0"/>
                        <a:t>1</a:t>
                      </a:r>
                    </a:p>
                  </a:txBody>
                  <a:tcPr/>
                </a:tc>
                <a:extLst>
                  <a:ext uri="{0D108BD9-81ED-4DB2-BD59-A6C34878D82A}">
                    <a16:rowId xmlns:a16="http://schemas.microsoft.com/office/drawing/2014/main" val="10004"/>
                  </a:ext>
                </a:extLst>
              </a:tr>
              <a:tr h="532458">
                <a:tc>
                  <a:txBody>
                    <a:bodyPr/>
                    <a:lstStyle/>
                    <a:p>
                      <a:r>
                        <a:rPr lang="en-US" sz="1000" dirty="0"/>
                        <a:t>Delivery format according to customer </a:t>
                      </a:r>
                      <a:r>
                        <a:rPr lang="en-US" sz="1000" dirty="0" err="1"/>
                        <a:t>pref</a:t>
                      </a:r>
                      <a:endParaRPr lang="en-US" sz="1000" dirty="0"/>
                    </a:p>
                  </a:txBody>
                  <a:tcPr/>
                </a:tc>
                <a:tc>
                  <a:txBody>
                    <a:bodyPr/>
                    <a:lstStyle/>
                    <a:p>
                      <a:r>
                        <a:rPr lang="en-US" sz="1000" dirty="0"/>
                        <a:t>I need to produce traditional formats like PDF and print, and new formats like HTML</a:t>
                      </a:r>
                      <a:r>
                        <a:rPr lang="en-US" sz="1000" baseline="0" dirty="0"/>
                        <a:t> 5</a:t>
                      </a:r>
                      <a:endParaRPr lang="en-US" sz="1000" dirty="0"/>
                    </a:p>
                  </a:txBody>
                  <a:tcPr/>
                </a:tc>
                <a:tc>
                  <a:txBody>
                    <a:bodyPr/>
                    <a:lstStyle/>
                    <a:p>
                      <a:r>
                        <a:rPr lang="en-US" sz="1000" dirty="0"/>
                        <a:t>2</a:t>
                      </a:r>
                    </a:p>
                  </a:txBody>
                  <a:tcPr/>
                </a:tc>
                <a:tc>
                  <a:txBody>
                    <a:bodyPr/>
                    <a:lstStyle/>
                    <a:p>
                      <a:r>
                        <a:rPr lang="en-US" sz="1000" dirty="0"/>
                        <a:t>I want to</a:t>
                      </a:r>
                      <a:r>
                        <a:rPr lang="en-US" sz="1000" baseline="0" dirty="0"/>
                        <a:t> make customers happy so they stick around. If that means sending to mobile or print I’m in.</a:t>
                      </a:r>
                      <a:endParaRPr lang="en-US" sz="1000" dirty="0"/>
                    </a:p>
                  </a:txBody>
                  <a:tcPr/>
                </a:tc>
                <a:tc>
                  <a:txBody>
                    <a:bodyPr/>
                    <a:lstStyle/>
                    <a:p>
                      <a:r>
                        <a:rPr lang="en-US" sz="1000" dirty="0"/>
                        <a:t>2</a:t>
                      </a:r>
                    </a:p>
                  </a:txBody>
                  <a:tcPr/>
                </a:tc>
                <a:tc>
                  <a:txBody>
                    <a:bodyPr/>
                    <a:lstStyle/>
                    <a:p>
                      <a:r>
                        <a:rPr lang="en-US" sz="1000" dirty="0"/>
                        <a:t>I have a requirement to send docs according to customer pref. Could be a cost saver for me, because sending digitally saves on postage</a:t>
                      </a:r>
                      <a:r>
                        <a:rPr lang="en-US" sz="1000" baseline="0" dirty="0"/>
                        <a:t> and printing</a:t>
                      </a:r>
                      <a:endParaRPr lang="en-US" sz="1000" dirty="0"/>
                    </a:p>
                  </a:txBody>
                  <a:tcPr/>
                </a:tc>
                <a:tc>
                  <a:txBody>
                    <a:bodyPr/>
                    <a:lstStyle/>
                    <a:p>
                      <a:r>
                        <a:rPr lang="en-US" sz="1000" dirty="0"/>
                        <a:t>2</a:t>
                      </a:r>
                    </a:p>
                  </a:txBody>
                  <a:tcPr/>
                </a:tc>
                <a:tc>
                  <a:txBody>
                    <a:bodyPr/>
                    <a:lstStyle/>
                    <a:p>
                      <a:r>
                        <a:rPr lang="en-US" sz="1000" dirty="0"/>
                        <a:t>Cost savings to send invoices</a:t>
                      </a:r>
                      <a:r>
                        <a:rPr lang="en-US" sz="1000" baseline="0" dirty="0"/>
                        <a:t> digitally. Happy customers spend money so let’s make them happy to receive our invoices</a:t>
                      </a:r>
                      <a:endParaRPr lang="en-US" sz="1000" dirty="0"/>
                    </a:p>
                  </a:txBody>
                  <a:tcPr/>
                </a:tc>
                <a:tc>
                  <a:txBody>
                    <a:bodyPr/>
                    <a:lstStyle/>
                    <a:p>
                      <a:r>
                        <a:rPr lang="en-US" sz="1000" dirty="0"/>
                        <a:t>3</a:t>
                      </a:r>
                    </a:p>
                  </a:txBody>
                  <a:tcPr/>
                </a:tc>
                <a:tc>
                  <a:txBody>
                    <a:bodyPr/>
                    <a:lstStyle/>
                    <a:p>
                      <a:r>
                        <a:rPr lang="en-US" sz="1000" dirty="0"/>
                        <a:t>Reach new marketing/generationally</a:t>
                      </a:r>
                      <a:br>
                        <a:rPr lang="en-US" sz="1000" dirty="0"/>
                      </a:br>
                      <a:r>
                        <a:rPr lang="en-US" sz="1000" dirty="0"/>
                        <a:t>Customized</a:t>
                      </a:r>
                      <a:r>
                        <a:rPr lang="en-US" sz="1000" baseline="0" dirty="0"/>
                        <a:t> delivery format is huge because I can target markets efficiently and attract newcomers by leveraging new channels</a:t>
                      </a:r>
                      <a:endParaRPr lang="en-US" sz="1000" dirty="0"/>
                    </a:p>
                  </a:txBody>
                  <a:tcPr/>
                </a:tc>
                <a:tc>
                  <a:txBody>
                    <a:bodyPr/>
                    <a:lstStyle/>
                    <a:p>
                      <a:r>
                        <a:rPr lang="en-US" sz="1000" dirty="0"/>
                        <a:t>2</a:t>
                      </a:r>
                    </a:p>
                  </a:txBody>
                  <a:tcPr/>
                </a:tc>
                <a:extLst>
                  <a:ext uri="{0D108BD9-81ED-4DB2-BD59-A6C34878D82A}">
                    <a16:rowId xmlns:a16="http://schemas.microsoft.com/office/drawing/2014/main" val="10005"/>
                  </a:ext>
                </a:extLst>
              </a:tr>
            </a:tbl>
          </a:graphicData>
        </a:graphic>
      </p:graphicFrame>
      <p:sp>
        <p:nvSpPr>
          <p:cNvPr id="3" name="TextBox 2"/>
          <p:cNvSpPr txBox="1"/>
          <p:nvPr/>
        </p:nvSpPr>
        <p:spPr>
          <a:xfrm>
            <a:off x="156635" y="6166884"/>
            <a:ext cx="5085216" cy="246221"/>
          </a:xfrm>
          <a:prstGeom prst="rect">
            <a:avLst/>
          </a:prstGeom>
          <a:noFill/>
        </p:spPr>
        <p:txBody>
          <a:bodyPr wrap="square" rtlCol="0">
            <a:spAutoFit/>
          </a:bodyPr>
          <a:lstStyle/>
          <a:p>
            <a:r>
              <a:rPr lang="en-US" sz="1000" dirty="0"/>
              <a:t>IMP = Importance. 1= high (have to have), 2= mid (nice to have), 3= low (not a priority)</a:t>
            </a:r>
          </a:p>
        </p:txBody>
      </p:sp>
    </p:spTree>
    <p:extLst>
      <p:ext uri="{BB962C8B-B14F-4D97-AF65-F5344CB8AC3E}">
        <p14:creationId xmlns:p14="http://schemas.microsoft.com/office/powerpoint/2010/main" val="876053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163"/>
            <a:ext cx="10515600" cy="614363"/>
          </a:xfrm>
        </p:spPr>
        <p:txBody>
          <a:bodyPr>
            <a:normAutofit/>
          </a:bodyPr>
          <a:lstStyle/>
          <a:p>
            <a:r>
              <a:rPr lang="en-US" sz="2800" dirty="0"/>
              <a:t>Document production at scale by role (cont.)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50439454"/>
              </p:ext>
            </p:extLst>
          </p:nvPr>
        </p:nvGraphicFramePr>
        <p:xfrm>
          <a:off x="156635" y="716616"/>
          <a:ext cx="11878738" cy="4999366"/>
        </p:xfrm>
        <a:graphic>
          <a:graphicData uri="http://schemas.openxmlformats.org/drawingml/2006/table">
            <a:tbl>
              <a:tblPr firstRow="1" bandRow="1">
                <a:tableStyleId>{BC89EF96-8CEA-46FF-86C4-4CE0E7609802}</a:tableStyleId>
              </a:tblPr>
              <a:tblGrid>
                <a:gridCol w="90064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gridCol w="428625">
                  <a:extLst>
                    <a:ext uri="{9D8B030D-6E8A-4147-A177-3AD203B41FA5}">
                      <a16:colId xmlns:a16="http://schemas.microsoft.com/office/drawing/2014/main" val="20002"/>
                    </a:ext>
                  </a:extLst>
                </a:gridCol>
                <a:gridCol w="1628775">
                  <a:extLst>
                    <a:ext uri="{9D8B030D-6E8A-4147-A177-3AD203B41FA5}">
                      <a16:colId xmlns:a16="http://schemas.microsoft.com/office/drawing/2014/main" val="20003"/>
                    </a:ext>
                  </a:extLst>
                </a:gridCol>
                <a:gridCol w="428625">
                  <a:extLst>
                    <a:ext uri="{9D8B030D-6E8A-4147-A177-3AD203B41FA5}">
                      <a16:colId xmlns:a16="http://schemas.microsoft.com/office/drawing/2014/main" val="20004"/>
                    </a:ext>
                  </a:extLst>
                </a:gridCol>
                <a:gridCol w="2100263">
                  <a:extLst>
                    <a:ext uri="{9D8B030D-6E8A-4147-A177-3AD203B41FA5}">
                      <a16:colId xmlns:a16="http://schemas.microsoft.com/office/drawing/2014/main" val="20005"/>
                    </a:ext>
                  </a:extLst>
                </a:gridCol>
                <a:gridCol w="400050">
                  <a:extLst>
                    <a:ext uri="{9D8B030D-6E8A-4147-A177-3AD203B41FA5}">
                      <a16:colId xmlns:a16="http://schemas.microsoft.com/office/drawing/2014/main" val="20006"/>
                    </a:ext>
                  </a:extLst>
                </a:gridCol>
                <a:gridCol w="2085975">
                  <a:extLst>
                    <a:ext uri="{9D8B030D-6E8A-4147-A177-3AD203B41FA5}">
                      <a16:colId xmlns:a16="http://schemas.microsoft.com/office/drawing/2014/main" val="20007"/>
                    </a:ext>
                  </a:extLst>
                </a:gridCol>
                <a:gridCol w="428628">
                  <a:extLst>
                    <a:ext uri="{9D8B030D-6E8A-4147-A177-3AD203B41FA5}">
                      <a16:colId xmlns:a16="http://schemas.microsoft.com/office/drawing/2014/main" val="20008"/>
                    </a:ext>
                  </a:extLst>
                </a:gridCol>
                <a:gridCol w="2058995">
                  <a:extLst>
                    <a:ext uri="{9D8B030D-6E8A-4147-A177-3AD203B41FA5}">
                      <a16:colId xmlns:a16="http://schemas.microsoft.com/office/drawing/2014/main" val="20009"/>
                    </a:ext>
                  </a:extLst>
                </a:gridCol>
                <a:gridCol w="389462">
                  <a:extLst>
                    <a:ext uri="{9D8B030D-6E8A-4147-A177-3AD203B41FA5}">
                      <a16:colId xmlns:a16="http://schemas.microsoft.com/office/drawing/2014/main" val="20010"/>
                    </a:ext>
                  </a:extLst>
                </a:gridCol>
              </a:tblGrid>
              <a:tr h="518806">
                <a:tc>
                  <a:txBody>
                    <a:bodyPr/>
                    <a:lstStyle/>
                    <a:p>
                      <a:pPr algn="ctr"/>
                      <a:endParaRPr lang="en-US" sz="1000" dirty="0"/>
                    </a:p>
                  </a:txBody>
                  <a:tcPr/>
                </a:tc>
                <a:tc>
                  <a:txBody>
                    <a:bodyPr/>
                    <a:lstStyle/>
                    <a:p>
                      <a:pPr algn="ctr"/>
                      <a:r>
                        <a:rPr lang="en-US" sz="1000" dirty="0"/>
                        <a:t>Developer</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Marketing Lead</a:t>
                      </a:r>
                    </a:p>
                  </a:txBody>
                  <a:tcPr/>
                </a:tc>
                <a:tc>
                  <a:txBody>
                    <a:bodyPr/>
                    <a:lstStyle/>
                    <a:p>
                      <a:pPr algn="ctr"/>
                      <a:r>
                        <a:rPr lang="en-US" sz="1000" dirty="0"/>
                        <a:t>Imp</a:t>
                      </a:r>
                    </a:p>
                  </a:txBody>
                  <a:tcPr/>
                </a:tc>
                <a:tc>
                  <a:txBody>
                    <a:bodyPr/>
                    <a:lstStyle/>
                    <a:p>
                      <a:pPr algn="ctr"/>
                      <a:r>
                        <a:rPr lang="en-US" sz="1000" dirty="0"/>
                        <a:t>Operations</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CFO</a:t>
                      </a:r>
                    </a:p>
                  </a:txBody>
                  <a:tcPr/>
                </a:tc>
                <a:tc>
                  <a:txBody>
                    <a:bodyPr/>
                    <a:lstStyle/>
                    <a:p>
                      <a:pPr algn="ctr"/>
                      <a:r>
                        <a:rPr lang="en-US" sz="1000" dirty="0"/>
                        <a:t>Imp</a:t>
                      </a:r>
                    </a:p>
                  </a:txBody>
                  <a:tcPr/>
                </a:tc>
                <a:tc>
                  <a:txBody>
                    <a:bodyPr/>
                    <a:lstStyle/>
                    <a:p>
                      <a:pPr algn="ctr"/>
                      <a:r>
                        <a:rPr lang="en-US" sz="1000" dirty="0"/>
                        <a:t>CEO</a:t>
                      </a:r>
                    </a:p>
                  </a:txBody>
                  <a:tcPr/>
                </a:tc>
                <a:tc>
                  <a:txBody>
                    <a:bodyPr/>
                    <a:lstStyle/>
                    <a:p>
                      <a:pPr algn="ctr"/>
                      <a:r>
                        <a:rPr lang="en-US" sz="1000" dirty="0"/>
                        <a:t>Imp</a:t>
                      </a:r>
                    </a:p>
                  </a:txBody>
                  <a:tcPr/>
                </a:tc>
                <a:extLst>
                  <a:ext uri="{0D108BD9-81ED-4DB2-BD59-A6C34878D82A}">
                    <a16:rowId xmlns:a16="http://schemas.microsoft.com/office/drawing/2014/main" val="10000"/>
                  </a:ext>
                </a:extLst>
              </a:tr>
              <a:tr h="382278">
                <a:tc>
                  <a:txBody>
                    <a:bodyPr/>
                    <a:lstStyle/>
                    <a:p>
                      <a:r>
                        <a:rPr lang="en-US" sz="1000" dirty="0"/>
                        <a:t>Omni-channel</a:t>
                      </a:r>
                      <a:r>
                        <a:rPr lang="en-US" sz="1000" baseline="0" dirty="0"/>
                        <a:t> output of document formats</a:t>
                      </a:r>
                      <a:endParaRPr lang="en-US" sz="1000" dirty="0"/>
                    </a:p>
                  </a:txBody>
                  <a:tcPr/>
                </a:tc>
                <a:tc>
                  <a:txBody>
                    <a:bodyPr/>
                    <a:lstStyle/>
                    <a:p>
                      <a:r>
                        <a:rPr lang="en-US" sz="1000" dirty="0"/>
                        <a:t>I need a tool that can support high output and multi-format at the same time</a:t>
                      </a:r>
                    </a:p>
                  </a:txBody>
                  <a:tcPr/>
                </a:tc>
                <a:tc>
                  <a:txBody>
                    <a:bodyPr/>
                    <a:lstStyle/>
                    <a:p>
                      <a:r>
                        <a:rPr lang="en-US" sz="1000" dirty="0"/>
                        <a:t>2</a:t>
                      </a:r>
                    </a:p>
                  </a:txBody>
                  <a:tcPr/>
                </a:tc>
                <a:tc>
                  <a:txBody>
                    <a:bodyPr/>
                    <a:lstStyle/>
                    <a:p>
                      <a:r>
                        <a:rPr lang="en-US" sz="1000" dirty="0"/>
                        <a:t>I need Dev to be able to send these key marketing messages</a:t>
                      </a:r>
                      <a:r>
                        <a:rPr lang="en-US" sz="1000" baseline="0" dirty="0"/>
                        <a:t> in multiple formats. Generational marketing means some prefer digital or print. Plus I need  to report on engagement per channel.</a:t>
                      </a:r>
                      <a:endParaRPr lang="en-US" sz="1000" dirty="0"/>
                    </a:p>
                  </a:txBody>
                  <a:tcPr/>
                </a:tc>
                <a:tc>
                  <a:txBody>
                    <a:bodyPr/>
                    <a:lstStyle/>
                    <a:p>
                      <a:r>
                        <a:rPr lang="en-US" sz="1000" dirty="0"/>
                        <a:t>2</a:t>
                      </a:r>
                    </a:p>
                  </a:txBody>
                  <a:tcPr/>
                </a:tc>
                <a:tc>
                  <a:txBody>
                    <a:bodyPr/>
                    <a:lstStyle/>
                    <a:p>
                      <a:r>
                        <a:rPr lang="en-US" sz="1000" dirty="0"/>
                        <a:t>Simplification of Omni-channel delivery. I</a:t>
                      </a:r>
                      <a:r>
                        <a:rPr lang="en-US" sz="1000" baseline="0" dirty="0"/>
                        <a:t> need a system where o</a:t>
                      </a:r>
                      <a:r>
                        <a:rPr lang="en-US" sz="1000" dirty="0"/>
                        <a:t>ne click sends to smart phones, social media, email, print, etc.</a:t>
                      </a:r>
                    </a:p>
                  </a:txBody>
                  <a:tcPr/>
                </a:tc>
                <a:tc>
                  <a:txBody>
                    <a:bodyPr/>
                    <a:lstStyle/>
                    <a:p>
                      <a:r>
                        <a:rPr lang="en-US" sz="1000" dirty="0"/>
                        <a:t>2</a:t>
                      </a:r>
                    </a:p>
                  </a:txBody>
                  <a:tcPr/>
                </a:tc>
                <a:tc>
                  <a:txBody>
                    <a:bodyPr/>
                    <a:lstStyle/>
                    <a:p>
                      <a:r>
                        <a:rPr lang="en-US" sz="1000" dirty="0"/>
                        <a:t>Omni-channel support allows me to cut down on headcount. The</a:t>
                      </a:r>
                      <a:r>
                        <a:rPr lang="en-US" sz="1000" baseline="0" dirty="0"/>
                        <a:t> business doesn’t needs one person to do emails and one person to do print when the system can do both.</a:t>
                      </a:r>
                      <a:endParaRPr lang="en-US" sz="1000" dirty="0"/>
                    </a:p>
                  </a:txBody>
                  <a:tcPr/>
                </a:tc>
                <a:tc>
                  <a:txBody>
                    <a:bodyPr/>
                    <a:lstStyle/>
                    <a:p>
                      <a:r>
                        <a:rPr lang="en-US" sz="1000" dirty="0"/>
                        <a:t>1</a:t>
                      </a:r>
                    </a:p>
                  </a:txBody>
                  <a:tcPr/>
                </a:tc>
                <a:tc>
                  <a:txBody>
                    <a:bodyPr/>
                    <a:lstStyle/>
                    <a:p>
                      <a:r>
                        <a:rPr lang="en-US" sz="1000" dirty="0"/>
                        <a:t>Meeting customers through multi channels helps increase sales activity. Customers are more likely to read our message when we</a:t>
                      </a:r>
                      <a:r>
                        <a:rPr lang="en-US" sz="1000" baseline="0" dirty="0"/>
                        <a:t> send it however they are used to reading things.</a:t>
                      </a:r>
                      <a:endParaRPr lang="en-US" sz="1000" dirty="0"/>
                    </a:p>
                  </a:txBody>
                  <a:tcPr/>
                </a:tc>
                <a:tc>
                  <a:txBody>
                    <a:bodyPr/>
                    <a:lstStyle/>
                    <a:p>
                      <a:r>
                        <a:rPr lang="en-US" sz="1000" dirty="0"/>
                        <a:t>2</a:t>
                      </a:r>
                    </a:p>
                  </a:txBody>
                  <a:tcPr/>
                </a:tc>
                <a:extLst>
                  <a:ext uri="{0D108BD9-81ED-4DB2-BD59-A6C34878D82A}">
                    <a16:rowId xmlns:a16="http://schemas.microsoft.com/office/drawing/2014/main" val="10001"/>
                  </a:ext>
                </a:extLst>
              </a:tr>
              <a:tr h="332218">
                <a:tc>
                  <a:txBody>
                    <a:bodyPr/>
                    <a:lstStyle/>
                    <a:p>
                      <a:r>
                        <a:rPr lang="en-US" sz="1000" dirty="0"/>
                        <a:t>Complexity</a:t>
                      </a:r>
                    </a:p>
                  </a:txBody>
                  <a:tcPr/>
                </a:tc>
                <a:tc>
                  <a:txBody>
                    <a:bodyPr/>
                    <a:lstStyle/>
                    <a:p>
                      <a:r>
                        <a:rPr lang="en-US" sz="1000" dirty="0"/>
                        <a:t>Data is complicated sometimes and I need to be able to</a:t>
                      </a:r>
                      <a:r>
                        <a:rPr lang="en-US" sz="1000" baseline="0" dirty="0"/>
                        <a:t> use it</a:t>
                      </a:r>
                      <a:endParaRPr lang="en-US" sz="1000" dirty="0"/>
                    </a:p>
                  </a:txBody>
                  <a:tcPr/>
                </a:tc>
                <a:tc>
                  <a:txBody>
                    <a:bodyPr/>
                    <a:lstStyle/>
                    <a:p>
                      <a:r>
                        <a:rPr lang="en-US" sz="1000" dirty="0"/>
                        <a:t>1</a:t>
                      </a:r>
                    </a:p>
                  </a:txBody>
                  <a:tcPr/>
                </a:tc>
                <a:tc>
                  <a:txBody>
                    <a:bodyPr/>
                    <a:lstStyle/>
                    <a:p>
                      <a:r>
                        <a:rPr lang="en-US" sz="1000" dirty="0"/>
                        <a:t>Consistent branding throughout complex docs</a:t>
                      </a:r>
                    </a:p>
                  </a:txBody>
                  <a:tcPr/>
                </a:tc>
                <a:tc>
                  <a:txBody>
                    <a:bodyPr/>
                    <a:lstStyle/>
                    <a:p>
                      <a:r>
                        <a:rPr lang="en-US" sz="1000" dirty="0"/>
                        <a:t>1</a:t>
                      </a:r>
                    </a:p>
                  </a:txBody>
                  <a:tcPr/>
                </a:tc>
                <a:tc>
                  <a:txBody>
                    <a:bodyPr/>
                    <a:lstStyle/>
                    <a:p>
                      <a:r>
                        <a:rPr lang="en-US" sz="1000" dirty="0"/>
                        <a:t>When</a:t>
                      </a:r>
                      <a:r>
                        <a:rPr lang="en-US" sz="1000" baseline="0" dirty="0"/>
                        <a:t> compounded with volume this is bothersome. With an old solution sometimes I have to cut back on complexity because the system can’t take it. That wastes time.</a:t>
                      </a:r>
                      <a:endParaRPr lang="en-US" sz="1000" dirty="0"/>
                    </a:p>
                  </a:txBody>
                  <a:tcPr/>
                </a:tc>
                <a:tc>
                  <a:txBody>
                    <a:bodyPr/>
                    <a:lstStyle/>
                    <a:p>
                      <a:r>
                        <a:rPr lang="en-US" sz="1000" dirty="0"/>
                        <a:t>2</a:t>
                      </a:r>
                    </a:p>
                  </a:txBody>
                  <a:tcPr/>
                </a:tc>
                <a:tc>
                  <a:txBody>
                    <a:bodyPr/>
                    <a:lstStyle/>
                    <a:p>
                      <a:r>
                        <a:rPr lang="en-US" sz="1000" dirty="0"/>
                        <a:t>What</a:t>
                      </a:r>
                      <a:r>
                        <a:rPr lang="en-US" sz="1000" baseline="0" dirty="0"/>
                        <a:t> do our internal financials look like, and can I use this tool? Do invoices and contracts have consistency and are they accurate to each customer. Complex statements show value to our customers.</a:t>
                      </a:r>
                      <a:endParaRPr lang="en-US" sz="1000" dirty="0"/>
                    </a:p>
                  </a:txBody>
                  <a:tcPr/>
                </a:tc>
                <a:tc>
                  <a:txBody>
                    <a:bodyPr/>
                    <a:lstStyle/>
                    <a:p>
                      <a:r>
                        <a:rPr lang="en-US" sz="1000" dirty="0"/>
                        <a:t>2</a:t>
                      </a:r>
                    </a:p>
                  </a:txBody>
                  <a:tcPr/>
                </a:tc>
                <a:tc>
                  <a:txBody>
                    <a:bodyPr/>
                    <a:lstStyle/>
                    <a:p>
                      <a:r>
                        <a:rPr lang="en-US" sz="1000" dirty="0"/>
                        <a:t>Our annual report is complex.</a:t>
                      </a:r>
                      <a:r>
                        <a:rPr lang="en-US" sz="1000" baseline="0" dirty="0"/>
                        <a:t> I don’t care how you do it, just make it right. </a:t>
                      </a:r>
                      <a:br>
                        <a:rPr lang="en-US" sz="1000" baseline="0" dirty="0"/>
                      </a:br>
                      <a:r>
                        <a:rPr lang="en-US" sz="1000" baseline="0" dirty="0"/>
                        <a:t>I want to grow into more and more complex markets, so we need to be sure complexity is possible. Complex statements show value to our customers – and build loyalty.</a:t>
                      </a:r>
                      <a:endParaRPr lang="en-US" sz="1000" dirty="0"/>
                    </a:p>
                  </a:txBody>
                  <a:tcPr/>
                </a:tc>
                <a:tc>
                  <a:txBody>
                    <a:bodyPr/>
                    <a:lstStyle/>
                    <a:p>
                      <a:r>
                        <a:rPr lang="en-US" sz="1000" dirty="0"/>
                        <a:t>1</a:t>
                      </a:r>
                    </a:p>
                  </a:txBody>
                  <a:tcPr/>
                </a:tc>
                <a:extLst>
                  <a:ext uri="{0D108BD9-81ED-4DB2-BD59-A6C34878D82A}">
                    <a16:rowId xmlns:a16="http://schemas.microsoft.com/office/drawing/2014/main" val="10002"/>
                  </a:ext>
                </a:extLst>
              </a:tr>
              <a:tr h="382278">
                <a:tc>
                  <a:txBody>
                    <a:bodyPr/>
                    <a:lstStyle/>
                    <a:p>
                      <a:r>
                        <a:rPr lang="en-US" sz="1000" dirty="0"/>
                        <a:t>Archiving</a:t>
                      </a:r>
                      <a:r>
                        <a:rPr lang="en-US" sz="1000" baseline="0" dirty="0"/>
                        <a:t> to common formats and 508 compliance</a:t>
                      </a:r>
                      <a:endParaRPr lang="en-US" sz="1000" dirty="0"/>
                    </a:p>
                  </a:txBody>
                  <a:tcPr/>
                </a:tc>
                <a:tc>
                  <a:txBody>
                    <a:bodyPr/>
                    <a:lstStyle/>
                    <a:p>
                      <a:r>
                        <a:rPr lang="en-US" sz="1000" dirty="0"/>
                        <a:t>Archiving must be compliant with PDF/A and other standards</a:t>
                      </a:r>
                    </a:p>
                  </a:txBody>
                  <a:tcPr/>
                </a:tc>
                <a:tc>
                  <a:txBody>
                    <a:bodyPr/>
                    <a:lstStyle/>
                    <a:p>
                      <a:r>
                        <a:rPr lang="en-US" sz="1000" dirty="0"/>
                        <a:t>2</a:t>
                      </a:r>
                    </a:p>
                  </a:txBody>
                  <a:tcPr/>
                </a:tc>
                <a:tc>
                  <a:txBody>
                    <a:bodyPr/>
                    <a:lstStyle/>
                    <a:p>
                      <a:r>
                        <a:rPr lang="en-US" sz="1000" dirty="0"/>
                        <a:t>Customers want to access older statements, let’s make that easy</a:t>
                      </a:r>
                    </a:p>
                  </a:txBody>
                  <a:tcPr/>
                </a:tc>
                <a:tc>
                  <a:txBody>
                    <a:bodyPr/>
                    <a:lstStyle/>
                    <a:p>
                      <a:r>
                        <a:rPr lang="en-US" sz="10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Archiving must be compliant with PDF/A and other standards</a:t>
                      </a:r>
                    </a:p>
                    <a:p>
                      <a:r>
                        <a:rPr lang="en-US" sz="1000" dirty="0"/>
                        <a:t>508 compliance</a:t>
                      </a:r>
                    </a:p>
                  </a:txBody>
                  <a:tcPr/>
                </a:tc>
                <a:tc>
                  <a:txBody>
                    <a:bodyPr/>
                    <a:lstStyle/>
                    <a:p>
                      <a:r>
                        <a:rPr lang="en-US" sz="1000" dirty="0"/>
                        <a:t>1</a:t>
                      </a:r>
                    </a:p>
                  </a:txBody>
                  <a:tcPr/>
                </a:tc>
                <a:tc>
                  <a:txBody>
                    <a:bodyPr/>
                    <a:lstStyle/>
                    <a:p>
                      <a:r>
                        <a:rPr lang="en-US" sz="1000" dirty="0"/>
                        <a:t>Compliance with new regulations means</a:t>
                      </a:r>
                      <a:r>
                        <a:rPr lang="en-US" sz="1000" baseline="0" dirty="0"/>
                        <a:t> no fines.</a:t>
                      </a:r>
                      <a:endParaRPr lang="en-US" sz="1000" dirty="0"/>
                    </a:p>
                  </a:txBody>
                  <a:tcPr/>
                </a:tc>
                <a:tc>
                  <a:txBody>
                    <a:bodyPr/>
                    <a:lstStyle/>
                    <a:p>
                      <a:r>
                        <a:rPr lang="en-US" sz="1000" dirty="0"/>
                        <a:t>1</a:t>
                      </a:r>
                    </a:p>
                  </a:txBody>
                  <a:tcPr/>
                </a:tc>
                <a:tc>
                  <a:txBody>
                    <a:bodyPr/>
                    <a:lstStyle/>
                    <a:p>
                      <a:r>
                        <a:rPr lang="en-US" sz="1000" dirty="0"/>
                        <a:t>Compliance</a:t>
                      </a:r>
                      <a:r>
                        <a:rPr lang="en-US" sz="1000" baseline="0" dirty="0"/>
                        <a:t> with new regulations shows leadership in the market</a:t>
                      </a:r>
                      <a:endParaRPr lang="en-US" sz="1000" dirty="0"/>
                    </a:p>
                  </a:txBody>
                  <a:tcPr/>
                </a:tc>
                <a:tc>
                  <a:txBody>
                    <a:bodyPr/>
                    <a:lstStyle/>
                    <a:p>
                      <a:r>
                        <a:rPr lang="en-US" sz="1000" dirty="0"/>
                        <a:t>2</a:t>
                      </a:r>
                    </a:p>
                  </a:txBody>
                  <a:tcPr/>
                </a:tc>
                <a:extLst>
                  <a:ext uri="{0D108BD9-81ED-4DB2-BD59-A6C34878D82A}">
                    <a16:rowId xmlns:a16="http://schemas.microsoft.com/office/drawing/2014/main" val="10003"/>
                  </a:ext>
                </a:extLst>
              </a:tr>
              <a:tr h="382278">
                <a:tc>
                  <a:txBody>
                    <a:bodyPr/>
                    <a:lstStyle/>
                    <a:p>
                      <a:r>
                        <a:rPr lang="en-US" sz="1000" dirty="0"/>
                        <a:t>Superb print</a:t>
                      </a:r>
                      <a:r>
                        <a:rPr lang="en-US" sz="1000" baseline="0" dirty="0"/>
                        <a:t> capabilities</a:t>
                      </a:r>
                      <a:endParaRPr lang="en-US" sz="1000" dirty="0"/>
                    </a:p>
                  </a:txBody>
                  <a:tcPr/>
                </a:tc>
                <a:tc>
                  <a:txBody>
                    <a:bodyPr/>
                    <a:lstStyle/>
                    <a:p>
                      <a:r>
                        <a:rPr lang="en-US" sz="1000" dirty="0"/>
                        <a:t>Support print</a:t>
                      </a:r>
                      <a:r>
                        <a:rPr lang="en-US" sz="1000" baseline="0" dirty="0"/>
                        <a:t> formats and use high volume printers</a:t>
                      </a:r>
                      <a:endParaRPr lang="en-US" sz="1000" dirty="0"/>
                    </a:p>
                  </a:txBody>
                  <a:tcPr/>
                </a:tc>
                <a:tc>
                  <a:txBody>
                    <a:bodyPr/>
                    <a:lstStyle/>
                    <a:p>
                      <a:r>
                        <a:rPr lang="en-US" sz="1000" dirty="0"/>
                        <a:t>2</a:t>
                      </a:r>
                    </a:p>
                  </a:txBody>
                  <a:tcPr/>
                </a:tc>
                <a:tc>
                  <a:txBody>
                    <a:bodyPr/>
                    <a:lstStyle/>
                    <a:p>
                      <a:r>
                        <a:rPr lang="en-US" sz="1000" dirty="0"/>
                        <a:t>Quality</a:t>
                      </a:r>
                      <a:r>
                        <a:rPr lang="en-US" sz="1000" baseline="0" dirty="0"/>
                        <a:t> of graphics and print. </a:t>
                      </a:r>
                      <a:endParaRPr lang="en-US" sz="1000" dirty="0"/>
                    </a:p>
                  </a:txBody>
                  <a:tcPr/>
                </a:tc>
                <a:tc>
                  <a:txBody>
                    <a:bodyPr/>
                    <a:lstStyle/>
                    <a:p>
                      <a:r>
                        <a:rPr lang="en-US" sz="1000" dirty="0"/>
                        <a:t>1</a:t>
                      </a:r>
                    </a:p>
                  </a:txBody>
                  <a:tcPr/>
                </a:tc>
                <a:tc>
                  <a:txBody>
                    <a:bodyPr/>
                    <a:lstStyle/>
                    <a:p>
                      <a:r>
                        <a:rPr lang="en-US" sz="1000" dirty="0"/>
                        <a:t>Leverage the big printer we bought</a:t>
                      </a:r>
                      <a:r>
                        <a:rPr lang="en-US" sz="1000" baseline="0" dirty="0"/>
                        <a:t> – use existing expensive equipment</a:t>
                      </a:r>
                      <a:endParaRPr lang="en-US" sz="1000" dirty="0"/>
                    </a:p>
                  </a:txBody>
                  <a:tcPr/>
                </a:tc>
                <a:tc>
                  <a:txBody>
                    <a:bodyPr/>
                    <a:lstStyle/>
                    <a:p>
                      <a:r>
                        <a:rPr lang="en-US" sz="1000" dirty="0"/>
                        <a:t>1</a:t>
                      </a:r>
                    </a:p>
                  </a:txBody>
                  <a:tcPr/>
                </a:tc>
                <a:tc>
                  <a:txBody>
                    <a:bodyPr/>
                    <a:lstStyle/>
                    <a:p>
                      <a:r>
                        <a:rPr lang="en-US" sz="1000" dirty="0"/>
                        <a:t>We spent</a:t>
                      </a:r>
                      <a:r>
                        <a:rPr lang="en-US" sz="1000" baseline="0" dirty="0"/>
                        <a:t> a lot on that printer</a:t>
                      </a:r>
                      <a:r>
                        <a:rPr lang="is-IS" sz="1000" baseline="0" dirty="0"/>
                        <a:t>… infrastructure investment. CFO is happy if it’s not being wasted. Deliquent recoup of funds and other official documents may require printing vs. </a:t>
                      </a:r>
                      <a:r>
                        <a:rPr lang="en-US" sz="1000" baseline="0" dirty="0"/>
                        <a:t>D</a:t>
                      </a:r>
                      <a:r>
                        <a:rPr lang="is-IS" sz="1000" baseline="0" dirty="0"/>
                        <a:t>igital delivery.</a:t>
                      </a:r>
                      <a:endParaRPr lang="en-US" sz="1000" dirty="0"/>
                    </a:p>
                  </a:txBody>
                  <a:tcPr/>
                </a:tc>
                <a:tc>
                  <a:txBody>
                    <a:bodyPr/>
                    <a:lstStyle/>
                    <a:p>
                      <a:r>
                        <a:rPr lang="en-US" sz="1000" dirty="0"/>
                        <a:t>2</a:t>
                      </a:r>
                    </a:p>
                  </a:txBody>
                  <a:tcPr/>
                </a:tc>
                <a:tc>
                  <a:txBody>
                    <a:bodyPr/>
                    <a:lstStyle/>
                    <a:p>
                      <a:r>
                        <a:rPr lang="en-US" sz="1000" dirty="0"/>
                        <a:t>Face of the company. How things look reflects our</a:t>
                      </a:r>
                      <a:r>
                        <a:rPr lang="en-US" sz="1000" baseline="0" dirty="0"/>
                        <a:t> success.</a:t>
                      </a:r>
                      <a:endParaRPr lang="en-US" sz="1000" dirty="0"/>
                    </a:p>
                  </a:txBody>
                  <a:tcPr/>
                </a:tc>
                <a:tc>
                  <a:txBody>
                    <a:bodyPr/>
                    <a:lstStyle/>
                    <a:p>
                      <a:r>
                        <a:rPr lang="en-US" sz="1000" dirty="0"/>
                        <a:t>1</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08166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F455-179D-4CA1-989C-B0EC23E6B547}"/>
              </a:ext>
            </a:extLst>
          </p:cNvPr>
          <p:cNvSpPr>
            <a:spLocks noGrp="1"/>
          </p:cNvSpPr>
          <p:nvPr>
            <p:ph type="title"/>
          </p:nvPr>
        </p:nvSpPr>
        <p:spPr>
          <a:xfrm>
            <a:off x="341051" y="231960"/>
            <a:ext cx="10515600" cy="824483"/>
          </a:xfrm>
        </p:spPr>
        <p:txBody>
          <a:bodyPr/>
          <a:lstStyle/>
          <a:p>
            <a:r>
              <a:rPr lang="en-US" dirty="0"/>
              <a:t>Use cases transcend industries</a:t>
            </a:r>
          </a:p>
        </p:txBody>
      </p:sp>
      <p:graphicFrame>
        <p:nvGraphicFramePr>
          <p:cNvPr id="4" name="Content Placeholder 3">
            <a:extLst>
              <a:ext uri="{FF2B5EF4-FFF2-40B4-BE49-F238E27FC236}">
                <a16:creationId xmlns:a16="http://schemas.microsoft.com/office/drawing/2014/main" id="{74BAAF0D-B9EA-4251-A95D-53F0EE582E00}"/>
              </a:ext>
            </a:extLst>
          </p:cNvPr>
          <p:cNvGraphicFramePr>
            <a:graphicFrameLocks noGrp="1"/>
          </p:cNvGraphicFramePr>
          <p:nvPr>
            <p:ph idx="1"/>
            <p:extLst>
              <p:ext uri="{D42A27DB-BD31-4B8C-83A1-F6EECF244321}">
                <p14:modId xmlns:p14="http://schemas.microsoft.com/office/powerpoint/2010/main" val="209502073"/>
              </p:ext>
            </p:extLst>
          </p:nvPr>
        </p:nvGraphicFramePr>
        <p:xfrm>
          <a:off x="-2721746" y="155929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3FA02A3A-1F8C-4DF7-8B08-3B554060F1FD}"/>
              </a:ext>
            </a:extLst>
          </p:cNvPr>
          <p:cNvSpPr/>
          <p:nvPr/>
        </p:nvSpPr>
        <p:spPr>
          <a:xfrm>
            <a:off x="6528816" y="1408176"/>
            <a:ext cx="3831336" cy="4032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Streamline communications</a:t>
            </a:r>
          </a:p>
          <a:p>
            <a:pPr marL="285750" indent="-285750">
              <a:buFont typeface="Arial" panose="020B0604020202020204" pitchFamily="34" charset="0"/>
              <a:buChar char="•"/>
            </a:pPr>
            <a:r>
              <a:rPr lang="en-US" dirty="0"/>
              <a:t>Greater personalization</a:t>
            </a:r>
          </a:p>
          <a:p>
            <a:pPr marL="285750" indent="-285750">
              <a:buFont typeface="Arial" panose="020B0604020202020204" pitchFamily="34" charset="0"/>
              <a:buChar char="•"/>
            </a:pPr>
            <a:r>
              <a:rPr lang="en-US" dirty="0"/>
              <a:t>Omni channel delivery</a:t>
            </a:r>
          </a:p>
          <a:p>
            <a:pPr marL="285750" indent="-285750">
              <a:buFont typeface="Arial" panose="020B0604020202020204" pitchFamily="34" charset="0"/>
              <a:buChar char="•"/>
            </a:pPr>
            <a:r>
              <a:rPr lang="en-US" dirty="0"/>
              <a:t>Measure customer engagement</a:t>
            </a:r>
          </a:p>
          <a:p>
            <a:pPr marL="285750" indent="-285750">
              <a:buFont typeface="Arial" panose="020B0604020202020204" pitchFamily="34" charset="0"/>
              <a:buChar char="•"/>
            </a:pPr>
            <a:r>
              <a:rPr lang="en-US" dirty="0"/>
              <a:t>Automate business processes</a:t>
            </a:r>
          </a:p>
          <a:p>
            <a:pPr marL="285750" indent="-285750">
              <a:buFont typeface="Arial" panose="020B0604020202020204" pitchFamily="34" charset="0"/>
              <a:buChar char="•"/>
            </a:pPr>
            <a:r>
              <a:rPr lang="en-US" dirty="0"/>
              <a:t>Aggregating Data</a:t>
            </a:r>
          </a:p>
          <a:p>
            <a:pPr marL="285750" indent="-285750">
              <a:buFont typeface="Arial" panose="020B0604020202020204" pitchFamily="34" charset="0"/>
              <a:buChar char="•"/>
            </a:pPr>
            <a:r>
              <a:rPr lang="en-US" dirty="0"/>
              <a:t>Interactive documents</a:t>
            </a:r>
          </a:p>
          <a:p>
            <a:pPr marL="285750" indent="-285750">
              <a:buFont typeface="Arial" panose="020B0604020202020204" pitchFamily="34" charset="0"/>
              <a:buChar char="•"/>
            </a:pPr>
            <a:r>
              <a:rPr lang="en-US" dirty="0"/>
              <a:t>Empowering customers</a:t>
            </a:r>
          </a:p>
          <a:p>
            <a:pPr marL="285750" indent="-285750">
              <a:buFont typeface="Arial" panose="020B0604020202020204" pitchFamily="34" charset="0"/>
              <a:buChar char="•"/>
            </a:pPr>
            <a:r>
              <a:rPr lang="en-US" dirty="0"/>
              <a:t>Governance over processes</a:t>
            </a:r>
          </a:p>
          <a:p>
            <a:pPr marL="285750" indent="-285750">
              <a:buFont typeface="Arial" panose="020B0604020202020204" pitchFamily="34" charset="0"/>
              <a:buChar char="•"/>
            </a:pPr>
            <a:r>
              <a:rPr lang="en-US" dirty="0"/>
              <a:t>Organizational agility</a:t>
            </a:r>
          </a:p>
          <a:p>
            <a:pPr marL="285750" indent="-285750">
              <a:buFont typeface="Arial" panose="020B0604020202020204" pitchFamily="34" charset="0"/>
              <a:buChar char="•"/>
            </a:pPr>
            <a:r>
              <a:rPr lang="en-US" dirty="0"/>
              <a:t>Ease of use design tools</a:t>
            </a:r>
          </a:p>
        </p:txBody>
      </p:sp>
      <p:cxnSp>
        <p:nvCxnSpPr>
          <p:cNvPr id="8" name="Straight Arrow Connector 7">
            <a:extLst>
              <a:ext uri="{FF2B5EF4-FFF2-40B4-BE49-F238E27FC236}">
                <a16:creationId xmlns:a16="http://schemas.microsoft.com/office/drawing/2014/main" id="{01538591-9DA8-4E35-BF6E-F5451E51BD21}"/>
              </a:ext>
            </a:extLst>
          </p:cNvPr>
          <p:cNvCxnSpPr/>
          <p:nvPr/>
        </p:nvCxnSpPr>
        <p:spPr>
          <a:xfrm flipV="1">
            <a:off x="3502152" y="2962656"/>
            <a:ext cx="2926080" cy="77230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831972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Personalized communications and delivery</a:t>
            </a:r>
          </a:p>
        </p:txBody>
      </p:sp>
      <p:sp>
        <p:nvSpPr>
          <p:cNvPr id="3" name="Content Placeholder 2"/>
          <p:cNvSpPr>
            <a:spLocks noGrp="1"/>
          </p:cNvSpPr>
          <p:nvPr>
            <p:ph idx="1"/>
          </p:nvPr>
        </p:nvSpPr>
        <p:spPr/>
        <p:txBody>
          <a:bodyPr>
            <a:normAutofit fontScale="77500" lnSpcReduction="20000"/>
          </a:bodyPr>
          <a:lstStyle/>
          <a:p>
            <a:r>
              <a:rPr lang="en-US" dirty="0"/>
              <a:t>Each communication (document, email, etc.) looks like it’s been specifically prepared for a customer</a:t>
            </a:r>
          </a:p>
          <a:p>
            <a:r>
              <a:rPr lang="en-US" dirty="0"/>
              <a:t>Includes personalized salutation, language, account manager, colors</a:t>
            </a:r>
          </a:p>
          <a:p>
            <a:r>
              <a:rPr lang="en-US" dirty="0"/>
              <a:t>Advertising is also personalized</a:t>
            </a:r>
          </a:p>
          <a:p>
            <a:r>
              <a:rPr lang="en-US" dirty="0"/>
              <a:t>Customer preferences dictate how the document is delivered (email, </a:t>
            </a:r>
            <a:r>
              <a:rPr lang="en-US" dirty="0" err="1"/>
              <a:t>sms</a:t>
            </a:r>
            <a:r>
              <a:rPr lang="en-US" dirty="0"/>
              <a:t>, print, or both) and the format (short, long, black and white, with interactive charts, etc.) </a:t>
            </a:r>
          </a:p>
          <a:p>
            <a:r>
              <a:rPr lang="en-US" dirty="0"/>
              <a:t>Customer account information also drives personalization (premium customers can have have different looking statements than other customers).</a:t>
            </a:r>
          </a:p>
          <a:p>
            <a:r>
              <a:rPr lang="en-US" dirty="0"/>
              <a:t>Generational targeting for your current customer base and future customers</a:t>
            </a:r>
          </a:p>
          <a:p>
            <a:r>
              <a:rPr lang="en-US" dirty="0"/>
              <a:t>Personalization strengthens the relationship with your company – customers feel appreciated and in return will give more business</a:t>
            </a:r>
          </a:p>
        </p:txBody>
      </p:sp>
    </p:spTree>
    <p:extLst>
      <p:ext uri="{BB962C8B-B14F-4D97-AF65-F5344CB8AC3E}">
        <p14:creationId xmlns:p14="http://schemas.microsoft.com/office/powerpoint/2010/main" val="685341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39410433"/>
              </p:ext>
            </p:extLst>
          </p:nvPr>
        </p:nvGraphicFramePr>
        <p:xfrm>
          <a:off x="241004" y="1219200"/>
          <a:ext cx="11848215" cy="4546600"/>
        </p:xfrm>
        <a:graphic>
          <a:graphicData uri="http://schemas.openxmlformats.org/drawingml/2006/table">
            <a:tbl>
              <a:tblPr firstRow="1" bandRow="1">
                <a:tableStyleId>{5DA37D80-6434-44D0-A028-1B22A696006F}</a:tableStyleId>
              </a:tblPr>
              <a:tblGrid>
                <a:gridCol w="854149">
                  <a:extLst>
                    <a:ext uri="{9D8B030D-6E8A-4147-A177-3AD203B41FA5}">
                      <a16:colId xmlns:a16="http://schemas.microsoft.com/office/drawing/2014/main" val="20000"/>
                    </a:ext>
                  </a:extLst>
                </a:gridCol>
                <a:gridCol w="1351458">
                  <a:extLst>
                    <a:ext uri="{9D8B030D-6E8A-4147-A177-3AD203B41FA5}">
                      <a16:colId xmlns:a16="http://schemas.microsoft.com/office/drawing/2014/main" val="20001"/>
                    </a:ext>
                  </a:extLst>
                </a:gridCol>
                <a:gridCol w="402915">
                  <a:extLst>
                    <a:ext uri="{9D8B030D-6E8A-4147-A177-3AD203B41FA5}">
                      <a16:colId xmlns:a16="http://schemas.microsoft.com/office/drawing/2014/main" val="20002"/>
                    </a:ext>
                  </a:extLst>
                </a:gridCol>
                <a:gridCol w="1690576">
                  <a:extLst>
                    <a:ext uri="{9D8B030D-6E8A-4147-A177-3AD203B41FA5}">
                      <a16:colId xmlns:a16="http://schemas.microsoft.com/office/drawing/2014/main" val="20003"/>
                    </a:ext>
                  </a:extLst>
                </a:gridCol>
                <a:gridCol w="425303">
                  <a:extLst>
                    <a:ext uri="{9D8B030D-6E8A-4147-A177-3AD203B41FA5}">
                      <a16:colId xmlns:a16="http://schemas.microsoft.com/office/drawing/2014/main" val="20004"/>
                    </a:ext>
                  </a:extLst>
                </a:gridCol>
                <a:gridCol w="2009553">
                  <a:extLst>
                    <a:ext uri="{9D8B030D-6E8A-4147-A177-3AD203B41FA5}">
                      <a16:colId xmlns:a16="http://schemas.microsoft.com/office/drawing/2014/main" val="20005"/>
                    </a:ext>
                  </a:extLst>
                </a:gridCol>
                <a:gridCol w="393405">
                  <a:extLst>
                    <a:ext uri="{9D8B030D-6E8A-4147-A177-3AD203B41FA5}">
                      <a16:colId xmlns:a16="http://schemas.microsoft.com/office/drawing/2014/main" val="20006"/>
                    </a:ext>
                  </a:extLst>
                </a:gridCol>
                <a:gridCol w="1956390">
                  <a:extLst>
                    <a:ext uri="{9D8B030D-6E8A-4147-A177-3AD203B41FA5}">
                      <a16:colId xmlns:a16="http://schemas.microsoft.com/office/drawing/2014/main" val="20007"/>
                    </a:ext>
                  </a:extLst>
                </a:gridCol>
                <a:gridCol w="425303">
                  <a:extLst>
                    <a:ext uri="{9D8B030D-6E8A-4147-A177-3AD203B41FA5}">
                      <a16:colId xmlns:a16="http://schemas.microsoft.com/office/drawing/2014/main" val="20008"/>
                    </a:ext>
                  </a:extLst>
                </a:gridCol>
                <a:gridCol w="1945758">
                  <a:extLst>
                    <a:ext uri="{9D8B030D-6E8A-4147-A177-3AD203B41FA5}">
                      <a16:colId xmlns:a16="http://schemas.microsoft.com/office/drawing/2014/main" val="20009"/>
                    </a:ext>
                  </a:extLst>
                </a:gridCol>
                <a:gridCol w="393405">
                  <a:extLst>
                    <a:ext uri="{9D8B030D-6E8A-4147-A177-3AD203B41FA5}">
                      <a16:colId xmlns:a16="http://schemas.microsoft.com/office/drawing/2014/main" val="20010"/>
                    </a:ext>
                  </a:extLst>
                </a:gridCol>
              </a:tblGrid>
              <a:tr h="370840">
                <a:tc>
                  <a:txBody>
                    <a:bodyPr/>
                    <a:lstStyle/>
                    <a:p>
                      <a:pPr algn="ctr"/>
                      <a:endParaRPr lang="en-US" sz="1000" dirty="0"/>
                    </a:p>
                  </a:txBody>
                  <a:tcPr/>
                </a:tc>
                <a:tc>
                  <a:txBody>
                    <a:bodyPr/>
                    <a:lstStyle/>
                    <a:p>
                      <a:pPr algn="ctr"/>
                      <a:r>
                        <a:rPr lang="en-US" sz="1000" dirty="0"/>
                        <a:t>Developer</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Marketing Lead</a:t>
                      </a:r>
                    </a:p>
                  </a:txBody>
                  <a:tcPr/>
                </a:tc>
                <a:tc>
                  <a:txBody>
                    <a:bodyPr/>
                    <a:lstStyle/>
                    <a:p>
                      <a:pPr algn="ctr"/>
                      <a:r>
                        <a:rPr lang="en-US" sz="1000" dirty="0"/>
                        <a:t>Imp</a:t>
                      </a:r>
                    </a:p>
                  </a:txBody>
                  <a:tcPr/>
                </a:tc>
                <a:tc>
                  <a:txBody>
                    <a:bodyPr/>
                    <a:lstStyle/>
                    <a:p>
                      <a:pPr algn="ctr"/>
                      <a:r>
                        <a:rPr lang="en-US" sz="1000" dirty="0"/>
                        <a:t>Operations</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CFO</a:t>
                      </a:r>
                    </a:p>
                  </a:txBody>
                  <a:tcPr/>
                </a:tc>
                <a:tc>
                  <a:txBody>
                    <a:bodyPr/>
                    <a:lstStyle/>
                    <a:p>
                      <a:pPr algn="ctr"/>
                      <a:r>
                        <a:rPr lang="en-US" sz="1000" dirty="0"/>
                        <a:t>Imp</a:t>
                      </a:r>
                    </a:p>
                  </a:txBody>
                  <a:tcPr/>
                </a:tc>
                <a:tc>
                  <a:txBody>
                    <a:bodyPr/>
                    <a:lstStyle/>
                    <a:p>
                      <a:pPr algn="ctr"/>
                      <a:r>
                        <a:rPr lang="en-US" sz="1000" dirty="0"/>
                        <a:t>CEO</a:t>
                      </a:r>
                    </a:p>
                  </a:txBody>
                  <a:tcPr/>
                </a:tc>
                <a:tc>
                  <a:txBody>
                    <a:bodyPr/>
                    <a:lstStyle/>
                    <a:p>
                      <a:pPr algn="ctr"/>
                      <a:r>
                        <a:rPr lang="en-US" sz="1000" dirty="0"/>
                        <a:t>Imp</a:t>
                      </a:r>
                    </a:p>
                  </a:txBody>
                  <a:tcPr/>
                </a:tc>
                <a:extLst>
                  <a:ext uri="{0D108BD9-81ED-4DB2-BD59-A6C34878D82A}">
                    <a16:rowId xmlns:a16="http://schemas.microsoft.com/office/drawing/2014/main" val="10000"/>
                  </a:ext>
                </a:extLst>
              </a:tr>
              <a:tr h="370840">
                <a:tc>
                  <a:txBody>
                    <a:bodyPr/>
                    <a:lstStyle/>
                    <a:p>
                      <a:r>
                        <a:rPr lang="en-US" sz="1000" dirty="0"/>
                        <a:t>Each piece in</a:t>
                      </a:r>
                      <a:r>
                        <a:rPr lang="en-US" sz="1000" baseline="0" dirty="0"/>
                        <a:t> a batch is unique/personalized to each recipient</a:t>
                      </a:r>
                      <a:endParaRPr lang="en-US" sz="1000" dirty="0"/>
                    </a:p>
                  </a:txBody>
                  <a:tcPr/>
                </a:tc>
                <a:tc>
                  <a:txBody>
                    <a:bodyPr/>
                    <a:lstStyle/>
                    <a:p>
                      <a:r>
                        <a:rPr lang="en-US" sz="1000" dirty="0"/>
                        <a:t>Has to be data driven. I don’t want to do this one at a time.</a:t>
                      </a:r>
                    </a:p>
                  </a:txBody>
                  <a:tcPr/>
                </a:tc>
                <a:tc>
                  <a:txBody>
                    <a:bodyPr/>
                    <a:lstStyle/>
                    <a:p>
                      <a:r>
                        <a:rPr lang="en-US" sz="1000" dirty="0"/>
                        <a:t>2</a:t>
                      </a:r>
                    </a:p>
                  </a:txBody>
                  <a:tcPr/>
                </a:tc>
                <a:tc>
                  <a:txBody>
                    <a:bodyPr/>
                    <a:lstStyle/>
                    <a:p>
                      <a:r>
                        <a:rPr lang="en-US" sz="1000" dirty="0"/>
                        <a:t>Customers feel special when they receive unexpectedly</a:t>
                      </a:r>
                      <a:r>
                        <a:rPr lang="en-US" sz="1000" baseline="0" dirty="0"/>
                        <a:t> personalized communications from us</a:t>
                      </a:r>
                      <a:endParaRPr lang="en-US" sz="1000" dirty="0"/>
                    </a:p>
                  </a:txBody>
                  <a:tcPr/>
                </a:tc>
                <a:tc>
                  <a:txBody>
                    <a:bodyPr/>
                    <a:lstStyle/>
                    <a:p>
                      <a:r>
                        <a:rPr lang="en-US" sz="1000" dirty="0"/>
                        <a:t>2</a:t>
                      </a:r>
                    </a:p>
                  </a:txBody>
                  <a:tcPr/>
                </a:tc>
                <a:tc>
                  <a:txBody>
                    <a:bodyPr/>
                    <a:lstStyle/>
                    <a:p>
                      <a:r>
                        <a:rPr lang="en-US" sz="1000" dirty="0"/>
                        <a:t>I</a:t>
                      </a:r>
                      <a:r>
                        <a:rPr lang="en-US" sz="1000" baseline="0" dirty="0"/>
                        <a:t> want to make sure I’m able to generate individual docs based on data in high volume</a:t>
                      </a:r>
                      <a:endParaRPr lang="en-US" sz="1000" dirty="0"/>
                    </a:p>
                  </a:txBody>
                  <a:tcPr/>
                </a:tc>
                <a:tc>
                  <a:txBody>
                    <a:bodyPr/>
                    <a:lstStyle/>
                    <a:p>
                      <a:r>
                        <a:rPr lang="en-US" sz="1000" dirty="0"/>
                        <a:t>2</a:t>
                      </a:r>
                    </a:p>
                  </a:txBody>
                  <a:tcPr/>
                </a:tc>
                <a:tc>
                  <a:txBody>
                    <a:bodyPr/>
                    <a:lstStyle/>
                    <a:p>
                      <a:r>
                        <a:rPr lang="en-US" sz="1000" dirty="0"/>
                        <a:t>Account-related docs have the correct recip.</a:t>
                      </a:r>
                      <a:r>
                        <a:rPr lang="en-US" sz="1000" baseline="0" dirty="0"/>
                        <a:t> Error free operations tie in here, because invoices that are sent incorrectly could mean delays in payment.</a:t>
                      </a:r>
                      <a:endParaRPr lang="en-US" sz="1000" dirty="0"/>
                    </a:p>
                  </a:txBody>
                  <a:tcPr/>
                </a:tc>
                <a:tc>
                  <a:txBody>
                    <a:bodyPr/>
                    <a:lstStyle/>
                    <a:p>
                      <a:r>
                        <a:rPr lang="en-US" sz="1000" dirty="0"/>
                        <a:t>1</a:t>
                      </a:r>
                    </a:p>
                  </a:txBody>
                  <a:tcPr/>
                </a:tc>
                <a:tc>
                  <a:txBody>
                    <a:bodyPr/>
                    <a:lstStyle/>
                    <a:p>
                      <a:r>
                        <a:rPr lang="en-US" sz="1000" dirty="0"/>
                        <a:t>Strengthen relationship with our customer.</a:t>
                      </a:r>
                      <a:r>
                        <a:rPr lang="en-US" sz="1000" baseline="0" dirty="0"/>
                        <a:t> Shows we remember our roots and believe in our customers</a:t>
                      </a:r>
                      <a:endParaRPr lang="en-US" sz="1000" dirty="0"/>
                    </a:p>
                  </a:txBody>
                  <a:tcPr/>
                </a:tc>
                <a:tc>
                  <a:txBody>
                    <a:bodyPr/>
                    <a:lstStyle/>
                    <a:p>
                      <a:r>
                        <a:rPr lang="en-US" sz="1000" dirty="0"/>
                        <a:t>2</a:t>
                      </a:r>
                    </a:p>
                  </a:txBody>
                  <a:tcPr/>
                </a:tc>
                <a:extLst>
                  <a:ext uri="{0D108BD9-81ED-4DB2-BD59-A6C34878D82A}">
                    <a16:rowId xmlns:a16="http://schemas.microsoft.com/office/drawing/2014/main" val="10001"/>
                  </a:ext>
                </a:extLst>
              </a:tr>
              <a:tr h="370840">
                <a:tc>
                  <a:txBody>
                    <a:bodyPr/>
                    <a:lstStyle/>
                    <a:p>
                      <a:r>
                        <a:rPr lang="en-US" sz="1000" dirty="0"/>
                        <a:t>No errors in personalization/recipient</a:t>
                      </a:r>
                      <a:r>
                        <a:rPr lang="en-US" sz="1000" baseline="0" dirty="0"/>
                        <a:t> match</a:t>
                      </a:r>
                      <a:endParaRPr lang="en-US" sz="1000" dirty="0"/>
                    </a:p>
                  </a:txBody>
                  <a:tcPr/>
                </a:tc>
                <a:tc>
                  <a:txBody>
                    <a:bodyPr/>
                    <a:lstStyle/>
                    <a:p>
                      <a:r>
                        <a:rPr lang="en-US" sz="1000" dirty="0"/>
                        <a:t>Insert validation to make sure accurate</a:t>
                      </a:r>
                      <a:r>
                        <a:rPr lang="en-US" sz="1000" baseline="0" dirty="0"/>
                        <a:t> output is important. Flag invalid data records.</a:t>
                      </a:r>
                      <a:endParaRPr lang="en-US" sz="1000" dirty="0"/>
                    </a:p>
                  </a:txBody>
                  <a:tcPr/>
                </a:tc>
                <a:tc>
                  <a:txBody>
                    <a:bodyPr/>
                    <a:lstStyle/>
                    <a:p>
                      <a:r>
                        <a:rPr lang="en-US" sz="1000" dirty="0"/>
                        <a:t>1</a:t>
                      </a:r>
                    </a:p>
                  </a:txBody>
                  <a:tcPr/>
                </a:tc>
                <a:tc>
                  <a:txBody>
                    <a:bodyPr/>
                    <a:lstStyle/>
                    <a:p>
                      <a:r>
                        <a:rPr lang="en-US" sz="1000" dirty="0"/>
                        <a:t>Mistakes make us look stupid. </a:t>
                      </a:r>
                    </a:p>
                  </a:txBody>
                  <a:tcPr/>
                </a:tc>
                <a:tc>
                  <a:txBody>
                    <a:bodyPr/>
                    <a:lstStyle/>
                    <a:p>
                      <a:r>
                        <a:rPr lang="en-US" sz="1000" dirty="0"/>
                        <a:t>2</a:t>
                      </a:r>
                    </a:p>
                  </a:txBody>
                  <a:tcPr/>
                </a:tc>
                <a:tc>
                  <a:txBody>
                    <a:bodyPr/>
                    <a:lstStyle/>
                    <a:p>
                      <a:r>
                        <a:rPr lang="en-US" sz="1000" dirty="0"/>
                        <a:t>I</a:t>
                      </a:r>
                      <a:r>
                        <a:rPr lang="en-US" sz="1000" baseline="0" dirty="0"/>
                        <a:t> want to be able to report on invalid data, exclude those from the batch – come back later and fix the data.</a:t>
                      </a:r>
                      <a:endParaRPr lang="en-US" sz="1000" dirty="0"/>
                    </a:p>
                  </a:txBody>
                  <a:tcPr/>
                </a:tc>
                <a:tc>
                  <a:txBody>
                    <a:bodyPr/>
                    <a:lstStyle/>
                    <a:p>
                      <a:r>
                        <a:rPr lang="en-US" sz="1000" dirty="0"/>
                        <a:t>1</a:t>
                      </a:r>
                    </a:p>
                  </a:txBody>
                  <a:tcPr/>
                </a:tc>
                <a:tc>
                  <a:txBody>
                    <a:bodyPr/>
                    <a:lstStyle/>
                    <a:p>
                      <a:r>
                        <a:rPr lang="en-US" sz="1000" dirty="0"/>
                        <a:t>Mistakes cost</a:t>
                      </a:r>
                      <a:r>
                        <a:rPr lang="en-US" sz="1000" baseline="0" dirty="0"/>
                        <a:t> us money. Invoicing the wrong person or wrong amount could cause a delay in payment.</a:t>
                      </a:r>
                      <a:endParaRPr lang="en-US" sz="1000" dirty="0"/>
                    </a:p>
                  </a:txBody>
                  <a:tcPr/>
                </a:tc>
                <a:tc>
                  <a:txBody>
                    <a:bodyPr/>
                    <a:lstStyle/>
                    <a:p>
                      <a:r>
                        <a:rPr lang="en-US" sz="1000" dirty="0"/>
                        <a:t>1</a:t>
                      </a:r>
                    </a:p>
                  </a:txBody>
                  <a:tcPr/>
                </a:tc>
                <a:tc>
                  <a:txBody>
                    <a:bodyPr/>
                    <a:lstStyle/>
                    <a:p>
                      <a:r>
                        <a:rPr lang="en-US" sz="1000" dirty="0"/>
                        <a:t>Mistakes make</a:t>
                      </a:r>
                      <a:r>
                        <a:rPr lang="en-US" sz="1000" baseline="0" dirty="0"/>
                        <a:t> us look bad.</a:t>
                      </a:r>
                      <a:endParaRPr lang="en-US" sz="1000" dirty="0"/>
                    </a:p>
                  </a:txBody>
                  <a:tcPr/>
                </a:tc>
                <a:tc>
                  <a:txBody>
                    <a:bodyPr/>
                    <a:lstStyle/>
                    <a:p>
                      <a:r>
                        <a:rPr lang="en-US" sz="1000" dirty="0"/>
                        <a:t>2</a:t>
                      </a:r>
                    </a:p>
                  </a:txBody>
                  <a:tcPr/>
                </a:tc>
                <a:extLst>
                  <a:ext uri="{0D108BD9-81ED-4DB2-BD59-A6C34878D82A}">
                    <a16:rowId xmlns:a16="http://schemas.microsoft.com/office/drawing/2014/main" val="10002"/>
                  </a:ext>
                </a:extLst>
              </a:tr>
              <a:tr h="370840">
                <a:tc>
                  <a:txBody>
                    <a:bodyPr/>
                    <a:lstStyle/>
                    <a:p>
                      <a:r>
                        <a:rPr lang="en-US" sz="1000" dirty="0"/>
                        <a:t>Advertising</a:t>
                      </a:r>
                      <a:r>
                        <a:rPr lang="en-US" sz="1000" baseline="0" dirty="0"/>
                        <a:t> within </a:t>
                      </a:r>
                      <a:r>
                        <a:rPr lang="en-US" sz="1000" baseline="0" dirty="0" err="1"/>
                        <a:t>comms</a:t>
                      </a:r>
                      <a:r>
                        <a:rPr lang="en-US" sz="1000" baseline="0" dirty="0"/>
                        <a:t> that’s personalized to the recipient</a:t>
                      </a:r>
                      <a:endParaRPr lang="en-US" sz="1000" dirty="0"/>
                    </a:p>
                  </a:txBody>
                  <a:tcPr/>
                </a:tc>
                <a:tc>
                  <a:txBody>
                    <a:bodyPr/>
                    <a:lstStyle/>
                    <a:p>
                      <a:r>
                        <a:rPr lang="en-US" sz="1000" dirty="0"/>
                        <a:t>I want to give marketing a way to introduce ads without me having to do it every time</a:t>
                      </a:r>
                    </a:p>
                  </a:txBody>
                  <a:tcPr/>
                </a:tc>
                <a:tc>
                  <a:txBody>
                    <a:bodyPr/>
                    <a:lstStyle/>
                    <a:p>
                      <a:r>
                        <a:rPr lang="en-US" sz="1000" dirty="0"/>
                        <a:t>3</a:t>
                      </a:r>
                    </a:p>
                  </a:txBody>
                  <a:tcPr/>
                </a:tc>
                <a:tc>
                  <a:txBody>
                    <a:bodyPr/>
                    <a:lstStyle/>
                    <a:p>
                      <a:r>
                        <a:rPr lang="en-US" sz="1000" dirty="0"/>
                        <a:t>I want to control our advertising efforts,</a:t>
                      </a:r>
                      <a:r>
                        <a:rPr lang="en-US" sz="1000" baseline="0" dirty="0"/>
                        <a:t> including placing banner or text ads in outbound </a:t>
                      </a:r>
                      <a:r>
                        <a:rPr lang="en-US" sz="1000" baseline="0" dirty="0" err="1"/>
                        <a:t>comms</a:t>
                      </a:r>
                      <a:r>
                        <a:rPr lang="en-US" sz="1000" baseline="0" dirty="0"/>
                        <a:t> (like invoices) in accordance with transaction data or demographic data variables</a:t>
                      </a:r>
                      <a:endParaRPr lang="en-US" sz="1000" dirty="0"/>
                    </a:p>
                  </a:txBody>
                  <a:tcPr/>
                </a:tc>
                <a:tc>
                  <a:txBody>
                    <a:bodyPr/>
                    <a:lstStyle/>
                    <a:p>
                      <a:r>
                        <a:rPr lang="en-US" sz="1000" dirty="0"/>
                        <a:t>1</a:t>
                      </a:r>
                    </a:p>
                  </a:txBody>
                  <a:tcPr/>
                </a:tc>
                <a:tc>
                  <a:txBody>
                    <a:bodyPr/>
                    <a:lstStyle/>
                    <a:p>
                      <a:r>
                        <a:rPr lang="en-US" sz="1000" dirty="0"/>
                        <a:t>I don’t want the marketing message to mess up my statements – so I need some kind of oversight.</a:t>
                      </a:r>
                    </a:p>
                  </a:txBody>
                  <a:tcPr/>
                </a:tc>
                <a:tc>
                  <a:txBody>
                    <a:bodyPr/>
                    <a:lstStyle/>
                    <a:p>
                      <a:r>
                        <a:rPr lang="en-US" sz="1000" dirty="0"/>
                        <a:t>3</a:t>
                      </a:r>
                    </a:p>
                  </a:txBody>
                  <a:tcPr/>
                </a:tc>
                <a:tc>
                  <a:txBody>
                    <a:bodyPr/>
                    <a:lstStyle/>
                    <a:p>
                      <a:r>
                        <a:rPr lang="en-US" sz="1000" dirty="0"/>
                        <a:t>Sometimes advertising can be a source of revenue unless it disguises</a:t>
                      </a:r>
                      <a:r>
                        <a:rPr lang="en-US" sz="1000" baseline="0" dirty="0"/>
                        <a:t> the billing aspect of customer documents. But free is always good – so if this doesn’t cost extra I could be onboard.</a:t>
                      </a:r>
                      <a:endParaRPr lang="en-US" sz="1000" dirty="0"/>
                    </a:p>
                  </a:txBody>
                  <a:tcPr/>
                </a:tc>
                <a:tc>
                  <a:txBody>
                    <a:bodyPr/>
                    <a:lstStyle/>
                    <a:p>
                      <a:r>
                        <a:rPr lang="en-US" sz="1000" dirty="0"/>
                        <a:t>3</a:t>
                      </a:r>
                    </a:p>
                  </a:txBody>
                  <a:tcPr/>
                </a:tc>
                <a:tc>
                  <a:txBody>
                    <a:bodyPr/>
                    <a:lstStyle/>
                    <a:p>
                      <a:r>
                        <a:rPr lang="en-US" sz="1000" dirty="0"/>
                        <a:t>Smart</a:t>
                      </a:r>
                      <a:r>
                        <a:rPr lang="en-US" sz="1000" baseline="0" dirty="0"/>
                        <a:t> advertising can increase revenue and generate more leads. It’s a smart greenfield strategy.</a:t>
                      </a:r>
                      <a:endParaRPr lang="en-US" sz="1000" dirty="0"/>
                    </a:p>
                  </a:txBody>
                  <a:tcPr/>
                </a:tc>
                <a:tc>
                  <a:txBody>
                    <a:bodyPr/>
                    <a:lstStyle/>
                    <a:p>
                      <a:r>
                        <a:rPr lang="en-US" sz="1000" dirty="0"/>
                        <a:t>2</a:t>
                      </a:r>
                    </a:p>
                  </a:txBody>
                  <a:tcPr/>
                </a:tc>
                <a:extLst>
                  <a:ext uri="{0D108BD9-81ED-4DB2-BD59-A6C34878D82A}">
                    <a16:rowId xmlns:a16="http://schemas.microsoft.com/office/drawing/2014/main" val="10003"/>
                  </a:ext>
                </a:extLst>
              </a:tr>
              <a:tr h="370840">
                <a:tc>
                  <a:txBody>
                    <a:bodyPr/>
                    <a:lstStyle/>
                    <a:p>
                      <a:r>
                        <a:rPr lang="en-US" sz="1100" dirty="0"/>
                        <a:t>Delivery format according to customer preference</a:t>
                      </a:r>
                    </a:p>
                  </a:txBody>
                  <a:tcPr/>
                </a:tc>
                <a:tc>
                  <a:txBody>
                    <a:bodyPr/>
                    <a:lstStyle/>
                    <a:p>
                      <a:r>
                        <a:rPr lang="en-US" sz="1000" dirty="0"/>
                        <a:t>I need to produce traditional formats like PDF and print, and new formats like HTML</a:t>
                      </a:r>
                      <a:r>
                        <a:rPr lang="en-US" sz="1000" baseline="0" dirty="0"/>
                        <a:t> 5</a:t>
                      </a:r>
                      <a:endParaRPr lang="en-US" sz="1000" dirty="0"/>
                    </a:p>
                  </a:txBody>
                  <a:tcPr/>
                </a:tc>
                <a:tc>
                  <a:txBody>
                    <a:bodyPr/>
                    <a:lstStyle/>
                    <a:p>
                      <a:r>
                        <a:rPr lang="en-US" sz="1000" dirty="0"/>
                        <a:t>2</a:t>
                      </a:r>
                    </a:p>
                  </a:txBody>
                  <a:tcPr/>
                </a:tc>
                <a:tc>
                  <a:txBody>
                    <a:bodyPr/>
                    <a:lstStyle/>
                    <a:p>
                      <a:r>
                        <a:rPr lang="en-US" sz="1000" dirty="0"/>
                        <a:t>I want to</a:t>
                      </a:r>
                      <a:r>
                        <a:rPr lang="en-US" sz="1000" baseline="0" dirty="0"/>
                        <a:t> make customers happy so they stick around. If that means sending to mobile or print I’m in.</a:t>
                      </a:r>
                      <a:endParaRPr lang="en-US" sz="1000" dirty="0"/>
                    </a:p>
                  </a:txBody>
                  <a:tcPr/>
                </a:tc>
                <a:tc>
                  <a:txBody>
                    <a:bodyPr/>
                    <a:lstStyle/>
                    <a:p>
                      <a:r>
                        <a:rPr lang="en-US" sz="1000" dirty="0"/>
                        <a:t>2</a:t>
                      </a:r>
                    </a:p>
                  </a:txBody>
                  <a:tcPr/>
                </a:tc>
                <a:tc>
                  <a:txBody>
                    <a:bodyPr/>
                    <a:lstStyle/>
                    <a:p>
                      <a:r>
                        <a:rPr lang="en-US" sz="1000" dirty="0"/>
                        <a:t>I have a requirement to send docs according to customer pref. Could be a cost saver for me, because sending digitally saves on postage</a:t>
                      </a:r>
                      <a:r>
                        <a:rPr lang="en-US" sz="1000" baseline="0" dirty="0"/>
                        <a:t> and printing</a:t>
                      </a:r>
                      <a:endParaRPr lang="en-US" sz="1000" dirty="0"/>
                    </a:p>
                  </a:txBody>
                  <a:tcPr/>
                </a:tc>
                <a:tc>
                  <a:txBody>
                    <a:bodyPr/>
                    <a:lstStyle/>
                    <a:p>
                      <a:r>
                        <a:rPr lang="en-US" sz="1000" dirty="0"/>
                        <a:t>2</a:t>
                      </a:r>
                    </a:p>
                  </a:txBody>
                  <a:tcPr/>
                </a:tc>
                <a:tc>
                  <a:txBody>
                    <a:bodyPr/>
                    <a:lstStyle/>
                    <a:p>
                      <a:r>
                        <a:rPr lang="en-US" sz="1000" dirty="0"/>
                        <a:t>Cost savings to send invoices</a:t>
                      </a:r>
                      <a:r>
                        <a:rPr lang="en-US" sz="1000" baseline="0" dirty="0"/>
                        <a:t> digitally. Happy customers spend money so let’s make them happy to receive our invoices</a:t>
                      </a:r>
                      <a:endParaRPr lang="en-US" sz="1000" dirty="0"/>
                    </a:p>
                  </a:txBody>
                  <a:tcPr/>
                </a:tc>
                <a:tc>
                  <a:txBody>
                    <a:bodyPr/>
                    <a:lstStyle/>
                    <a:p>
                      <a:r>
                        <a:rPr lang="en-US" sz="1000" dirty="0"/>
                        <a:t>3</a:t>
                      </a:r>
                    </a:p>
                  </a:txBody>
                  <a:tcPr/>
                </a:tc>
                <a:tc>
                  <a:txBody>
                    <a:bodyPr/>
                    <a:lstStyle/>
                    <a:p>
                      <a:r>
                        <a:rPr lang="en-US" sz="1000" dirty="0"/>
                        <a:t>Reach new marketing/generationally</a:t>
                      </a:r>
                      <a:br>
                        <a:rPr lang="en-US" sz="1000" dirty="0"/>
                      </a:br>
                      <a:r>
                        <a:rPr lang="en-US" sz="1000" dirty="0"/>
                        <a:t>Customized</a:t>
                      </a:r>
                      <a:r>
                        <a:rPr lang="en-US" sz="1000" baseline="0" dirty="0"/>
                        <a:t> delivery format is huge because I can target markets efficiently and attract newcomers by leveraging new channels</a:t>
                      </a:r>
                      <a:endParaRPr lang="en-US" sz="1000" dirty="0"/>
                    </a:p>
                  </a:txBody>
                  <a:tcPr/>
                </a:tc>
                <a:tc>
                  <a:txBody>
                    <a:bodyPr/>
                    <a:lstStyle/>
                    <a:p>
                      <a:r>
                        <a:rPr lang="en-US" sz="1000" dirty="0"/>
                        <a:t>2</a:t>
                      </a:r>
                    </a:p>
                  </a:txBody>
                  <a:tcPr/>
                </a:tc>
                <a:extLst>
                  <a:ext uri="{0D108BD9-81ED-4DB2-BD59-A6C34878D82A}">
                    <a16:rowId xmlns:a16="http://schemas.microsoft.com/office/drawing/2014/main" val="10004"/>
                  </a:ext>
                </a:extLst>
              </a:tr>
            </a:tbl>
          </a:graphicData>
        </a:graphic>
      </p:graphicFrame>
      <p:sp>
        <p:nvSpPr>
          <p:cNvPr id="5" name="Title 1"/>
          <p:cNvSpPr txBox="1">
            <a:spLocks/>
          </p:cNvSpPr>
          <p:nvPr/>
        </p:nvSpPr>
        <p:spPr>
          <a:xfrm>
            <a:off x="838200" y="-30163"/>
            <a:ext cx="10515600" cy="614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a:lstStyle>
          <a:p>
            <a:r>
              <a:rPr lang="en-US" sz="2800" dirty="0"/>
              <a:t>Personalized communications and delivery by role</a:t>
            </a:r>
          </a:p>
        </p:txBody>
      </p:sp>
      <p:sp>
        <p:nvSpPr>
          <p:cNvPr id="7" name="TextBox 6"/>
          <p:cNvSpPr txBox="1"/>
          <p:nvPr/>
        </p:nvSpPr>
        <p:spPr>
          <a:xfrm>
            <a:off x="156635" y="6166884"/>
            <a:ext cx="5085216" cy="246221"/>
          </a:xfrm>
          <a:prstGeom prst="rect">
            <a:avLst/>
          </a:prstGeom>
          <a:noFill/>
        </p:spPr>
        <p:txBody>
          <a:bodyPr wrap="square" rtlCol="0">
            <a:spAutoFit/>
          </a:bodyPr>
          <a:lstStyle/>
          <a:p>
            <a:r>
              <a:rPr lang="en-US" sz="1000" dirty="0"/>
              <a:t>IMP = Importance. 1= high (have to have), 2= mid (nice to have), 3= low (not a priority)</a:t>
            </a:r>
          </a:p>
        </p:txBody>
      </p:sp>
    </p:spTree>
    <p:extLst>
      <p:ext uri="{BB962C8B-B14F-4D97-AF65-F5344CB8AC3E}">
        <p14:creationId xmlns:p14="http://schemas.microsoft.com/office/powerpoint/2010/main" val="1272966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89311665"/>
              </p:ext>
            </p:extLst>
          </p:nvPr>
        </p:nvGraphicFramePr>
        <p:xfrm>
          <a:off x="241004" y="584200"/>
          <a:ext cx="11848215" cy="5503512"/>
        </p:xfrm>
        <a:graphic>
          <a:graphicData uri="http://schemas.openxmlformats.org/drawingml/2006/table">
            <a:tbl>
              <a:tblPr firstRow="1" bandRow="1">
                <a:tableStyleId>{5DA37D80-6434-44D0-A028-1B22A696006F}</a:tableStyleId>
              </a:tblPr>
              <a:tblGrid>
                <a:gridCol w="1162494">
                  <a:extLst>
                    <a:ext uri="{9D8B030D-6E8A-4147-A177-3AD203B41FA5}">
                      <a16:colId xmlns:a16="http://schemas.microsoft.com/office/drawing/2014/main" val="20000"/>
                    </a:ext>
                  </a:extLst>
                </a:gridCol>
                <a:gridCol w="1043113">
                  <a:extLst>
                    <a:ext uri="{9D8B030D-6E8A-4147-A177-3AD203B41FA5}">
                      <a16:colId xmlns:a16="http://schemas.microsoft.com/office/drawing/2014/main" val="20001"/>
                    </a:ext>
                  </a:extLst>
                </a:gridCol>
                <a:gridCol w="402915">
                  <a:extLst>
                    <a:ext uri="{9D8B030D-6E8A-4147-A177-3AD203B41FA5}">
                      <a16:colId xmlns:a16="http://schemas.microsoft.com/office/drawing/2014/main" val="20002"/>
                    </a:ext>
                  </a:extLst>
                </a:gridCol>
                <a:gridCol w="1690576">
                  <a:extLst>
                    <a:ext uri="{9D8B030D-6E8A-4147-A177-3AD203B41FA5}">
                      <a16:colId xmlns:a16="http://schemas.microsoft.com/office/drawing/2014/main" val="20003"/>
                    </a:ext>
                  </a:extLst>
                </a:gridCol>
                <a:gridCol w="425303">
                  <a:extLst>
                    <a:ext uri="{9D8B030D-6E8A-4147-A177-3AD203B41FA5}">
                      <a16:colId xmlns:a16="http://schemas.microsoft.com/office/drawing/2014/main" val="20004"/>
                    </a:ext>
                  </a:extLst>
                </a:gridCol>
                <a:gridCol w="2009553">
                  <a:extLst>
                    <a:ext uri="{9D8B030D-6E8A-4147-A177-3AD203B41FA5}">
                      <a16:colId xmlns:a16="http://schemas.microsoft.com/office/drawing/2014/main" val="20005"/>
                    </a:ext>
                  </a:extLst>
                </a:gridCol>
                <a:gridCol w="393405">
                  <a:extLst>
                    <a:ext uri="{9D8B030D-6E8A-4147-A177-3AD203B41FA5}">
                      <a16:colId xmlns:a16="http://schemas.microsoft.com/office/drawing/2014/main" val="20006"/>
                    </a:ext>
                  </a:extLst>
                </a:gridCol>
                <a:gridCol w="1956390">
                  <a:extLst>
                    <a:ext uri="{9D8B030D-6E8A-4147-A177-3AD203B41FA5}">
                      <a16:colId xmlns:a16="http://schemas.microsoft.com/office/drawing/2014/main" val="20007"/>
                    </a:ext>
                  </a:extLst>
                </a:gridCol>
                <a:gridCol w="425303">
                  <a:extLst>
                    <a:ext uri="{9D8B030D-6E8A-4147-A177-3AD203B41FA5}">
                      <a16:colId xmlns:a16="http://schemas.microsoft.com/office/drawing/2014/main" val="20008"/>
                    </a:ext>
                  </a:extLst>
                </a:gridCol>
                <a:gridCol w="1945758">
                  <a:extLst>
                    <a:ext uri="{9D8B030D-6E8A-4147-A177-3AD203B41FA5}">
                      <a16:colId xmlns:a16="http://schemas.microsoft.com/office/drawing/2014/main" val="20009"/>
                    </a:ext>
                  </a:extLst>
                </a:gridCol>
                <a:gridCol w="393405">
                  <a:extLst>
                    <a:ext uri="{9D8B030D-6E8A-4147-A177-3AD203B41FA5}">
                      <a16:colId xmlns:a16="http://schemas.microsoft.com/office/drawing/2014/main" val="20010"/>
                    </a:ext>
                  </a:extLst>
                </a:gridCol>
              </a:tblGrid>
              <a:tr h="403777">
                <a:tc>
                  <a:txBody>
                    <a:bodyPr/>
                    <a:lstStyle/>
                    <a:p>
                      <a:pPr algn="ctr"/>
                      <a:endParaRPr lang="en-US" sz="1000" dirty="0"/>
                    </a:p>
                  </a:txBody>
                  <a:tcPr/>
                </a:tc>
                <a:tc>
                  <a:txBody>
                    <a:bodyPr/>
                    <a:lstStyle/>
                    <a:p>
                      <a:pPr algn="ctr"/>
                      <a:r>
                        <a:rPr lang="en-US" sz="1000" dirty="0"/>
                        <a:t>Developer</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Marketing Lead</a:t>
                      </a:r>
                    </a:p>
                  </a:txBody>
                  <a:tcPr/>
                </a:tc>
                <a:tc>
                  <a:txBody>
                    <a:bodyPr/>
                    <a:lstStyle/>
                    <a:p>
                      <a:pPr algn="ctr"/>
                      <a:r>
                        <a:rPr lang="en-US" sz="1000" dirty="0"/>
                        <a:t>Imp</a:t>
                      </a:r>
                    </a:p>
                  </a:txBody>
                  <a:tcPr/>
                </a:tc>
                <a:tc>
                  <a:txBody>
                    <a:bodyPr/>
                    <a:lstStyle/>
                    <a:p>
                      <a:pPr algn="ctr"/>
                      <a:r>
                        <a:rPr lang="en-US" sz="1000" dirty="0"/>
                        <a:t>Operations</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CFO</a:t>
                      </a:r>
                    </a:p>
                  </a:txBody>
                  <a:tcPr/>
                </a:tc>
                <a:tc>
                  <a:txBody>
                    <a:bodyPr/>
                    <a:lstStyle/>
                    <a:p>
                      <a:pPr algn="ctr"/>
                      <a:r>
                        <a:rPr lang="en-US" sz="1000" dirty="0"/>
                        <a:t>Imp</a:t>
                      </a:r>
                    </a:p>
                  </a:txBody>
                  <a:tcPr/>
                </a:tc>
                <a:tc>
                  <a:txBody>
                    <a:bodyPr/>
                    <a:lstStyle/>
                    <a:p>
                      <a:pPr algn="ctr"/>
                      <a:r>
                        <a:rPr lang="en-US" sz="1000" dirty="0"/>
                        <a:t>CEO</a:t>
                      </a:r>
                    </a:p>
                  </a:txBody>
                  <a:tcPr/>
                </a:tc>
                <a:tc>
                  <a:txBody>
                    <a:bodyPr/>
                    <a:lstStyle/>
                    <a:p>
                      <a:pPr algn="ctr"/>
                      <a:r>
                        <a:rPr lang="en-US" sz="1000" dirty="0"/>
                        <a:t>Imp</a:t>
                      </a:r>
                    </a:p>
                  </a:txBody>
                  <a:tcPr/>
                </a:tc>
                <a:extLst>
                  <a:ext uri="{0D108BD9-81ED-4DB2-BD59-A6C34878D82A}">
                    <a16:rowId xmlns:a16="http://schemas.microsoft.com/office/drawing/2014/main" val="10000"/>
                  </a:ext>
                </a:extLst>
              </a:tr>
              <a:tr h="1377265">
                <a:tc>
                  <a:txBody>
                    <a:bodyPr/>
                    <a:lstStyle/>
                    <a:p>
                      <a:r>
                        <a:rPr lang="en-US" sz="1100" dirty="0"/>
                        <a:t>Customer</a:t>
                      </a:r>
                      <a:r>
                        <a:rPr lang="en-US" sz="1100" baseline="0" dirty="0"/>
                        <a:t> preference drives personalization to some extent</a:t>
                      </a:r>
                      <a:endParaRPr lang="en-US" sz="1100" dirty="0"/>
                    </a:p>
                  </a:txBody>
                  <a:tcPr/>
                </a:tc>
                <a:tc>
                  <a:txBody>
                    <a:bodyPr/>
                    <a:lstStyle/>
                    <a:p>
                      <a:r>
                        <a:rPr lang="en-US" sz="1000" dirty="0"/>
                        <a:t>I need to produce traditional formats like PDF and print, and new formats like HTML</a:t>
                      </a:r>
                      <a:r>
                        <a:rPr lang="en-US" sz="1000" baseline="0" dirty="0"/>
                        <a:t> 5</a:t>
                      </a:r>
                      <a:endParaRPr lang="en-US" sz="1000" dirty="0"/>
                    </a:p>
                  </a:txBody>
                  <a:tcPr/>
                </a:tc>
                <a:tc>
                  <a:txBody>
                    <a:bodyPr/>
                    <a:lstStyle/>
                    <a:p>
                      <a:r>
                        <a:rPr lang="en-US" sz="1000" dirty="0"/>
                        <a:t>2</a:t>
                      </a:r>
                    </a:p>
                  </a:txBody>
                  <a:tcPr/>
                </a:tc>
                <a:tc>
                  <a:txBody>
                    <a:bodyPr/>
                    <a:lstStyle/>
                    <a:p>
                      <a:r>
                        <a:rPr lang="en-US" sz="1000" dirty="0"/>
                        <a:t>I want to</a:t>
                      </a:r>
                      <a:r>
                        <a:rPr lang="en-US" sz="1000" baseline="0" dirty="0"/>
                        <a:t> make customers happy so they stick around. If that means sending to mobile or print I’m in.</a:t>
                      </a:r>
                      <a:endParaRPr lang="en-US" sz="1000" dirty="0"/>
                    </a:p>
                  </a:txBody>
                  <a:tcPr/>
                </a:tc>
                <a:tc>
                  <a:txBody>
                    <a:bodyPr/>
                    <a:lstStyle/>
                    <a:p>
                      <a:r>
                        <a:rPr lang="en-US" sz="1000" dirty="0"/>
                        <a:t>2</a:t>
                      </a:r>
                    </a:p>
                  </a:txBody>
                  <a:tcPr/>
                </a:tc>
                <a:tc>
                  <a:txBody>
                    <a:bodyPr/>
                    <a:lstStyle/>
                    <a:p>
                      <a:r>
                        <a:rPr lang="en-US" sz="1000" dirty="0"/>
                        <a:t>I have a requirement to send docs according to customer pref. Could be a cost saver for me, because sending digitally saves on postage</a:t>
                      </a:r>
                      <a:r>
                        <a:rPr lang="en-US" sz="1000" baseline="0" dirty="0"/>
                        <a:t> and printing</a:t>
                      </a:r>
                      <a:endParaRPr lang="en-US" sz="1000" dirty="0"/>
                    </a:p>
                  </a:txBody>
                  <a:tcPr/>
                </a:tc>
                <a:tc>
                  <a:txBody>
                    <a:bodyPr/>
                    <a:lstStyle/>
                    <a:p>
                      <a:r>
                        <a:rPr lang="en-US" sz="1000" dirty="0"/>
                        <a:t>2</a:t>
                      </a:r>
                    </a:p>
                  </a:txBody>
                  <a:tcPr/>
                </a:tc>
                <a:tc>
                  <a:txBody>
                    <a:bodyPr/>
                    <a:lstStyle/>
                    <a:p>
                      <a:r>
                        <a:rPr lang="en-US" sz="1000" dirty="0"/>
                        <a:t>Cost savings to send invoices</a:t>
                      </a:r>
                      <a:r>
                        <a:rPr lang="en-US" sz="1000" baseline="0" dirty="0"/>
                        <a:t> digitally. Happy customers spend money so let’s make them happy to receive our invoices</a:t>
                      </a:r>
                      <a:endParaRPr lang="en-US" sz="1000" dirty="0"/>
                    </a:p>
                  </a:txBody>
                  <a:tcPr/>
                </a:tc>
                <a:tc>
                  <a:txBody>
                    <a:bodyPr/>
                    <a:lstStyle/>
                    <a:p>
                      <a:r>
                        <a:rPr lang="en-US" sz="1000" dirty="0"/>
                        <a:t>3</a:t>
                      </a:r>
                    </a:p>
                  </a:txBody>
                  <a:tcPr/>
                </a:tc>
                <a:tc>
                  <a:txBody>
                    <a:bodyPr/>
                    <a:lstStyle/>
                    <a:p>
                      <a:r>
                        <a:rPr lang="en-US" sz="1000" dirty="0"/>
                        <a:t>Reach new marketing/generationally</a:t>
                      </a:r>
                      <a:br>
                        <a:rPr lang="en-US" sz="1000" dirty="0"/>
                      </a:br>
                      <a:r>
                        <a:rPr lang="en-US" sz="1000" dirty="0"/>
                        <a:t>Customized</a:t>
                      </a:r>
                      <a:r>
                        <a:rPr lang="en-US" sz="1000" baseline="0" dirty="0"/>
                        <a:t> delivery format is huge because I can target markets efficiently and attract newcomers by leveraging new channels</a:t>
                      </a:r>
                      <a:endParaRPr lang="en-US" sz="1000" dirty="0"/>
                    </a:p>
                  </a:txBody>
                  <a:tcPr/>
                </a:tc>
                <a:tc>
                  <a:txBody>
                    <a:bodyPr/>
                    <a:lstStyle/>
                    <a:p>
                      <a:r>
                        <a:rPr lang="en-US" sz="1000" dirty="0"/>
                        <a:t>2</a:t>
                      </a:r>
                    </a:p>
                  </a:txBody>
                  <a:tcPr/>
                </a:tc>
                <a:extLst>
                  <a:ext uri="{0D108BD9-81ED-4DB2-BD59-A6C34878D82A}">
                    <a16:rowId xmlns:a16="http://schemas.microsoft.com/office/drawing/2014/main" val="10001"/>
                  </a:ext>
                </a:extLst>
              </a:tr>
              <a:tr h="2289910">
                <a:tc>
                  <a:txBody>
                    <a:bodyPr/>
                    <a:lstStyle/>
                    <a:p>
                      <a:r>
                        <a:rPr lang="en-US" sz="1100" dirty="0"/>
                        <a:t>Customer account info drives</a:t>
                      </a:r>
                      <a:r>
                        <a:rPr lang="en-US" sz="1100" baseline="0" dirty="0"/>
                        <a:t> personalization to some extent</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I must have the ability to pull data from multiple sources and I</a:t>
                      </a:r>
                      <a:r>
                        <a:rPr lang="en-US" sz="1100" baseline="0" dirty="0"/>
                        <a:t> have a lot of data points that I need to present</a:t>
                      </a:r>
                      <a:endParaRPr lang="en-US" sz="1100" dirty="0"/>
                    </a:p>
                    <a:p>
                      <a:endParaRPr lang="en-US" sz="1100" dirty="0"/>
                    </a:p>
                  </a:txBody>
                  <a:tcPr/>
                </a:tc>
                <a:tc>
                  <a:txBody>
                    <a:bodyPr/>
                    <a:lstStyle/>
                    <a:p>
                      <a:r>
                        <a:rPr lang="en-US" sz="1000" dirty="0"/>
                        <a:t>2</a:t>
                      </a:r>
                    </a:p>
                  </a:txBody>
                  <a:tcPr/>
                </a:tc>
                <a:tc>
                  <a:txBody>
                    <a:bodyPr/>
                    <a:lstStyle/>
                    <a:p>
                      <a:r>
                        <a:rPr lang="en-US" sz="1100" dirty="0"/>
                        <a:t>If someone’s personal status changes (married, new boat, new baby), I need to be able to communicate</a:t>
                      </a:r>
                      <a:r>
                        <a:rPr lang="en-US" sz="1100" baseline="0" dirty="0"/>
                        <a:t> to them appropriately. If services or people are added to/removed from the account, I need a solution that will recognize the new data and adjust </a:t>
                      </a:r>
                      <a:r>
                        <a:rPr lang="en-US" sz="1100" baseline="0" dirty="0" err="1"/>
                        <a:t>comms</a:t>
                      </a:r>
                      <a:r>
                        <a:rPr lang="en-US" sz="1100" baseline="0" dirty="0"/>
                        <a:t> automatically.</a:t>
                      </a:r>
                      <a:endParaRPr lang="en-US" sz="1100" dirty="0"/>
                    </a:p>
                  </a:txBody>
                  <a:tcPr/>
                </a:tc>
                <a:tc>
                  <a:txBody>
                    <a:bodyPr/>
                    <a:lstStyle/>
                    <a:p>
                      <a:r>
                        <a:rPr lang="en-US" sz="1000" dirty="0"/>
                        <a:t>1</a:t>
                      </a:r>
                    </a:p>
                  </a:txBody>
                  <a:tcPr/>
                </a:tc>
                <a:tc>
                  <a:txBody>
                    <a:bodyPr/>
                    <a:lstStyle/>
                    <a:p>
                      <a:r>
                        <a:rPr lang="en-US" sz="1100" dirty="0"/>
                        <a:t>We have a LOT of data sources. I need a system that draws</a:t>
                      </a:r>
                      <a:r>
                        <a:rPr lang="en-US" sz="1100" baseline="0" dirty="0"/>
                        <a:t> on all of them. Customer preference, account information, demographics, etc. Otherwise, I have to find a data aggregator too.</a:t>
                      </a:r>
                      <a:endParaRPr lang="en-US" sz="1100" dirty="0"/>
                    </a:p>
                  </a:txBody>
                  <a:tcPr/>
                </a:tc>
                <a:tc>
                  <a:txBody>
                    <a:bodyPr/>
                    <a:lstStyle/>
                    <a:p>
                      <a:r>
                        <a:rPr lang="en-US" sz="1000" dirty="0"/>
                        <a:t>1</a:t>
                      </a:r>
                    </a:p>
                  </a:txBody>
                  <a:tcPr/>
                </a:tc>
                <a:tc>
                  <a:txBody>
                    <a:bodyPr/>
                    <a:lstStyle/>
                    <a:p>
                      <a:r>
                        <a:rPr lang="en-US" sz="1100" dirty="0"/>
                        <a:t>When invoices are accurate, billing is</a:t>
                      </a:r>
                      <a:r>
                        <a:rPr lang="en-US" sz="1100" baseline="0" dirty="0"/>
                        <a:t> easier. Account changes happen a lot so we need our system to recognize when new services are added or expire.</a:t>
                      </a:r>
                      <a:endParaRPr lang="en-US" sz="1100" dirty="0"/>
                    </a:p>
                  </a:txBody>
                  <a:tcPr/>
                </a:tc>
                <a:tc>
                  <a:txBody>
                    <a:bodyPr/>
                    <a:lstStyle/>
                    <a:p>
                      <a:r>
                        <a:rPr lang="en-US" sz="1000" dirty="0"/>
                        <a:t>1</a:t>
                      </a:r>
                    </a:p>
                  </a:txBody>
                  <a:tcPr/>
                </a:tc>
                <a:tc>
                  <a:txBody>
                    <a:bodyPr/>
                    <a:lstStyle/>
                    <a:p>
                      <a:r>
                        <a:rPr lang="en-US" sz="1100" dirty="0"/>
                        <a:t>I rely</a:t>
                      </a:r>
                      <a:r>
                        <a:rPr lang="en-US" sz="1100" baseline="0" dirty="0"/>
                        <a:t> on my CFO and Operations lead to send accurate communications – based on who owns which of our products and how complex their accounts are. I expect this to be done well and on-time.</a:t>
                      </a:r>
                      <a:endParaRPr lang="en-US" sz="1100" dirty="0"/>
                    </a:p>
                  </a:txBody>
                  <a:tcPr/>
                </a:tc>
                <a:tc>
                  <a:txBody>
                    <a:bodyPr/>
                    <a:lstStyle/>
                    <a:p>
                      <a:r>
                        <a:rPr lang="en-US" sz="1000" dirty="0"/>
                        <a:t>2</a:t>
                      </a:r>
                    </a:p>
                  </a:txBody>
                  <a:tcPr/>
                </a:tc>
                <a:extLst>
                  <a:ext uri="{0D108BD9-81ED-4DB2-BD59-A6C34878D82A}">
                    <a16:rowId xmlns:a16="http://schemas.microsoft.com/office/drawing/2014/main" val="10002"/>
                  </a:ext>
                </a:extLst>
              </a:tr>
              <a:tr h="1384142">
                <a:tc>
                  <a:txBody>
                    <a:bodyPr/>
                    <a:lstStyle/>
                    <a:p>
                      <a:r>
                        <a:rPr lang="en-US" sz="1100" dirty="0"/>
                        <a:t>Generational</a:t>
                      </a:r>
                      <a:r>
                        <a:rPr lang="en-US" sz="1100" baseline="0" dirty="0"/>
                        <a:t> targeting</a:t>
                      </a:r>
                      <a:endParaRPr lang="en-US" sz="1100" dirty="0"/>
                    </a:p>
                  </a:txBody>
                  <a:tcPr/>
                </a:tc>
                <a:tc>
                  <a:txBody>
                    <a:bodyPr/>
                    <a:lstStyle/>
                    <a:p>
                      <a:r>
                        <a:rPr lang="en-US" sz="1100" dirty="0"/>
                        <a:t>I need to generate </a:t>
                      </a:r>
                      <a:r>
                        <a:rPr lang="en-US" sz="1100" baseline="0" dirty="0"/>
                        <a:t>and distribute </a:t>
                      </a:r>
                      <a:r>
                        <a:rPr lang="en-US" sz="1100" dirty="0"/>
                        <a:t>different</a:t>
                      </a:r>
                      <a:r>
                        <a:rPr lang="en-US" sz="1100" baseline="0" dirty="0"/>
                        <a:t> formats according to demographic or other data</a:t>
                      </a:r>
                      <a:endParaRPr lang="en-US" sz="1100" dirty="0"/>
                    </a:p>
                  </a:txBody>
                  <a:tcPr/>
                </a:tc>
                <a:tc>
                  <a:txBody>
                    <a:bodyPr/>
                    <a:lstStyle/>
                    <a:p>
                      <a:r>
                        <a:rPr lang="en-US" sz="1000" dirty="0"/>
                        <a:t>2</a:t>
                      </a:r>
                    </a:p>
                  </a:txBody>
                  <a:tcPr/>
                </a:tc>
                <a:tc>
                  <a:txBody>
                    <a:bodyPr/>
                    <a:lstStyle/>
                    <a:p>
                      <a:r>
                        <a:rPr lang="en-US" sz="1100" dirty="0"/>
                        <a:t>Different generations respond</a:t>
                      </a:r>
                      <a:r>
                        <a:rPr lang="en-US" sz="1100" baseline="0" dirty="0"/>
                        <a:t> to different formats, so we need to be able to send print to one kind of user and digital to another.</a:t>
                      </a:r>
                      <a:endParaRPr lang="en-US" sz="1100" dirty="0"/>
                    </a:p>
                  </a:txBody>
                  <a:tcPr/>
                </a:tc>
                <a:tc>
                  <a:txBody>
                    <a:bodyPr/>
                    <a:lstStyle/>
                    <a:p>
                      <a:r>
                        <a:rPr lang="en-US" sz="1000" dirty="0"/>
                        <a:t>2</a:t>
                      </a:r>
                    </a:p>
                  </a:txBody>
                  <a:tcPr/>
                </a:tc>
                <a:tc>
                  <a:txBody>
                    <a:bodyPr/>
                    <a:lstStyle/>
                    <a:p>
                      <a:r>
                        <a:rPr lang="en-US" sz="1100" dirty="0"/>
                        <a:t>I wat </a:t>
                      </a:r>
                      <a:r>
                        <a:rPr lang="en-US" sz="1100" baseline="0" dirty="0"/>
                        <a:t>to target marketing efforts based on age as well as other variables</a:t>
                      </a:r>
                      <a:endParaRPr lang="en-US" sz="1100" dirty="0"/>
                    </a:p>
                  </a:txBody>
                  <a:tcPr/>
                </a:tc>
                <a:tc>
                  <a:txBody>
                    <a:bodyPr/>
                    <a:lstStyle/>
                    <a:p>
                      <a:r>
                        <a:rPr lang="en-US" sz="1000" dirty="0"/>
                        <a:t>3</a:t>
                      </a:r>
                    </a:p>
                  </a:txBody>
                  <a:tcPr/>
                </a:tc>
                <a:tc>
                  <a:txBody>
                    <a:bodyPr/>
                    <a:lstStyle/>
                    <a:p>
                      <a:r>
                        <a:rPr lang="en-US" sz="1100" dirty="0"/>
                        <a:t>Whatever gets us paid. If we need to send a mix of</a:t>
                      </a:r>
                      <a:r>
                        <a:rPr lang="en-US" sz="1100" baseline="0" dirty="0"/>
                        <a:t> print and digital, just get it done. Digital saves money, so do more of that.</a:t>
                      </a:r>
                      <a:endParaRPr lang="en-US" sz="1100" dirty="0"/>
                    </a:p>
                  </a:txBody>
                  <a:tcPr/>
                </a:tc>
                <a:tc>
                  <a:txBody>
                    <a:bodyPr/>
                    <a:lstStyle/>
                    <a:p>
                      <a:r>
                        <a:rPr lang="en-US" sz="1000" dirty="0"/>
                        <a:t>3</a:t>
                      </a:r>
                    </a:p>
                  </a:txBody>
                  <a:tcPr/>
                </a:tc>
                <a:tc>
                  <a:txBody>
                    <a:bodyPr/>
                    <a:lstStyle/>
                    <a:p>
                      <a:r>
                        <a:rPr lang="en-US" sz="1100" dirty="0"/>
                        <a:t>More opportunities with the upcoming generations. As boomers age out of the workforce/spending</a:t>
                      </a:r>
                      <a:r>
                        <a:rPr lang="en-US" sz="1100" baseline="0" dirty="0"/>
                        <a:t> groups, more and more younger people will be taking their places.</a:t>
                      </a:r>
                      <a:endParaRPr lang="en-US" sz="1100" dirty="0"/>
                    </a:p>
                  </a:txBody>
                  <a:tcPr/>
                </a:tc>
                <a:tc>
                  <a:txBody>
                    <a:bodyPr/>
                    <a:lstStyle/>
                    <a:p>
                      <a:r>
                        <a:rPr lang="en-US" sz="1000" dirty="0"/>
                        <a:t>3</a:t>
                      </a:r>
                    </a:p>
                  </a:txBody>
                  <a:tcPr/>
                </a:tc>
                <a:extLst>
                  <a:ext uri="{0D108BD9-81ED-4DB2-BD59-A6C34878D82A}">
                    <a16:rowId xmlns:a16="http://schemas.microsoft.com/office/drawing/2014/main" val="10003"/>
                  </a:ext>
                </a:extLst>
              </a:tr>
            </a:tbl>
          </a:graphicData>
        </a:graphic>
      </p:graphicFrame>
      <p:sp>
        <p:nvSpPr>
          <p:cNvPr id="5" name="Title 1"/>
          <p:cNvSpPr txBox="1">
            <a:spLocks/>
          </p:cNvSpPr>
          <p:nvPr/>
        </p:nvSpPr>
        <p:spPr>
          <a:xfrm>
            <a:off x="838200" y="-30163"/>
            <a:ext cx="10515600" cy="614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a:lstStyle>
          <a:p>
            <a:r>
              <a:rPr lang="en-US" sz="2800" dirty="0"/>
              <a:t>Personalized communications and delivery by role</a:t>
            </a:r>
          </a:p>
        </p:txBody>
      </p:sp>
      <p:sp>
        <p:nvSpPr>
          <p:cNvPr id="7" name="TextBox 6"/>
          <p:cNvSpPr txBox="1"/>
          <p:nvPr/>
        </p:nvSpPr>
        <p:spPr>
          <a:xfrm>
            <a:off x="156635" y="6166884"/>
            <a:ext cx="5085216" cy="246221"/>
          </a:xfrm>
          <a:prstGeom prst="rect">
            <a:avLst/>
          </a:prstGeom>
          <a:noFill/>
        </p:spPr>
        <p:txBody>
          <a:bodyPr wrap="square" rtlCol="0">
            <a:spAutoFit/>
          </a:bodyPr>
          <a:lstStyle/>
          <a:p>
            <a:r>
              <a:rPr lang="en-US" sz="1000" dirty="0"/>
              <a:t>IMP = Importance. 1= high (have to have), 2= mid (nice to have), 3= low (not a priority)</a:t>
            </a:r>
          </a:p>
        </p:txBody>
      </p:sp>
    </p:spTree>
    <p:extLst>
      <p:ext uri="{BB962C8B-B14F-4D97-AF65-F5344CB8AC3E}">
        <p14:creationId xmlns:p14="http://schemas.microsoft.com/office/powerpoint/2010/main" val="973165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Error free correspondence management</a:t>
            </a:r>
          </a:p>
        </p:txBody>
      </p:sp>
      <p:sp>
        <p:nvSpPr>
          <p:cNvPr id="3" name="Content Placeholder 2"/>
          <p:cNvSpPr>
            <a:spLocks noGrp="1"/>
          </p:cNvSpPr>
          <p:nvPr>
            <p:ph idx="1"/>
          </p:nvPr>
        </p:nvSpPr>
        <p:spPr/>
        <p:txBody>
          <a:bodyPr>
            <a:normAutofit fontScale="77500" lnSpcReduction="20000"/>
          </a:bodyPr>
          <a:lstStyle/>
          <a:p>
            <a:r>
              <a:rPr lang="en-US" dirty="0"/>
              <a:t>Ease to produce correspondence by simply filling out a form</a:t>
            </a:r>
          </a:p>
          <a:p>
            <a:r>
              <a:rPr lang="en-US" dirty="0"/>
              <a:t>In-place validation ensure correspondence is filled out properly before moving to the next step in the workflow</a:t>
            </a:r>
          </a:p>
          <a:p>
            <a:r>
              <a:rPr lang="en-US" dirty="0"/>
              <a:t>Fully customizable review and approval capabilities include support for approval chain for traceable accountability</a:t>
            </a:r>
          </a:p>
          <a:p>
            <a:r>
              <a:rPr lang="en-US" dirty="0"/>
              <a:t>Scale better with support for globally distributed approval teams while being able to approve correspondence in advance with a future effective date</a:t>
            </a:r>
          </a:p>
          <a:p>
            <a:r>
              <a:rPr lang="en-US" dirty="0"/>
              <a:t>Ad-hoc correspondence is also supported and can be created with a few clicks of the mouse</a:t>
            </a:r>
          </a:p>
          <a:p>
            <a:r>
              <a:rPr lang="en-US" dirty="0"/>
              <a:t>Digital signatures eliminates paper and speeds up processes and eliminate error</a:t>
            </a:r>
          </a:p>
          <a:p>
            <a:r>
              <a:rPr lang="en-US" dirty="0"/>
              <a:t>Can be incorporated in manual and batch (automatic) processes</a:t>
            </a:r>
          </a:p>
          <a:p>
            <a:r>
              <a:rPr lang="en-US" dirty="0"/>
              <a:t>Correspondence is centered around the customer. Front end teams get a 360 degree view of the inbound and outbound correspondence right from the customer profile.</a:t>
            </a:r>
          </a:p>
        </p:txBody>
      </p:sp>
    </p:spTree>
    <p:extLst>
      <p:ext uri="{BB962C8B-B14F-4D97-AF65-F5344CB8AC3E}">
        <p14:creationId xmlns:p14="http://schemas.microsoft.com/office/powerpoint/2010/main" val="1573438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55961546"/>
              </p:ext>
            </p:extLst>
          </p:nvPr>
        </p:nvGraphicFramePr>
        <p:xfrm>
          <a:off x="159489" y="506818"/>
          <a:ext cx="11844672" cy="4480560"/>
        </p:xfrm>
        <a:graphic>
          <a:graphicData uri="http://schemas.openxmlformats.org/drawingml/2006/table">
            <a:tbl>
              <a:tblPr firstRow="1" bandRow="1">
                <a:tableStyleId>{8799B23B-EC83-4686-B30A-512413B5E67A}</a:tableStyleId>
              </a:tblPr>
              <a:tblGrid>
                <a:gridCol w="1041990">
                  <a:extLst>
                    <a:ext uri="{9D8B030D-6E8A-4147-A177-3AD203B41FA5}">
                      <a16:colId xmlns:a16="http://schemas.microsoft.com/office/drawing/2014/main" val="20000"/>
                    </a:ext>
                  </a:extLst>
                </a:gridCol>
                <a:gridCol w="1318437">
                  <a:extLst>
                    <a:ext uri="{9D8B030D-6E8A-4147-A177-3AD203B41FA5}">
                      <a16:colId xmlns:a16="http://schemas.microsoft.com/office/drawing/2014/main" val="20001"/>
                    </a:ext>
                  </a:extLst>
                </a:gridCol>
                <a:gridCol w="414670">
                  <a:extLst>
                    <a:ext uri="{9D8B030D-6E8A-4147-A177-3AD203B41FA5}">
                      <a16:colId xmlns:a16="http://schemas.microsoft.com/office/drawing/2014/main" val="20002"/>
                    </a:ext>
                  </a:extLst>
                </a:gridCol>
                <a:gridCol w="1318437">
                  <a:extLst>
                    <a:ext uri="{9D8B030D-6E8A-4147-A177-3AD203B41FA5}">
                      <a16:colId xmlns:a16="http://schemas.microsoft.com/office/drawing/2014/main" val="20003"/>
                    </a:ext>
                  </a:extLst>
                </a:gridCol>
                <a:gridCol w="446568">
                  <a:extLst>
                    <a:ext uri="{9D8B030D-6E8A-4147-A177-3AD203B41FA5}">
                      <a16:colId xmlns:a16="http://schemas.microsoft.com/office/drawing/2014/main" val="20004"/>
                    </a:ext>
                  </a:extLst>
                </a:gridCol>
                <a:gridCol w="1754372">
                  <a:extLst>
                    <a:ext uri="{9D8B030D-6E8A-4147-A177-3AD203B41FA5}">
                      <a16:colId xmlns:a16="http://schemas.microsoft.com/office/drawing/2014/main" val="20005"/>
                    </a:ext>
                  </a:extLst>
                </a:gridCol>
                <a:gridCol w="435935">
                  <a:extLst>
                    <a:ext uri="{9D8B030D-6E8A-4147-A177-3AD203B41FA5}">
                      <a16:colId xmlns:a16="http://schemas.microsoft.com/office/drawing/2014/main" val="20006"/>
                    </a:ext>
                  </a:extLst>
                </a:gridCol>
                <a:gridCol w="2052083">
                  <a:extLst>
                    <a:ext uri="{9D8B030D-6E8A-4147-A177-3AD203B41FA5}">
                      <a16:colId xmlns:a16="http://schemas.microsoft.com/office/drawing/2014/main" val="20007"/>
                    </a:ext>
                  </a:extLst>
                </a:gridCol>
                <a:gridCol w="531628">
                  <a:extLst>
                    <a:ext uri="{9D8B030D-6E8A-4147-A177-3AD203B41FA5}">
                      <a16:colId xmlns:a16="http://schemas.microsoft.com/office/drawing/2014/main" val="20008"/>
                    </a:ext>
                  </a:extLst>
                </a:gridCol>
                <a:gridCol w="1956391">
                  <a:extLst>
                    <a:ext uri="{9D8B030D-6E8A-4147-A177-3AD203B41FA5}">
                      <a16:colId xmlns:a16="http://schemas.microsoft.com/office/drawing/2014/main" val="20009"/>
                    </a:ext>
                  </a:extLst>
                </a:gridCol>
                <a:gridCol w="574161">
                  <a:extLst>
                    <a:ext uri="{9D8B030D-6E8A-4147-A177-3AD203B41FA5}">
                      <a16:colId xmlns:a16="http://schemas.microsoft.com/office/drawing/2014/main" val="20010"/>
                    </a:ext>
                  </a:extLst>
                </a:gridCol>
              </a:tblGrid>
              <a:tr h="370840">
                <a:tc>
                  <a:txBody>
                    <a:bodyPr/>
                    <a:lstStyle/>
                    <a:p>
                      <a:pPr algn="ctr"/>
                      <a:endParaRPr lang="en-US" sz="1000" dirty="0"/>
                    </a:p>
                  </a:txBody>
                  <a:tcPr/>
                </a:tc>
                <a:tc>
                  <a:txBody>
                    <a:bodyPr/>
                    <a:lstStyle/>
                    <a:p>
                      <a:pPr algn="ctr"/>
                      <a:r>
                        <a:rPr lang="en-US" sz="1000" dirty="0"/>
                        <a:t>Developer</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Marketing Lead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p>
                      <a:pPr algn="ctr"/>
                      <a:endParaRPr lang="en-US" sz="1000" dirty="0"/>
                    </a:p>
                  </a:txBody>
                  <a:tcPr/>
                </a:tc>
                <a:tc>
                  <a:txBody>
                    <a:bodyPr/>
                    <a:lstStyle/>
                    <a:p>
                      <a:pPr algn="ctr"/>
                      <a:r>
                        <a:rPr lang="en-US" sz="1000" dirty="0"/>
                        <a:t>Operations</a:t>
                      </a:r>
                      <a:r>
                        <a:rPr lang="en-US" sz="1000" baseline="0" dirty="0"/>
                        <a:t> Lead</a:t>
                      </a:r>
                      <a:endParaRPr lang="en-US" sz="1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p>
                      <a:pPr algn="ctr"/>
                      <a:endParaRPr lang="en-US" sz="1000" dirty="0"/>
                    </a:p>
                  </a:txBody>
                  <a:tcPr/>
                </a:tc>
                <a:tc>
                  <a:txBody>
                    <a:bodyPr/>
                    <a:lstStyle/>
                    <a:p>
                      <a:pPr algn="ctr"/>
                      <a:r>
                        <a:rPr lang="en-US" sz="1000" dirty="0"/>
                        <a:t>CFO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txBody>
                  <a:tcPr/>
                </a:tc>
                <a:tc>
                  <a:txBody>
                    <a:bodyPr/>
                    <a:lstStyle/>
                    <a:p>
                      <a:pPr algn="ctr"/>
                      <a:r>
                        <a:rPr lang="en-US" sz="1000" dirty="0"/>
                        <a:t>CEO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txBody>
                  <a:tcPr/>
                </a:tc>
                <a:extLst>
                  <a:ext uri="{0D108BD9-81ED-4DB2-BD59-A6C34878D82A}">
                    <a16:rowId xmlns:a16="http://schemas.microsoft.com/office/drawing/2014/main" val="10000"/>
                  </a:ext>
                </a:extLst>
              </a:tr>
              <a:tr h="370840">
                <a:tc>
                  <a:txBody>
                    <a:bodyPr/>
                    <a:lstStyle/>
                    <a:p>
                      <a:r>
                        <a:rPr lang="en-US" sz="1000" dirty="0"/>
                        <a:t>Easy to produce</a:t>
                      </a:r>
                      <a:r>
                        <a:rPr lang="en-US" sz="1000" baseline="0" dirty="0"/>
                        <a:t> correspondence by filling in a form</a:t>
                      </a:r>
                      <a:endParaRPr lang="en-US" sz="1000" dirty="0"/>
                    </a:p>
                  </a:txBody>
                  <a:tcPr/>
                </a:tc>
                <a:tc>
                  <a:txBody>
                    <a:bodyPr/>
                    <a:lstStyle/>
                    <a:p>
                      <a:r>
                        <a:rPr lang="en-US" sz="1000" dirty="0"/>
                        <a:t>I can concentrate on getting the data and processing</a:t>
                      </a:r>
                      <a:r>
                        <a:rPr lang="en-US" sz="1000" baseline="0" dirty="0"/>
                        <a:t> the data</a:t>
                      </a:r>
                      <a:r>
                        <a:rPr lang="en-US" sz="1000" dirty="0"/>
                        <a:t> instead of building the form.</a:t>
                      </a:r>
                    </a:p>
                  </a:txBody>
                  <a:tcPr/>
                </a:tc>
                <a:tc>
                  <a:txBody>
                    <a:bodyPr/>
                    <a:lstStyle/>
                    <a:p>
                      <a:r>
                        <a:rPr lang="en-US" sz="1000" dirty="0"/>
                        <a:t>1</a:t>
                      </a:r>
                    </a:p>
                  </a:txBody>
                  <a:tcPr/>
                </a:tc>
                <a:tc>
                  <a:txBody>
                    <a:bodyPr/>
                    <a:lstStyle/>
                    <a:p>
                      <a:r>
                        <a:rPr lang="en-US" sz="1000" dirty="0"/>
                        <a:t>I can</a:t>
                      </a:r>
                      <a:r>
                        <a:rPr lang="en-US" sz="1000" baseline="0" dirty="0"/>
                        <a:t> build the form easily without dev support. Correspondence is customized by whatever form fields I choose.</a:t>
                      </a:r>
                      <a:endParaRPr lang="en-US" sz="1000" dirty="0"/>
                    </a:p>
                  </a:txBody>
                  <a:tcPr/>
                </a:tc>
                <a:tc>
                  <a:txBody>
                    <a:bodyPr/>
                    <a:lstStyle/>
                    <a:p>
                      <a:r>
                        <a:rPr lang="en-US" sz="1000" dirty="0"/>
                        <a:t>1</a:t>
                      </a:r>
                    </a:p>
                  </a:txBody>
                  <a:tcPr/>
                </a:tc>
                <a:tc>
                  <a:txBody>
                    <a:bodyPr/>
                    <a:lstStyle/>
                    <a:p>
                      <a:r>
                        <a:rPr lang="en-US" sz="1000" dirty="0"/>
                        <a:t>I</a:t>
                      </a:r>
                      <a:r>
                        <a:rPr lang="en-US" sz="1000" baseline="0" dirty="0"/>
                        <a:t> have to manage 100s and 1000s of forms. It’s important to have a system in place that can do that effectively. I like knowing that Dev won’t be tied up helping Marketing or Ops with this.</a:t>
                      </a:r>
                      <a:endParaRPr lang="en-US" sz="1000" dirty="0"/>
                    </a:p>
                  </a:txBody>
                  <a:tcPr/>
                </a:tc>
                <a:tc>
                  <a:txBody>
                    <a:bodyPr/>
                    <a:lstStyle/>
                    <a:p>
                      <a:r>
                        <a:rPr lang="en-US" sz="1000" dirty="0"/>
                        <a:t>1</a:t>
                      </a:r>
                    </a:p>
                  </a:txBody>
                  <a:tcPr/>
                </a:tc>
                <a:tc>
                  <a:txBody>
                    <a:bodyPr/>
                    <a:lstStyle/>
                    <a:p>
                      <a:r>
                        <a:rPr lang="en-US" sz="1000" dirty="0"/>
                        <a:t>Simplification and interdepartmental</a:t>
                      </a:r>
                      <a:r>
                        <a:rPr lang="en-US" sz="1000" baseline="0" dirty="0"/>
                        <a:t> customization-ability cuts on costs and resources. Giving  the front-end access to these forms prevents duplication. Increase productivity/streamline because we don’t have to have so many meetings about this – marketing/ops can just handle it.</a:t>
                      </a:r>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Operational efficiency!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Increase productivity/streamline because we don’t have to have so many meetings about this – marketing/ops can just handle it.</a:t>
                      </a:r>
                      <a:endParaRPr lang="en-US" sz="1000" dirty="0"/>
                    </a:p>
                    <a:p>
                      <a:r>
                        <a:rPr lang="en-US" sz="1000" dirty="0"/>
                        <a:t>Gives me value prop drill-down if I want it.</a:t>
                      </a:r>
                    </a:p>
                  </a:txBody>
                  <a:tcPr/>
                </a:tc>
                <a:tc>
                  <a:txBody>
                    <a:bodyPr/>
                    <a:lstStyle/>
                    <a:p>
                      <a:r>
                        <a:rPr lang="en-US" sz="1000" dirty="0"/>
                        <a:t>2</a:t>
                      </a:r>
                    </a:p>
                  </a:txBody>
                  <a:tcPr/>
                </a:tc>
                <a:extLst>
                  <a:ext uri="{0D108BD9-81ED-4DB2-BD59-A6C34878D82A}">
                    <a16:rowId xmlns:a16="http://schemas.microsoft.com/office/drawing/2014/main" val="10001"/>
                  </a:ext>
                </a:extLst>
              </a:tr>
              <a:tr h="370840">
                <a:tc>
                  <a:txBody>
                    <a:bodyPr/>
                    <a:lstStyle/>
                    <a:p>
                      <a:r>
                        <a:rPr lang="en-US" sz="1000" dirty="0"/>
                        <a:t>Validation to ensure</a:t>
                      </a:r>
                      <a:r>
                        <a:rPr lang="en-US" sz="1000" baseline="0" dirty="0"/>
                        <a:t> correspondence is accurate</a:t>
                      </a:r>
                      <a:endParaRPr lang="en-US" sz="1000" dirty="0"/>
                    </a:p>
                  </a:txBody>
                  <a:tcPr/>
                </a:tc>
                <a:tc>
                  <a:txBody>
                    <a:bodyPr/>
                    <a:lstStyle/>
                    <a:p>
                      <a:r>
                        <a:rPr lang="en-US" sz="1000" dirty="0"/>
                        <a:t>I like this because I need to be able to program complex logic based on the data and stop invalid data from getting into my database</a:t>
                      </a:r>
                    </a:p>
                  </a:txBody>
                  <a:tcPr/>
                </a:tc>
                <a:tc>
                  <a:txBody>
                    <a:bodyPr/>
                    <a:lstStyle/>
                    <a:p>
                      <a:r>
                        <a:rPr lang="en-US" sz="1000" dirty="0"/>
                        <a:t>2</a:t>
                      </a:r>
                    </a:p>
                  </a:txBody>
                  <a:tcPr/>
                </a:tc>
                <a:tc>
                  <a:txBody>
                    <a:bodyPr/>
                    <a:lstStyle/>
                    <a:p>
                      <a:r>
                        <a:rPr lang="en-US" sz="1000" dirty="0"/>
                        <a:t>Mistakes make us look stupid.</a:t>
                      </a:r>
                    </a:p>
                  </a:txBody>
                  <a:tcPr/>
                </a:tc>
                <a:tc>
                  <a:txBody>
                    <a:bodyPr/>
                    <a:lstStyle/>
                    <a:p>
                      <a:r>
                        <a:rPr lang="en-US" sz="1000" dirty="0"/>
                        <a:t>2</a:t>
                      </a:r>
                    </a:p>
                  </a:txBody>
                  <a:tcPr/>
                </a:tc>
                <a:tc>
                  <a:txBody>
                    <a:bodyPr/>
                    <a:lstStyle/>
                    <a:p>
                      <a:r>
                        <a:rPr lang="en-US" sz="1000" dirty="0"/>
                        <a:t>Strong validation is a must if you</a:t>
                      </a:r>
                      <a:r>
                        <a:rPr lang="en-US" sz="1000" baseline="0" dirty="0"/>
                        <a:t> want to be able to process 1000s of forms.</a:t>
                      </a:r>
                      <a:endParaRPr lang="en-US" sz="1000" dirty="0"/>
                    </a:p>
                  </a:txBody>
                  <a:tcPr/>
                </a:tc>
                <a:tc>
                  <a:txBody>
                    <a:bodyPr/>
                    <a:lstStyle/>
                    <a:p>
                      <a:r>
                        <a:rPr lang="en-US" sz="1000" dirty="0"/>
                        <a:t>1</a:t>
                      </a:r>
                    </a:p>
                  </a:txBody>
                  <a:tcPr/>
                </a:tc>
                <a:tc>
                  <a:txBody>
                    <a:bodyPr/>
                    <a:lstStyle/>
                    <a:p>
                      <a:r>
                        <a:rPr lang="en-US" sz="1000" dirty="0"/>
                        <a:t>Checks and balances ensure compliance and regulations are met and maintained. Error free contracts and billing are key.</a:t>
                      </a:r>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Error free contracts and billing are key.</a:t>
                      </a:r>
                      <a:r>
                        <a:rPr lang="en-US" sz="1000" baseline="0" dirty="0"/>
                        <a:t> Compliance is met. Validation reduces back-and-forth costs. Automating this eliminates human error.</a:t>
                      </a:r>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1</a:t>
                      </a:r>
                    </a:p>
                  </a:txBody>
                  <a:tcPr/>
                </a:tc>
                <a:extLst>
                  <a:ext uri="{0D108BD9-81ED-4DB2-BD59-A6C34878D82A}">
                    <a16:rowId xmlns:a16="http://schemas.microsoft.com/office/drawing/2014/main" val="10002"/>
                  </a:ext>
                </a:extLst>
              </a:tr>
              <a:tr h="370840">
                <a:tc>
                  <a:txBody>
                    <a:bodyPr/>
                    <a:lstStyle/>
                    <a:p>
                      <a:r>
                        <a:rPr lang="en-US" sz="1000" dirty="0"/>
                        <a:t>Fully customizable review &amp;</a:t>
                      </a:r>
                      <a:r>
                        <a:rPr lang="en-US" sz="1000" baseline="0" dirty="0"/>
                        <a:t> approval</a:t>
                      </a:r>
                      <a:endParaRPr lang="en-US" sz="1000" dirty="0"/>
                    </a:p>
                  </a:txBody>
                  <a:tcPr/>
                </a:tc>
                <a:tc>
                  <a:txBody>
                    <a:bodyPr/>
                    <a:lstStyle/>
                    <a:p>
                      <a:r>
                        <a:rPr lang="en-US" sz="1000" dirty="0"/>
                        <a:t>I need to be able to let business people</a:t>
                      </a:r>
                      <a:r>
                        <a:rPr lang="en-US" sz="1000" baseline="0" dirty="0"/>
                        <a:t> participate in the approval process</a:t>
                      </a:r>
                      <a:endParaRPr lang="en-US" sz="1000" dirty="0"/>
                    </a:p>
                  </a:txBody>
                  <a:tcPr/>
                </a:tc>
                <a:tc>
                  <a:txBody>
                    <a:bodyPr/>
                    <a:lstStyle/>
                    <a:p>
                      <a:r>
                        <a:rPr lang="en-US" sz="1000" dirty="0"/>
                        <a:t>2</a:t>
                      </a:r>
                    </a:p>
                  </a:txBody>
                  <a:tcPr/>
                </a:tc>
                <a:tc>
                  <a:txBody>
                    <a:bodyPr/>
                    <a:lstStyle/>
                    <a:p>
                      <a:r>
                        <a:rPr lang="en-US" sz="1000" dirty="0"/>
                        <a:t>I want to</a:t>
                      </a:r>
                      <a:r>
                        <a:rPr lang="en-US" sz="1000" baseline="0" dirty="0"/>
                        <a:t> see what we’re sending out before it goes out.</a:t>
                      </a:r>
                      <a:endParaRPr lang="en-US" sz="1000" dirty="0"/>
                    </a:p>
                  </a:txBody>
                  <a:tcPr/>
                </a:tc>
                <a:tc>
                  <a:txBody>
                    <a:bodyPr/>
                    <a:lstStyle/>
                    <a:p>
                      <a:r>
                        <a:rPr lang="en-US" sz="1000" dirty="0"/>
                        <a:t>2</a:t>
                      </a:r>
                    </a:p>
                  </a:txBody>
                  <a:tcPr/>
                </a:tc>
                <a:tc>
                  <a:txBody>
                    <a:bodyPr/>
                    <a:lstStyle/>
                    <a:p>
                      <a:r>
                        <a:rPr lang="en-US" sz="1000" dirty="0"/>
                        <a:t>I can set up approval/review based on role. I want to have control before</a:t>
                      </a:r>
                      <a:r>
                        <a:rPr lang="en-US" sz="1000" baseline="0" dirty="0"/>
                        <a:t> the data comes into the system.</a:t>
                      </a:r>
                      <a:endParaRPr lang="en-US" sz="1000" dirty="0"/>
                    </a:p>
                  </a:txBody>
                  <a:tcPr/>
                </a:tc>
                <a:tc>
                  <a:txBody>
                    <a:bodyPr/>
                    <a:lstStyle/>
                    <a:p>
                      <a:r>
                        <a:rPr lang="en-US" sz="1000" dirty="0"/>
                        <a:t>2</a:t>
                      </a:r>
                    </a:p>
                  </a:txBody>
                  <a:tcPr/>
                </a:tc>
                <a:tc>
                  <a:txBody>
                    <a:bodyPr/>
                    <a:lstStyle/>
                    <a:p>
                      <a:r>
                        <a:rPr lang="en-US" sz="1000" dirty="0"/>
                        <a:t>Reduce risk by reviewing and approving</a:t>
                      </a:r>
                      <a:r>
                        <a:rPr lang="en-US" sz="1000" baseline="0" dirty="0"/>
                        <a:t> correspondence before it goes to the customer. Cuts down on critical errors and provides a chance to make more $$ -- in the review process you can review the customer input as well as the company output. Build triggers and alerts into a contract, for example.</a:t>
                      </a:r>
                      <a:endParaRPr lang="en-US" sz="1000" dirty="0"/>
                    </a:p>
                  </a:txBody>
                  <a:tcPr/>
                </a:tc>
                <a:tc>
                  <a:txBody>
                    <a:bodyPr/>
                    <a:lstStyle/>
                    <a:p>
                      <a:r>
                        <a:rPr lang="en-US" sz="1000" dirty="0"/>
                        <a:t>1</a:t>
                      </a:r>
                    </a:p>
                  </a:txBody>
                  <a:tcPr/>
                </a:tc>
                <a:tc>
                  <a:txBody>
                    <a:bodyPr/>
                    <a:lstStyle/>
                    <a:p>
                      <a:r>
                        <a:rPr lang="en-US" sz="1000" dirty="0"/>
                        <a:t>Approval</a:t>
                      </a:r>
                      <a:r>
                        <a:rPr lang="en-US" sz="1000" baseline="0" dirty="0"/>
                        <a:t> can be conditional, meaning that I only see the most strategic correspondence. </a:t>
                      </a:r>
                    </a:p>
                    <a:p>
                      <a:r>
                        <a:rPr lang="en-US" sz="1000" dirty="0"/>
                        <a:t>Reduce risk by reviewing and approving</a:t>
                      </a:r>
                      <a:r>
                        <a:rPr lang="en-US" sz="1000" baseline="0" dirty="0"/>
                        <a:t> correspondence before it goes to the customer. </a:t>
                      </a:r>
                      <a:endParaRPr lang="en-US" sz="1000" dirty="0"/>
                    </a:p>
                  </a:txBody>
                  <a:tcPr/>
                </a:tc>
                <a:tc>
                  <a:txBody>
                    <a:bodyPr/>
                    <a:lstStyle/>
                    <a:p>
                      <a:r>
                        <a:rPr lang="en-US" sz="1000" dirty="0"/>
                        <a:t>2</a:t>
                      </a:r>
                    </a:p>
                  </a:txBody>
                  <a:tcPr/>
                </a:tc>
                <a:extLst>
                  <a:ext uri="{0D108BD9-81ED-4DB2-BD59-A6C34878D82A}">
                    <a16:rowId xmlns:a16="http://schemas.microsoft.com/office/drawing/2014/main" val="10003"/>
                  </a:ext>
                </a:extLst>
              </a:tr>
            </a:tbl>
          </a:graphicData>
        </a:graphic>
      </p:graphicFrame>
      <p:sp>
        <p:nvSpPr>
          <p:cNvPr id="5" name="Title 1"/>
          <p:cNvSpPr txBox="1">
            <a:spLocks/>
          </p:cNvSpPr>
          <p:nvPr/>
        </p:nvSpPr>
        <p:spPr>
          <a:xfrm>
            <a:off x="838200" y="-30163"/>
            <a:ext cx="10515600" cy="614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a:lstStyle>
          <a:p>
            <a:r>
              <a:rPr lang="en-US" sz="2800" dirty="0"/>
              <a:t>Error free correspondence management by role</a:t>
            </a:r>
          </a:p>
        </p:txBody>
      </p:sp>
      <p:sp>
        <p:nvSpPr>
          <p:cNvPr id="7" name="TextBox 6"/>
          <p:cNvSpPr txBox="1"/>
          <p:nvPr/>
        </p:nvSpPr>
        <p:spPr>
          <a:xfrm>
            <a:off x="156635" y="6166884"/>
            <a:ext cx="5085216" cy="246221"/>
          </a:xfrm>
          <a:prstGeom prst="rect">
            <a:avLst/>
          </a:prstGeom>
          <a:noFill/>
        </p:spPr>
        <p:txBody>
          <a:bodyPr wrap="square" rtlCol="0">
            <a:spAutoFit/>
          </a:bodyPr>
          <a:lstStyle/>
          <a:p>
            <a:r>
              <a:rPr lang="en-US" sz="1000" dirty="0"/>
              <a:t>IMP = Importance. 1= high (have to have), 2= mid (nice to have), 3= low (not a priority)</a:t>
            </a:r>
          </a:p>
        </p:txBody>
      </p:sp>
    </p:spTree>
    <p:extLst>
      <p:ext uri="{BB962C8B-B14F-4D97-AF65-F5344CB8AC3E}">
        <p14:creationId xmlns:p14="http://schemas.microsoft.com/office/powerpoint/2010/main" val="881736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2641877"/>
              </p:ext>
            </p:extLst>
          </p:nvPr>
        </p:nvGraphicFramePr>
        <p:xfrm>
          <a:off x="159489" y="506818"/>
          <a:ext cx="11740411" cy="4632960"/>
        </p:xfrm>
        <a:graphic>
          <a:graphicData uri="http://schemas.openxmlformats.org/drawingml/2006/table">
            <a:tbl>
              <a:tblPr firstRow="1" bandRow="1">
                <a:tableStyleId>{8799B23B-EC83-4686-B30A-512413B5E67A}</a:tableStyleId>
              </a:tblPr>
              <a:tblGrid>
                <a:gridCol w="868682">
                  <a:extLst>
                    <a:ext uri="{9D8B030D-6E8A-4147-A177-3AD203B41FA5}">
                      <a16:colId xmlns:a16="http://schemas.microsoft.com/office/drawing/2014/main" val="20000"/>
                    </a:ext>
                  </a:extLst>
                </a:gridCol>
                <a:gridCol w="1168929">
                  <a:extLst>
                    <a:ext uri="{9D8B030D-6E8A-4147-A177-3AD203B41FA5}">
                      <a16:colId xmlns:a16="http://schemas.microsoft.com/office/drawing/2014/main" val="20001"/>
                    </a:ext>
                  </a:extLst>
                </a:gridCol>
                <a:gridCol w="393700">
                  <a:extLst>
                    <a:ext uri="{9D8B030D-6E8A-4147-A177-3AD203B41FA5}">
                      <a16:colId xmlns:a16="http://schemas.microsoft.com/office/drawing/2014/main" val="20002"/>
                    </a:ext>
                  </a:extLst>
                </a:gridCol>
                <a:gridCol w="1346200">
                  <a:extLst>
                    <a:ext uri="{9D8B030D-6E8A-4147-A177-3AD203B41FA5}">
                      <a16:colId xmlns:a16="http://schemas.microsoft.com/office/drawing/2014/main" val="20003"/>
                    </a:ext>
                  </a:extLst>
                </a:gridCol>
                <a:gridCol w="406400">
                  <a:extLst>
                    <a:ext uri="{9D8B030D-6E8A-4147-A177-3AD203B41FA5}">
                      <a16:colId xmlns:a16="http://schemas.microsoft.com/office/drawing/2014/main" val="20004"/>
                    </a:ext>
                  </a:extLst>
                </a:gridCol>
                <a:gridCol w="1739900">
                  <a:extLst>
                    <a:ext uri="{9D8B030D-6E8A-4147-A177-3AD203B41FA5}">
                      <a16:colId xmlns:a16="http://schemas.microsoft.com/office/drawing/2014/main" val="20005"/>
                    </a:ext>
                  </a:extLst>
                </a:gridCol>
                <a:gridCol w="393700">
                  <a:extLst>
                    <a:ext uri="{9D8B030D-6E8A-4147-A177-3AD203B41FA5}">
                      <a16:colId xmlns:a16="http://schemas.microsoft.com/office/drawing/2014/main" val="20006"/>
                    </a:ext>
                  </a:extLst>
                </a:gridCol>
                <a:gridCol w="1981200">
                  <a:extLst>
                    <a:ext uri="{9D8B030D-6E8A-4147-A177-3AD203B41FA5}">
                      <a16:colId xmlns:a16="http://schemas.microsoft.com/office/drawing/2014/main" val="20007"/>
                    </a:ext>
                  </a:extLst>
                </a:gridCol>
                <a:gridCol w="419100">
                  <a:extLst>
                    <a:ext uri="{9D8B030D-6E8A-4147-A177-3AD203B41FA5}">
                      <a16:colId xmlns:a16="http://schemas.microsoft.com/office/drawing/2014/main" val="20008"/>
                    </a:ext>
                  </a:extLst>
                </a:gridCol>
                <a:gridCol w="21844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tblGrid>
              <a:tr h="370840">
                <a:tc>
                  <a:txBody>
                    <a:bodyPr/>
                    <a:lstStyle/>
                    <a:p>
                      <a:pPr algn="ctr"/>
                      <a:endParaRPr lang="en-US" sz="1000" dirty="0"/>
                    </a:p>
                  </a:txBody>
                  <a:tcPr/>
                </a:tc>
                <a:tc>
                  <a:txBody>
                    <a:bodyPr/>
                    <a:lstStyle/>
                    <a:p>
                      <a:pPr algn="ctr"/>
                      <a:r>
                        <a:rPr lang="en-US" sz="1000" dirty="0"/>
                        <a:t>Developer</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Marketing Lead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p>
                      <a:pPr algn="ctr"/>
                      <a:endParaRPr lang="en-US" sz="1000" dirty="0"/>
                    </a:p>
                  </a:txBody>
                  <a:tcPr/>
                </a:tc>
                <a:tc>
                  <a:txBody>
                    <a:bodyPr/>
                    <a:lstStyle/>
                    <a:p>
                      <a:pPr algn="ctr"/>
                      <a:r>
                        <a:rPr lang="en-US" sz="1000" dirty="0"/>
                        <a:t>Operations</a:t>
                      </a:r>
                      <a:r>
                        <a:rPr lang="en-US" sz="1000" baseline="0" dirty="0"/>
                        <a:t> Lead</a:t>
                      </a:r>
                      <a:endParaRPr lang="en-US" sz="1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p>
                      <a:pPr algn="ctr"/>
                      <a:endParaRPr lang="en-US" sz="1000" dirty="0"/>
                    </a:p>
                  </a:txBody>
                  <a:tcPr/>
                </a:tc>
                <a:tc>
                  <a:txBody>
                    <a:bodyPr/>
                    <a:lstStyle/>
                    <a:p>
                      <a:pPr algn="ctr"/>
                      <a:r>
                        <a:rPr lang="en-US" sz="1000" dirty="0"/>
                        <a:t>CFO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txBody>
                  <a:tcPr/>
                </a:tc>
                <a:tc>
                  <a:txBody>
                    <a:bodyPr/>
                    <a:lstStyle/>
                    <a:p>
                      <a:pPr algn="ctr"/>
                      <a:r>
                        <a:rPr lang="en-US" sz="1000" dirty="0"/>
                        <a:t>CEO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txBody>
                  <a:tcPr/>
                </a:tc>
                <a:extLst>
                  <a:ext uri="{0D108BD9-81ED-4DB2-BD59-A6C34878D82A}">
                    <a16:rowId xmlns:a16="http://schemas.microsoft.com/office/drawing/2014/main" val="10000"/>
                  </a:ext>
                </a:extLst>
              </a:tr>
              <a:tr h="370840">
                <a:tc>
                  <a:txBody>
                    <a:bodyPr/>
                    <a:lstStyle/>
                    <a:p>
                      <a:r>
                        <a:rPr lang="en-US" sz="1000" dirty="0"/>
                        <a:t>Distributed approval teams</a:t>
                      </a:r>
                    </a:p>
                  </a:txBody>
                  <a:tcPr/>
                </a:tc>
                <a:tc>
                  <a:txBody>
                    <a:bodyPr/>
                    <a:lstStyle/>
                    <a:p>
                      <a:r>
                        <a:rPr lang="en-US" sz="1000" dirty="0"/>
                        <a:t>Business people can customize the approval process</a:t>
                      </a:r>
                      <a:r>
                        <a:rPr lang="en-US" sz="1000" baseline="0" dirty="0"/>
                        <a:t> as they see fit</a:t>
                      </a:r>
                      <a:endParaRPr lang="en-US" sz="1000" dirty="0"/>
                    </a:p>
                  </a:txBody>
                  <a:tcPr/>
                </a:tc>
                <a:tc>
                  <a:txBody>
                    <a:bodyPr/>
                    <a:lstStyle/>
                    <a:p>
                      <a:r>
                        <a:rPr lang="en-US" sz="1000" dirty="0"/>
                        <a:t>3</a:t>
                      </a:r>
                    </a:p>
                  </a:txBody>
                  <a:tcPr/>
                </a:tc>
                <a:tc>
                  <a:txBody>
                    <a:bodyPr/>
                    <a:lstStyle/>
                    <a:p>
                      <a:r>
                        <a:rPr lang="en-US" sz="1000" dirty="0"/>
                        <a:t>My boss sees what he</a:t>
                      </a:r>
                      <a:r>
                        <a:rPr lang="en-US" sz="1000" baseline="0" dirty="0"/>
                        <a:t> needs to but I can handle smaller things. Fosters collaboration by role-based approval chain.</a:t>
                      </a:r>
                      <a:endParaRPr lang="en-US" sz="1000" dirty="0"/>
                    </a:p>
                  </a:txBody>
                  <a:tcPr/>
                </a:tc>
                <a:tc>
                  <a:txBody>
                    <a:bodyPr/>
                    <a:lstStyle/>
                    <a:p>
                      <a:r>
                        <a:rPr lang="en-US" sz="1000" dirty="0"/>
                        <a:t>2</a:t>
                      </a:r>
                    </a:p>
                  </a:txBody>
                  <a:tcPr/>
                </a:tc>
                <a:tc>
                  <a:txBody>
                    <a:bodyPr/>
                    <a:lstStyle/>
                    <a:p>
                      <a:r>
                        <a:rPr lang="en-US" sz="1000" dirty="0"/>
                        <a:t>Flexibility</a:t>
                      </a:r>
                      <a:r>
                        <a:rPr lang="en-US" sz="1000" baseline="0" dirty="0"/>
                        <a:t> and collaboration between teams.  Collaborate regardless of geo distribution, and I can intervene if process gets ”stuck”.</a:t>
                      </a:r>
                      <a:endParaRPr lang="en-US" sz="1000" dirty="0"/>
                    </a:p>
                  </a:txBody>
                  <a:tcPr/>
                </a:tc>
                <a:tc>
                  <a:txBody>
                    <a:bodyPr/>
                    <a:lstStyle/>
                    <a:p>
                      <a:r>
                        <a:rPr lang="en-US" sz="1000" dirty="0"/>
                        <a:t>1</a:t>
                      </a:r>
                    </a:p>
                  </a:txBody>
                  <a:tcPr/>
                </a:tc>
                <a:tc>
                  <a:txBody>
                    <a:bodyPr/>
                    <a:lstStyle/>
                    <a:p>
                      <a:r>
                        <a:rPr lang="en-US" sz="1000" dirty="0"/>
                        <a:t>This</a:t>
                      </a:r>
                      <a:r>
                        <a:rPr lang="en-US" sz="1000" baseline="0" dirty="0"/>
                        <a:t> allows for automatic interdepartmental collaboration. Can have legal, finance, implementation pass approval on the same doc in a specific timeframe.</a:t>
                      </a:r>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Approval</a:t>
                      </a:r>
                      <a:r>
                        <a:rPr lang="en-US" sz="1000" baseline="0" dirty="0"/>
                        <a:t> can be conditional, meaning that I only see the most strategic correspondence.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This</a:t>
                      </a:r>
                      <a:r>
                        <a:rPr lang="en-US" sz="1000" baseline="0" dirty="0"/>
                        <a:t> allows for interdepartmental collaboration. Can have legal, finance, implementation pass approval on the same doc in a specific timeframe.</a:t>
                      </a: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Automation reduces human error. </a:t>
                      </a:r>
                      <a:endParaRPr lang="en-US" sz="1000" baseline="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2</a:t>
                      </a:r>
                    </a:p>
                  </a:txBody>
                  <a:tcPr/>
                </a:tc>
                <a:extLst>
                  <a:ext uri="{0D108BD9-81ED-4DB2-BD59-A6C34878D82A}">
                    <a16:rowId xmlns:a16="http://schemas.microsoft.com/office/drawing/2014/main" val="10001"/>
                  </a:ext>
                </a:extLst>
              </a:tr>
              <a:tr h="370840">
                <a:tc>
                  <a:txBody>
                    <a:bodyPr/>
                    <a:lstStyle/>
                    <a:p>
                      <a:r>
                        <a:rPr lang="en-US" sz="1000" dirty="0"/>
                        <a:t>Review/</a:t>
                      </a:r>
                      <a:br>
                        <a:rPr lang="en-US" sz="1000" dirty="0"/>
                      </a:br>
                      <a:r>
                        <a:rPr lang="en-US" sz="1000" dirty="0"/>
                        <a:t>approve correspondence</a:t>
                      </a:r>
                      <a:r>
                        <a:rPr lang="en-US" sz="1000" baseline="0" dirty="0"/>
                        <a:t> for a future effective date</a:t>
                      </a:r>
                      <a:endParaRPr lang="en-US" sz="1000" dirty="0"/>
                    </a:p>
                  </a:txBody>
                  <a:tcPr/>
                </a:tc>
                <a:tc>
                  <a:txBody>
                    <a:bodyPr/>
                    <a:lstStyle/>
                    <a:p>
                      <a:r>
                        <a:rPr lang="en-US" sz="1000" dirty="0"/>
                        <a:t>I need to be able to accommodate</a:t>
                      </a:r>
                      <a:r>
                        <a:rPr lang="en-US" sz="1000" baseline="0" dirty="0"/>
                        <a:t> future business requirements</a:t>
                      </a:r>
                      <a:endParaRPr lang="en-US" sz="1000" dirty="0"/>
                    </a:p>
                  </a:txBody>
                  <a:tcPr/>
                </a:tc>
                <a:tc>
                  <a:txBody>
                    <a:bodyPr/>
                    <a:lstStyle/>
                    <a:p>
                      <a:r>
                        <a:rPr lang="en-US" sz="1000" dirty="0"/>
                        <a:t>2</a:t>
                      </a:r>
                    </a:p>
                  </a:txBody>
                  <a:tcPr/>
                </a:tc>
                <a:tc>
                  <a:txBody>
                    <a:bodyPr/>
                    <a:lstStyle/>
                    <a:p>
                      <a:r>
                        <a:rPr lang="en-US" sz="1000" dirty="0"/>
                        <a:t>This allows me to work ahead</a:t>
                      </a:r>
                      <a:r>
                        <a:rPr lang="en-US" sz="1000" baseline="0" dirty="0"/>
                        <a:t> when branding changes, etc. </a:t>
                      </a:r>
                      <a:endParaRPr lang="en-US" sz="1000" dirty="0"/>
                    </a:p>
                  </a:txBody>
                  <a:tcPr/>
                </a:tc>
                <a:tc>
                  <a:txBody>
                    <a:bodyPr/>
                    <a:lstStyle/>
                    <a:p>
                      <a:r>
                        <a:rPr lang="en-US" sz="1000" dirty="0"/>
                        <a:t>2</a:t>
                      </a:r>
                    </a:p>
                  </a:txBody>
                  <a:tcPr/>
                </a:tc>
                <a:tc>
                  <a:txBody>
                    <a:bodyPr/>
                    <a:lstStyle/>
                    <a:p>
                      <a:r>
                        <a:rPr lang="en-US" sz="1000" dirty="0"/>
                        <a:t>I don’t want to be here on a holiday</a:t>
                      </a:r>
                      <a:r>
                        <a:rPr lang="en-US" sz="1000" baseline="0" dirty="0"/>
                        <a:t> making sure the forms are ready to go on Jan 1. Working ahead cuts down on errors.</a:t>
                      </a:r>
                      <a:endParaRPr lang="en-US" sz="1000" dirty="0"/>
                    </a:p>
                  </a:txBody>
                  <a:tcPr/>
                </a:tc>
                <a:tc>
                  <a:txBody>
                    <a:bodyPr/>
                    <a:lstStyle/>
                    <a:p>
                      <a:r>
                        <a:rPr lang="en-US" sz="1000" dirty="0"/>
                        <a:t>1</a:t>
                      </a:r>
                    </a:p>
                  </a:txBody>
                  <a:tcPr/>
                </a:tc>
                <a:tc>
                  <a:txBody>
                    <a:bodyPr/>
                    <a:lstStyle/>
                    <a:p>
                      <a:r>
                        <a:rPr lang="en-US" sz="1000" dirty="0"/>
                        <a:t>Can change docs based on year and have it be effective</a:t>
                      </a:r>
                      <a:r>
                        <a:rPr lang="en-US" sz="1000" baseline="0" dirty="0"/>
                        <a:t> on Jan 1, for example. Ensures compliance and accuracy. Set up monthly invoices in advance at the start of the deal, approve them to be live when appropriate</a:t>
                      </a:r>
                      <a:endParaRPr lang="en-US" sz="1000" dirty="0"/>
                    </a:p>
                  </a:txBody>
                  <a:tcPr/>
                </a:tc>
                <a:tc>
                  <a:txBody>
                    <a:bodyPr/>
                    <a:lstStyle/>
                    <a:p>
                      <a:r>
                        <a:rPr lang="en-US" sz="1000" dirty="0"/>
                        <a:t>2</a:t>
                      </a:r>
                    </a:p>
                  </a:txBody>
                  <a:tcPr/>
                </a:tc>
                <a:tc>
                  <a:txBody>
                    <a:bodyPr/>
                    <a:lstStyle/>
                    <a:p>
                      <a:r>
                        <a:rPr lang="en-US" sz="1000" baseline="0" dirty="0"/>
                        <a:t>Ensures compliance and accuracy. Allows for more scalability – smaller team can work in advance.</a:t>
                      </a:r>
                      <a:endParaRPr lang="en-US" sz="1000" dirty="0"/>
                    </a:p>
                  </a:txBody>
                  <a:tcPr/>
                </a:tc>
                <a:tc>
                  <a:txBody>
                    <a:bodyPr/>
                    <a:lstStyle/>
                    <a:p>
                      <a:r>
                        <a:rPr lang="en-US" sz="1000" dirty="0"/>
                        <a:t>2</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Ad-hoc correspondence creation</a:t>
                      </a:r>
                    </a:p>
                    <a:p>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Sometimes I have no control – have to give ultimate</a:t>
                      </a:r>
                      <a:r>
                        <a:rPr lang="en-US" sz="1000" baseline="0" dirty="0"/>
                        <a:t> flexibility to the business so they can type whatever they want</a:t>
                      </a:r>
                      <a:endParaRPr lang="en-US" sz="1000" dirty="0"/>
                    </a:p>
                    <a:p>
                      <a:endParaRPr lang="en-US" sz="1000" dirty="0"/>
                    </a:p>
                  </a:txBody>
                  <a:tcPr/>
                </a:tc>
                <a:tc>
                  <a:txBody>
                    <a:bodyPr/>
                    <a:lstStyle/>
                    <a:p>
                      <a:r>
                        <a:rPr lang="en-US" sz="10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This is the best way to cater to specific customers, creating</a:t>
                      </a:r>
                      <a:r>
                        <a:rPr lang="en-US" sz="1000" baseline="0" dirty="0"/>
                        <a:t> one-off messaging. Also lets me tell customers when something is special – limited time, changing market conditions, etc. </a:t>
                      </a:r>
                      <a:endParaRPr lang="en-US" sz="1000" dirty="0"/>
                    </a:p>
                    <a:p>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This is the last line of defense. If</a:t>
                      </a:r>
                      <a:r>
                        <a:rPr lang="en-US" sz="1000" baseline="0" dirty="0"/>
                        <a:t> I need to send something manual I must have this capability</a:t>
                      </a:r>
                      <a:endParaRPr lang="en-US" sz="1000" dirty="0"/>
                    </a:p>
                    <a:p>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I</a:t>
                      </a:r>
                      <a:r>
                        <a:rPr lang="en-US" sz="1000" baseline="0" dirty="0"/>
                        <a:t> like having the ability to use this system and s</a:t>
                      </a:r>
                      <a:r>
                        <a:rPr lang="en-US" sz="1000" dirty="0"/>
                        <a:t>end</a:t>
                      </a:r>
                      <a:r>
                        <a:rPr lang="en-US" sz="1000" baseline="0" dirty="0"/>
                        <a:t> unforeseen legal and financial docs/cease and desist, final notice, etc. Responding to market conditions – recalls, PR nightmares, etc. </a:t>
                      </a:r>
                      <a:endParaRPr lang="en-US" sz="1000" dirty="0"/>
                    </a:p>
                    <a:p>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I can get my ideas executed</a:t>
                      </a:r>
                      <a:r>
                        <a:rPr lang="en-US" sz="1000" baseline="0" dirty="0"/>
                        <a:t> to market quickly and without drama.</a:t>
                      </a:r>
                      <a:endParaRPr lang="en-US" sz="1000" dirty="0"/>
                    </a:p>
                    <a:p>
                      <a:endParaRPr lang="en-US" sz="1000" dirty="0"/>
                    </a:p>
                  </a:txBody>
                  <a:tcPr/>
                </a:tc>
                <a:tc>
                  <a:txBody>
                    <a:bodyPr/>
                    <a:lstStyle/>
                    <a:p>
                      <a:r>
                        <a:rPr lang="en-US" sz="1000" dirty="0"/>
                        <a:t>3</a:t>
                      </a:r>
                      <a:br>
                        <a:rPr lang="en-US" sz="1000" dirty="0"/>
                      </a:br>
                      <a:r>
                        <a:rPr lang="en-US" sz="1000" dirty="0"/>
                        <a:t>(this should be happening anyway)</a:t>
                      </a:r>
                    </a:p>
                  </a:txBody>
                  <a:tcPr/>
                </a:tc>
                <a:extLst>
                  <a:ext uri="{0D108BD9-81ED-4DB2-BD59-A6C34878D82A}">
                    <a16:rowId xmlns:a16="http://schemas.microsoft.com/office/drawing/2014/main" val="10003"/>
                  </a:ext>
                </a:extLst>
              </a:tr>
            </a:tbl>
          </a:graphicData>
        </a:graphic>
      </p:graphicFrame>
      <p:sp>
        <p:nvSpPr>
          <p:cNvPr id="5" name="Title 1"/>
          <p:cNvSpPr txBox="1">
            <a:spLocks/>
          </p:cNvSpPr>
          <p:nvPr/>
        </p:nvSpPr>
        <p:spPr>
          <a:xfrm>
            <a:off x="838200" y="-30163"/>
            <a:ext cx="10515600" cy="614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a:lstStyle>
          <a:p>
            <a:r>
              <a:rPr lang="en-US" sz="2800" dirty="0"/>
              <a:t>Error free correspondence management by role (cont.)</a:t>
            </a:r>
          </a:p>
        </p:txBody>
      </p:sp>
      <p:sp>
        <p:nvSpPr>
          <p:cNvPr id="7" name="TextBox 6"/>
          <p:cNvSpPr txBox="1"/>
          <p:nvPr/>
        </p:nvSpPr>
        <p:spPr>
          <a:xfrm>
            <a:off x="156635" y="6166884"/>
            <a:ext cx="5085216" cy="246221"/>
          </a:xfrm>
          <a:prstGeom prst="rect">
            <a:avLst/>
          </a:prstGeom>
          <a:noFill/>
        </p:spPr>
        <p:txBody>
          <a:bodyPr wrap="square" rtlCol="0">
            <a:spAutoFit/>
          </a:bodyPr>
          <a:lstStyle/>
          <a:p>
            <a:r>
              <a:rPr lang="en-US" sz="1000" dirty="0"/>
              <a:t>IMP = Importance. 1= high (have to have), 2= mid (nice to have), 3= low (not a priority)</a:t>
            </a:r>
          </a:p>
        </p:txBody>
      </p:sp>
    </p:spTree>
    <p:extLst>
      <p:ext uri="{BB962C8B-B14F-4D97-AF65-F5344CB8AC3E}">
        <p14:creationId xmlns:p14="http://schemas.microsoft.com/office/powerpoint/2010/main" val="1790331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55764377"/>
              </p:ext>
            </p:extLst>
          </p:nvPr>
        </p:nvGraphicFramePr>
        <p:xfrm>
          <a:off x="159489" y="506818"/>
          <a:ext cx="11844672" cy="4785360"/>
        </p:xfrm>
        <a:graphic>
          <a:graphicData uri="http://schemas.openxmlformats.org/drawingml/2006/table">
            <a:tbl>
              <a:tblPr firstRow="1" bandRow="1">
                <a:tableStyleId>{8799B23B-EC83-4686-B30A-512413B5E67A}</a:tableStyleId>
              </a:tblPr>
              <a:tblGrid>
                <a:gridCol w="1116418">
                  <a:extLst>
                    <a:ext uri="{9D8B030D-6E8A-4147-A177-3AD203B41FA5}">
                      <a16:colId xmlns:a16="http://schemas.microsoft.com/office/drawing/2014/main" val="20000"/>
                    </a:ext>
                  </a:extLst>
                </a:gridCol>
                <a:gridCol w="1073888">
                  <a:extLst>
                    <a:ext uri="{9D8B030D-6E8A-4147-A177-3AD203B41FA5}">
                      <a16:colId xmlns:a16="http://schemas.microsoft.com/office/drawing/2014/main" val="20001"/>
                    </a:ext>
                  </a:extLst>
                </a:gridCol>
                <a:gridCol w="418805">
                  <a:extLst>
                    <a:ext uri="{9D8B030D-6E8A-4147-A177-3AD203B41FA5}">
                      <a16:colId xmlns:a16="http://schemas.microsoft.com/office/drawing/2014/main" val="20002"/>
                    </a:ext>
                  </a:extLst>
                </a:gridCol>
                <a:gridCol w="172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2222500">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1778000">
                  <a:extLst>
                    <a:ext uri="{9D8B030D-6E8A-4147-A177-3AD203B41FA5}">
                      <a16:colId xmlns:a16="http://schemas.microsoft.com/office/drawing/2014/main" val="20007"/>
                    </a:ext>
                  </a:extLst>
                </a:gridCol>
                <a:gridCol w="405219">
                  <a:extLst>
                    <a:ext uri="{9D8B030D-6E8A-4147-A177-3AD203B41FA5}">
                      <a16:colId xmlns:a16="http://schemas.microsoft.com/office/drawing/2014/main" val="20008"/>
                    </a:ext>
                  </a:extLst>
                </a:gridCol>
                <a:gridCol w="1728381">
                  <a:extLst>
                    <a:ext uri="{9D8B030D-6E8A-4147-A177-3AD203B41FA5}">
                      <a16:colId xmlns:a16="http://schemas.microsoft.com/office/drawing/2014/main" val="20009"/>
                    </a:ext>
                  </a:extLst>
                </a:gridCol>
                <a:gridCol w="472561">
                  <a:extLst>
                    <a:ext uri="{9D8B030D-6E8A-4147-A177-3AD203B41FA5}">
                      <a16:colId xmlns:a16="http://schemas.microsoft.com/office/drawing/2014/main" val="20010"/>
                    </a:ext>
                  </a:extLst>
                </a:gridCol>
              </a:tblGrid>
              <a:tr h="370840">
                <a:tc>
                  <a:txBody>
                    <a:bodyPr/>
                    <a:lstStyle/>
                    <a:p>
                      <a:pPr algn="ctr"/>
                      <a:endParaRPr lang="en-US" sz="1000" dirty="0"/>
                    </a:p>
                  </a:txBody>
                  <a:tcPr/>
                </a:tc>
                <a:tc>
                  <a:txBody>
                    <a:bodyPr/>
                    <a:lstStyle/>
                    <a:p>
                      <a:pPr algn="ctr"/>
                      <a:r>
                        <a:rPr lang="en-US" sz="1000" dirty="0"/>
                        <a:t>Developer</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Marketing Lead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p>
                      <a:pPr algn="ctr"/>
                      <a:endParaRPr lang="en-US" sz="1000" dirty="0"/>
                    </a:p>
                  </a:txBody>
                  <a:tcPr/>
                </a:tc>
                <a:tc>
                  <a:txBody>
                    <a:bodyPr/>
                    <a:lstStyle/>
                    <a:p>
                      <a:pPr algn="ctr"/>
                      <a:r>
                        <a:rPr lang="en-US" sz="1000" dirty="0"/>
                        <a:t>Operations</a:t>
                      </a:r>
                      <a:r>
                        <a:rPr lang="en-US" sz="1000" baseline="0" dirty="0"/>
                        <a:t> Lead</a:t>
                      </a:r>
                      <a:endParaRPr lang="en-US" sz="1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p>
                      <a:pPr algn="ctr"/>
                      <a:endParaRPr lang="en-US" sz="1000" dirty="0"/>
                    </a:p>
                  </a:txBody>
                  <a:tcPr/>
                </a:tc>
                <a:tc>
                  <a:txBody>
                    <a:bodyPr/>
                    <a:lstStyle/>
                    <a:p>
                      <a:pPr algn="ctr"/>
                      <a:r>
                        <a:rPr lang="en-US" sz="1000" dirty="0"/>
                        <a:t>CFO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txBody>
                  <a:tcPr/>
                </a:tc>
                <a:tc>
                  <a:txBody>
                    <a:bodyPr/>
                    <a:lstStyle/>
                    <a:p>
                      <a:pPr algn="ctr"/>
                      <a:r>
                        <a:rPr lang="en-US" sz="1000" dirty="0"/>
                        <a:t>CEO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txBody>
                  <a:tcPr/>
                </a:tc>
                <a:extLst>
                  <a:ext uri="{0D108BD9-81ED-4DB2-BD59-A6C34878D82A}">
                    <a16:rowId xmlns:a16="http://schemas.microsoft.com/office/drawing/2014/main" val="10000"/>
                  </a:ext>
                </a:extLst>
              </a:tr>
              <a:tr h="370840">
                <a:tc>
                  <a:txBody>
                    <a:bodyPr/>
                    <a:lstStyle/>
                    <a:p>
                      <a:r>
                        <a:rPr lang="en-US" sz="1000" dirty="0"/>
                        <a:t>Digital</a:t>
                      </a:r>
                      <a:r>
                        <a:rPr lang="en-US" sz="1000" baseline="0" dirty="0"/>
                        <a:t> signatures</a:t>
                      </a:r>
                      <a:endParaRPr lang="en-US" sz="1000" dirty="0"/>
                    </a:p>
                  </a:txBody>
                  <a:tcPr/>
                </a:tc>
                <a:tc>
                  <a:txBody>
                    <a:bodyPr/>
                    <a:lstStyle/>
                    <a:p>
                      <a:r>
                        <a:rPr lang="en-US" sz="1000" dirty="0"/>
                        <a:t>I need to make everything digital and not use the printing press if possible.</a:t>
                      </a:r>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Documents</a:t>
                      </a:r>
                      <a:r>
                        <a:rPr lang="en-US" sz="1000" baseline="0" dirty="0"/>
                        <a:t> return more quickly and that makes CEO happy</a:t>
                      </a:r>
                      <a:endParaRPr lang="en-US" sz="1000" dirty="0"/>
                    </a:p>
                    <a:p>
                      <a:endParaRPr lang="en-US" sz="1000" dirty="0"/>
                    </a:p>
                  </a:txBody>
                  <a:tcPr/>
                </a:tc>
                <a:tc>
                  <a:txBody>
                    <a:bodyPr/>
                    <a:lstStyle/>
                    <a:p>
                      <a:r>
                        <a:rPr lang="en-US" sz="10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I need to create a solid process with no gaps – I can use whatever digital signature provider</a:t>
                      </a:r>
                      <a:r>
                        <a:rPr lang="en-US" sz="1000" baseline="0" dirty="0"/>
                        <a:t> we are working with.</a:t>
                      </a:r>
                      <a:r>
                        <a:rPr lang="en-US" sz="1000" dirty="0"/>
                        <a:t> This is a well-established</a:t>
                      </a:r>
                      <a:r>
                        <a:rPr lang="en-US" sz="1000" baseline="0" dirty="0"/>
                        <a:t> practice in business and I want to take advantage of that. Cuts down on costs. Integrates with the approval chain so I can collect as many sigs as needed. </a:t>
                      </a:r>
                      <a:endParaRPr lang="en-US" sz="1000" dirty="0"/>
                    </a:p>
                    <a:p>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Modernizes</a:t>
                      </a:r>
                      <a:r>
                        <a:rPr lang="en-US" sz="1000" baseline="0" dirty="0"/>
                        <a:t> the business process – no scan/fax needed when e-sig is employed. Cuts down on costs and gets completed contracts in the door faster so we can bill sooner.</a:t>
                      </a:r>
                      <a:endParaRPr lang="en-US" sz="1000" dirty="0"/>
                    </a:p>
                    <a:p>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Cuts</a:t>
                      </a:r>
                      <a:r>
                        <a:rPr lang="en-US" sz="1000" baseline="0" dirty="0"/>
                        <a:t> down on costs if we do this digitally. Helps with compliance, and gets completed contracts in the door faster. </a:t>
                      </a: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2</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Front-end </a:t>
                      </a:r>
                      <a:r>
                        <a:rPr lang="en-US" sz="1000" baseline="0" dirty="0"/>
                        <a:t>teams get 360 view of inbound and outbound correspondence and historical data</a:t>
                      </a:r>
                      <a:endParaRPr lang="en-US" sz="1000" dirty="0"/>
                    </a:p>
                    <a:p>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Allows</a:t>
                      </a:r>
                      <a:r>
                        <a:rPr lang="en-US" sz="1000" baseline="0" dirty="0"/>
                        <a:t> historical data pulls if necessary</a:t>
                      </a:r>
                      <a:endParaRPr lang="en-US" sz="1000" dirty="0"/>
                    </a:p>
                    <a:p>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I like that my team can see the same history and data as I can—so</a:t>
                      </a:r>
                      <a:r>
                        <a:rPr lang="en-US" sz="1000" baseline="0" dirty="0"/>
                        <a:t> I can delegate forensic researching if needed</a:t>
                      </a:r>
                      <a:endParaRPr lang="en-US" sz="1000" dirty="0"/>
                    </a:p>
                    <a:p>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My teams need to be able to find info quickly and to tell the customers the status of their request if needed. </a:t>
                      </a:r>
                      <a:endParaRPr lang="en-US" sz="1000" dirty="0"/>
                    </a:p>
                  </a:txBody>
                  <a:tcPr/>
                </a:tc>
                <a:tc>
                  <a:txBody>
                    <a:bodyPr/>
                    <a:lstStyle/>
                    <a:p>
                      <a:r>
                        <a:rPr lang="en-US" sz="1000" dirty="0"/>
                        <a:t>1</a:t>
                      </a:r>
                    </a:p>
                  </a:txBody>
                  <a:tcPr/>
                </a:tc>
                <a:tc>
                  <a:txBody>
                    <a:bodyPr/>
                    <a:lstStyle/>
                    <a:p>
                      <a:r>
                        <a:rPr lang="en-US" sz="1000" dirty="0"/>
                        <a:t>--</a:t>
                      </a:r>
                    </a:p>
                  </a:txBody>
                  <a:tcPr/>
                </a:tc>
                <a:tc>
                  <a:txBody>
                    <a:bodyPr/>
                    <a:lstStyle/>
                    <a:p>
                      <a:r>
                        <a:rPr lang="en-US" sz="1000" dirty="0"/>
                        <a:t>3</a:t>
                      </a:r>
                    </a:p>
                  </a:txBody>
                  <a:tcPr/>
                </a:tc>
                <a:tc>
                  <a:txBody>
                    <a:bodyPr/>
                    <a:lstStyle/>
                    <a:p>
                      <a:r>
                        <a:rPr lang="en-US" sz="1000" dirty="0"/>
                        <a:t>The</a:t>
                      </a:r>
                      <a:r>
                        <a:rPr lang="en-US" sz="1000" baseline="0" dirty="0"/>
                        <a:t> people manning the phones are the public representatives of my company. I want them to be able to access all available data to solve customer issues and make customers happy. Happy customers buy more product!</a:t>
                      </a:r>
                      <a:endParaRPr lang="en-US" sz="1000" dirty="0"/>
                    </a:p>
                  </a:txBody>
                  <a:tcPr/>
                </a:tc>
                <a:tc>
                  <a:txBody>
                    <a:bodyPr/>
                    <a:lstStyle/>
                    <a:p>
                      <a:r>
                        <a:rPr lang="en-US" sz="1000" dirty="0"/>
                        <a:t>1</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Decision makers can</a:t>
                      </a:r>
                      <a:r>
                        <a:rPr lang="en-US" sz="1000" baseline="0" dirty="0"/>
                        <a:t> also have a 360 view of inbound and outbound correspondence and historical data</a:t>
                      </a:r>
                      <a:endParaRPr lang="en-US" sz="1000" dirty="0"/>
                    </a:p>
                    <a:p>
                      <a:endParaRPr lang="en-US" sz="1000" dirty="0"/>
                    </a:p>
                  </a:txBody>
                  <a:tcPr/>
                </a:tc>
                <a:tc>
                  <a:txBody>
                    <a:bodyPr/>
                    <a:lstStyle/>
                    <a:p>
                      <a:r>
                        <a:rPr lang="en-US" sz="1000" dirty="0"/>
                        <a:t>--</a:t>
                      </a:r>
                    </a:p>
                  </a:txBody>
                  <a:tcPr/>
                </a:tc>
                <a:tc>
                  <a:txBody>
                    <a:bodyPr/>
                    <a:lstStyle/>
                    <a:p>
                      <a:r>
                        <a:rPr lang="en-US" sz="10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Can’t have effective</a:t>
                      </a:r>
                      <a:r>
                        <a:rPr lang="en-US" sz="1000" baseline="0" dirty="0"/>
                        <a:t> </a:t>
                      </a:r>
                      <a:r>
                        <a:rPr lang="en-US" sz="1000" baseline="0" dirty="0" err="1"/>
                        <a:t>comms</a:t>
                      </a:r>
                      <a:r>
                        <a:rPr lang="en-US" sz="1000" baseline="0" dirty="0"/>
                        <a:t> without a full view of the customer and how we’ve communicated with them in the past. I can trigger events/touchpoints based on historical data.</a:t>
                      </a:r>
                      <a:endParaRPr lang="en-US" sz="1000" dirty="0"/>
                    </a:p>
                    <a:p>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I can run ad-hoc reports that tell me how many contracts are pending vs. approved</a:t>
                      </a:r>
                      <a:endParaRPr lang="en-US" sz="1000" dirty="0"/>
                    </a:p>
                    <a:p>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Aggregate view vs. individual</a:t>
                      </a:r>
                      <a:r>
                        <a:rPr lang="en-US" sz="1000" baseline="0" dirty="0"/>
                        <a:t> view of the customer – aggregate views show me how many of something (contracts) are completed vs. pending. Individual views show me who (which contracts) are pending.</a:t>
                      </a:r>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I need to be able to make decision</a:t>
                      </a:r>
                      <a:r>
                        <a:rPr lang="en-US" sz="1000" baseline="0" dirty="0"/>
                        <a:t>s based on all the available data/trends as well as historical data. I need to be able to drill down to the individual level as needed.</a:t>
                      </a:r>
                      <a:endParaRPr lang="en-US" sz="1000" dirty="0"/>
                    </a:p>
                  </a:txBody>
                  <a:tcPr/>
                </a:tc>
                <a:tc>
                  <a:txBody>
                    <a:bodyPr/>
                    <a:lstStyle/>
                    <a:p>
                      <a:r>
                        <a:rPr lang="en-US" sz="1000" dirty="0"/>
                        <a:t>1</a:t>
                      </a:r>
                    </a:p>
                  </a:txBody>
                  <a:tcPr/>
                </a:tc>
                <a:extLst>
                  <a:ext uri="{0D108BD9-81ED-4DB2-BD59-A6C34878D82A}">
                    <a16:rowId xmlns:a16="http://schemas.microsoft.com/office/drawing/2014/main" val="10003"/>
                  </a:ext>
                </a:extLst>
              </a:tr>
            </a:tbl>
          </a:graphicData>
        </a:graphic>
      </p:graphicFrame>
      <p:sp>
        <p:nvSpPr>
          <p:cNvPr id="5" name="Title 1"/>
          <p:cNvSpPr txBox="1">
            <a:spLocks/>
          </p:cNvSpPr>
          <p:nvPr/>
        </p:nvSpPr>
        <p:spPr>
          <a:xfrm>
            <a:off x="838200" y="-30163"/>
            <a:ext cx="10515600" cy="614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a:lstStyle>
          <a:p>
            <a:r>
              <a:rPr lang="en-US" sz="2800" dirty="0"/>
              <a:t>Error free correspondence management by role (cont. 2)</a:t>
            </a:r>
          </a:p>
        </p:txBody>
      </p:sp>
      <p:sp>
        <p:nvSpPr>
          <p:cNvPr id="7" name="TextBox 6"/>
          <p:cNvSpPr txBox="1"/>
          <p:nvPr/>
        </p:nvSpPr>
        <p:spPr>
          <a:xfrm>
            <a:off x="156635" y="6166884"/>
            <a:ext cx="5085216" cy="246221"/>
          </a:xfrm>
          <a:prstGeom prst="rect">
            <a:avLst/>
          </a:prstGeom>
          <a:noFill/>
        </p:spPr>
        <p:txBody>
          <a:bodyPr wrap="square" rtlCol="0">
            <a:spAutoFit/>
          </a:bodyPr>
          <a:lstStyle/>
          <a:p>
            <a:r>
              <a:rPr lang="en-US" sz="1000" dirty="0"/>
              <a:t>IMP = Importance. 1= high (have to have), 2= mid (nice to have), 3= low (not a priority)</a:t>
            </a:r>
          </a:p>
        </p:txBody>
      </p:sp>
    </p:spTree>
    <p:extLst>
      <p:ext uri="{BB962C8B-B14F-4D97-AF65-F5344CB8AC3E}">
        <p14:creationId xmlns:p14="http://schemas.microsoft.com/office/powerpoint/2010/main" val="86831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Measuring engagement and customer journey</a:t>
            </a:r>
          </a:p>
        </p:txBody>
      </p:sp>
      <p:sp>
        <p:nvSpPr>
          <p:cNvPr id="3" name="Content Placeholder 2"/>
          <p:cNvSpPr>
            <a:spLocks noGrp="1"/>
          </p:cNvSpPr>
          <p:nvPr>
            <p:ph idx="1"/>
          </p:nvPr>
        </p:nvSpPr>
        <p:spPr/>
        <p:txBody>
          <a:bodyPr>
            <a:normAutofit fontScale="92500" lnSpcReduction="20000"/>
          </a:bodyPr>
          <a:lstStyle/>
          <a:p>
            <a:r>
              <a:rPr lang="en-US" dirty="0"/>
              <a:t>At-a-glance visibility on all interactions that your customers are having with your company with full drill-down and report capabilities</a:t>
            </a:r>
          </a:p>
          <a:p>
            <a:r>
              <a:rPr lang="en-US" dirty="0"/>
              <a:t>Determine which touchpoints resonate with customers and where there is room for improvement</a:t>
            </a:r>
          </a:p>
          <a:p>
            <a:r>
              <a:rPr lang="en-US" dirty="0"/>
              <a:t>Automate interactions with workflows associated with each touchpoint on the customer journey</a:t>
            </a:r>
          </a:p>
          <a:p>
            <a:r>
              <a:rPr lang="en-US" dirty="0"/>
              <a:t>Launch corrective actions to keep customer on their ideal journey whenever deviations occur</a:t>
            </a:r>
          </a:p>
          <a:p>
            <a:r>
              <a:rPr lang="en-US" dirty="0"/>
              <a:t>Workflows can initiate not only on-stage interactions with the prospect/customer but also internal tasks to your team</a:t>
            </a:r>
          </a:p>
          <a:p>
            <a:r>
              <a:rPr lang="en-US" dirty="0"/>
              <a:t>Extract tangible, measurable ROI by moving customers faster through the customer journey towards making a purchase or achieving a set goal</a:t>
            </a:r>
          </a:p>
        </p:txBody>
      </p:sp>
    </p:spTree>
    <p:extLst>
      <p:ext uri="{BB962C8B-B14F-4D97-AF65-F5344CB8AC3E}">
        <p14:creationId xmlns:p14="http://schemas.microsoft.com/office/powerpoint/2010/main" val="668803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376675"/>
              </p:ext>
            </p:extLst>
          </p:nvPr>
        </p:nvGraphicFramePr>
        <p:xfrm>
          <a:off x="159489" y="506818"/>
          <a:ext cx="11844672" cy="5682749"/>
        </p:xfrm>
        <a:graphic>
          <a:graphicData uri="http://schemas.openxmlformats.org/drawingml/2006/table">
            <a:tbl>
              <a:tblPr firstRow="1" bandRow="1">
                <a:tableStyleId>{ED083AE6-46FA-4A59-8FB0-9F97EB10719F}</a:tableStyleId>
              </a:tblPr>
              <a:tblGrid>
                <a:gridCol w="1116418">
                  <a:extLst>
                    <a:ext uri="{9D8B030D-6E8A-4147-A177-3AD203B41FA5}">
                      <a16:colId xmlns:a16="http://schemas.microsoft.com/office/drawing/2014/main" val="20000"/>
                    </a:ext>
                  </a:extLst>
                </a:gridCol>
                <a:gridCol w="1606993">
                  <a:extLst>
                    <a:ext uri="{9D8B030D-6E8A-4147-A177-3AD203B41FA5}">
                      <a16:colId xmlns:a16="http://schemas.microsoft.com/office/drawing/2014/main" val="20001"/>
                    </a:ext>
                  </a:extLst>
                </a:gridCol>
                <a:gridCol w="413193">
                  <a:extLst>
                    <a:ext uri="{9D8B030D-6E8A-4147-A177-3AD203B41FA5}">
                      <a16:colId xmlns:a16="http://schemas.microsoft.com/office/drawing/2014/main" val="20002"/>
                    </a:ext>
                  </a:extLst>
                </a:gridCol>
                <a:gridCol w="1775637">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1637414">
                  <a:extLst>
                    <a:ext uri="{9D8B030D-6E8A-4147-A177-3AD203B41FA5}">
                      <a16:colId xmlns:a16="http://schemas.microsoft.com/office/drawing/2014/main" val="20005"/>
                    </a:ext>
                  </a:extLst>
                </a:gridCol>
                <a:gridCol w="489098">
                  <a:extLst>
                    <a:ext uri="{9D8B030D-6E8A-4147-A177-3AD203B41FA5}">
                      <a16:colId xmlns:a16="http://schemas.microsoft.com/office/drawing/2014/main" val="20006"/>
                    </a:ext>
                  </a:extLst>
                </a:gridCol>
                <a:gridCol w="1743739">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1658679">
                  <a:extLst>
                    <a:ext uri="{9D8B030D-6E8A-4147-A177-3AD203B41FA5}">
                      <a16:colId xmlns:a16="http://schemas.microsoft.com/office/drawing/2014/main" val="20009"/>
                    </a:ext>
                  </a:extLst>
                </a:gridCol>
                <a:gridCol w="489101">
                  <a:extLst>
                    <a:ext uri="{9D8B030D-6E8A-4147-A177-3AD203B41FA5}">
                      <a16:colId xmlns:a16="http://schemas.microsoft.com/office/drawing/2014/main" val="20010"/>
                    </a:ext>
                  </a:extLst>
                </a:gridCol>
              </a:tblGrid>
              <a:tr h="370840">
                <a:tc>
                  <a:txBody>
                    <a:bodyPr/>
                    <a:lstStyle/>
                    <a:p>
                      <a:pPr algn="ctr"/>
                      <a:endParaRPr lang="en-US" sz="1000" dirty="0"/>
                    </a:p>
                  </a:txBody>
                  <a:tcPr/>
                </a:tc>
                <a:tc>
                  <a:txBody>
                    <a:bodyPr/>
                    <a:lstStyle/>
                    <a:p>
                      <a:pPr algn="ctr"/>
                      <a:r>
                        <a:rPr lang="en-US" sz="1000" dirty="0"/>
                        <a:t>Developer</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Marketing Lead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p>
                      <a:pPr algn="ctr"/>
                      <a:endParaRPr lang="en-US" sz="1000" dirty="0"/>
                    </a:p>
                  </a:txBody>
                  <a:tcPr/>
                </a:tc>
                <a:tc>
                  <a:txBody>
                    <a:bodyPr/>
                    <a:lstStyle/>
                    <a:p>
                      <a:pPr algn="ctr"/>
                      <a:r>
                        <a:rPr lang="en-US" sz="1000" dirty="0"/>
                        <a:t>Operations</a:t>
                      </a:r>
                      <a:r>
                        <a:rPr lang="en-US" sz="1000" baseline="0" dirty="0"/>
                        <a:t> Lead</a:t>
                      </a:r>
                      <a:endParaRPr lang="en-US" sz="1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p>
                      <a:pPr algn="ctr"/>
                      <a:endParaRPr lang="en-US" sz="1000" dirty="0"/>
                    </a:p>
                  </a:txBody>
                  <a:tcPr/>
                </a:tc>
                <a:tc>
                  <a:txBody>
                    <a:bodyPr/>
                    <a:lstStyle/>
                    <a:p>
                      <a:pPr algn="ctr"/>
                      <a:r>
                        <a:rPr lang="en-US" sz="1000" dirty="0"/>
                        <a:t>CFO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txBody>
                  <a:tcPr/>
                </a:tc>
                <a:tc>
                  <a:txBody>
                    <a:bodyPr/>
                    <a:lstStyle/>
                    <a:p>
                      <a:pPr algn="ctr"/>
                      <a:r>
                        <a:rPr lang="en-US" sz="1000" dirty="0"/>
                        <a:t>CEO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txBody>
                  <a:tcPr/>
                </a:tc>
                <a:extLst>
                  <a:ext uri="{0D108BD9-81ED-4DB2-BD59-A6C34878D82A}">
                    <a16:rowId xmlns:a16="http://schemas.microsoft.com/office/drawing/2014/main" val="10000"/>
                  </a:ext>
                </a:extLst>
              </a:tr>
              <a:tr h="1659389">
                <a:tc>
                  <a:txBody>
                    <a:bodyPr/>
                    <a:lstStyle/>
                    <a:p>
                      <a:r>
                        <a:rPr lang="en-US" sz="1000" dirty="0"/>
                        <a:t>Visibility into customer interaction on a whole</a:t>
                      </a:r>
                    </a:p>
                  </a:txBody>
                  <a:tcPr/>
                </a:tc>
                <a:tc>
                  <a:txBody>
                    <a:bodyPr/>
                    <a:lstStyle/>
                    <a:p>
                      <a:r>
                        <a:rPr lang="en-US" sz="1000" dirty="0"/>
                        <a:t>Additional</a:t>
                      </a:r>
                      <a:r>
                        <a:rPr lang="en-US" sz="1000" baseline="0" dirty="0"/>
                        <a:t> data points I can use to customize </a:t>
                      </a:r>
                      <a:r>
                        <a:rPr lang="en-US" sz="1000" baseline="0" dirty="0" err="1"/>
                        <a:t>comms</a:t>
                      </a:r>
                      <a:r>
                        <a:rPr lang="en-US" sz="1000" baseline="0" dirty="0"/>
                        <a:t>/build reports. </a:t>
                      </a:r>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This gives me an overview</a:t>
                      </a:r>
                      <a:r>
                        <a:rPr lang="en-US" sz="1000" baseline="0" dirty="0"/>
                        <a:t> of where customers are in each stage of the journey and helps me focus my marketing efforts where people are getting stuck.</a:t>
                      </a:r>
                      <a:endParaRPr lang="en-US" sz="1000" dirty="0"/>
                    </a:p>
                    <a:p>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This can help me pinpoint</a:t>
                      </a:r>
                      <a:r>
                        <a:rPr lang="en-US" sz="1000" baseline="0" dirty="0"/>
                        <a:t> problems in my processes and scalability issues and needs.</a:t>
                      </a:r>
                      <a:endParaRPr lang="en-US" sz="1000" dirty="0"/>
                    </a:p>
                    <a:p>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I can tell where people are</a:t>
                      </a:r>
                      <a:r>
                        <a:rPr lang="en-US" sz="1000" baseline="0" dirty="0"/>
                        <a:t> getting stuck on the customer journey/how long it takes them to make it through the journey. I can see churn and gold members and predict what will happen in future. Helps me plan revenue. 30/60/90 day outlook.</a:t>
                      </a:r>
                      <a:endParaRPr lang="en-US" sz="1000" dirty="0"/>
                    </a:p>
                    <a:p>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Helps CFO plan revenue. 30/60/90 day outlook. Gives me an idea of many new customers we will be getting at a given time – so I can allocate resources &amp; plan for scale.</a:t>
                      </a:r>
                      <a:endParaRPr lang="en-US" sz="1000" dirty="0"/>
                    </a:p>
                    <a:p>
                      <a:r>
                        <a:rPr lang="en-US" sz="1000" dirty="0"/>
                        <a:t>Ties</a:t>
                      </a:r>
                      <a:r>
                        <a:rPr lang="en-US" sz="1000" baseline="0" dirty="0"/>
                        <a:t> in to “Automate customer interaction based on touchpoints”</a:t>
                      </a:r>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2</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Drill-down &amp; reporting on customer</a:t>
                      </a:r>
                      <a:r>
                        <a:rPr lang="en-US" sz="1000" baseline="0" dirty="0"/>
                        <a:t> interaction</a:t>
                      </a:r>
                      <a:endParaRPr lang="en-US" sz="1000" dirty="0"/>
                    </a:p>
                    <a:p>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Additional</a:t>
                      </a:r>
                      <a:r>
                        <a:rPr lang="en-US" sz="1000" baseline="0" dirty="0"/>
                        <a:t> data points I can use to customize </a:t>
                      </a:r>
                      <a:r>
                        <a:rPr lang="en-US" sz="1000" baseline="0" dirty="0" err="1"/>
                        <a:t>comms</a:t>
                      </a:r>
                      <a:r>
                        <a:rPr lang="en-US" sz="1000" baseline="0" dirty="0"/>
                        <a:t>/build reports. </a:t>
                      </a:r>
                      <a:endParaRPr lang="en-US" sz="1000" dirty="0"/>
                    </a:p>
                    <a:p>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Helps me identify problems while they are small enough to fix, helps me identify</a:t>
                      </a:r>
                      <a:r>
                        <a:rPr lang="en-US" sz="1000" baseline="0" dirty="0"/>
                        <a:t> star content/paths and helps me focus my team on the right efforts – can use other functionality for personalized touches and approvals</a:t>
                      </a:r>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Reporting functionality helps me talk to the CFO and CEO.</a:t>
                      </a:r>
                    </a:p>
                    <a:p>
                      <a:endParaRPr lang="en-US" sz="1000" dirty="0"/>
                    </a:p>
                  </a:txBody>
                  <a:tcPr/>
                </a:tc>
                <a:tc>
                  <a:txBody>
                    <a:bodyPr/>
                    <a:lstStyle/>
                    <a:p>
                      <a:r>
                        <a:rPr lang="en-US" sz="10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This is really for marketing. They</a:t>
                      </a:r>
                      <a:r>
                        <a:rPr lang="en-US" sz="1000" baseline="0" dirty="0"/>
                        <a:t> will let me know if this impacts revenue</a:t>
                      </a:r>
                      <a:endParaRPr lang="en-US" sz="1000" dirty="0"/>
                    </a:p>
                    <a:p>
                      <a:endParaRPr lang="en-US" sz="1000" dirty="0"/>
                    </a:p>
                  </a:txBody>
                  <a:tcPr/>
                </a:tc>
                <a:tc>
                  <a:txBody>
                    <a:bodyPr/>
                    <a:lstStyle/>
                    <a:p>
                      <a:r>
                        <a:rPr lang="en-US" sz="10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I can spot-check individuals with the appropriate</a:t>
                      </a:r>
                      <a:r>
                        <a:rPr lang="en-US" sz="1000" baseline="0" dirty="0"/>
                        <a:t> internal teams/or by myself. </a:t>
                      </a:r>
                      <a:endParaRPr lang="en-US" sz="1000" dirty="0"/>
                    </a:p>
                    <a:p>
                      <a:endParaRPr lang="en-US" sz="1000" dirty="0"/>
                    </a:p>
                  </a:txBody>
                  <a:tcPr/>
                </a:tc>
                <a:tc>
                  <a:txBody>
                    <a:bodyPr/>
                    <a:lstStyle/>
                    <a:p>
                      <a:r>
                        <a:rPr lang="en-US" sz="1000" dirty="0"/>
                        <a:t>2</a:t>
                      </a:r>
                    </a:p>
                  </a:txBody>
                  <a:tcPr/>
                </a:tc>
                <a:extLst>
                  <a:ext uri="{0D108BD9-81ED-4DB2-BD59-A6C34878D82A}">
                    <a16:rowId xmlns:a16="http://schemas.microsoft.com/office/drawing/2014/main" val="10002"/>
                  </a:ext>
                </a:extLst>
              </a:tr>
              <a:tr h="370840">
                <a:tc>
                  <a:txBody>
                    <a:bodyPr/>
                    <a:lstStyle/>
                    <a:p>
                      <a:r>
                        <a:rPr lang="en-US" sz="1000" dirty="0"/>
                        <a:t>Determine</a:t>
                      </a:r>
                      <a:r>
                        <a:rPr lang="en-US" sz="1000" baseline="0" dirty="0"/>
                        <a:t> which touchpoints resonate with customers</a:t>
                      </a:r>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Additional data point that helps me learn</a:t>
                      </a:r>
                      <a:r>
                        <a:rPr lang="en-US" sz="1000" baseline="0" dirty="0"/>
                        <a:t> more about this process – also helps me prepare for future conversations with exec team</a:t>
                      </a:r>
                      <a:endParaRPr lang="en-US" sz="1000" dirty="0"/>
                    </a:p>
                  </a:txBody>
                  <a:tcPr/>
                </a:tc>
                <a:tc>
                  <a:txBody>
                    <a:bodyPr/>
                    <a:lstStyle/>
                    <a:p>
                      <a:r>
                        <a:rPr lang="en-US" sz="10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This</a:t>
                      </a:r>
                      <a:r>
                        <a:rPr lang="en-US" sz="1000" baseline="0" dirty="0"/>
                        <a:t> is key. I need to know what works and what doesn't</a:t>
                      </a:r>
                      <a:r>
                        <a:rPr lang="uk-UA" sz="1000" baseline="0" dirty="0"/>
                        <a:t>’</a:t>
                      </a:r>
                      <a:r>
                        <a:rPr lang="en-US" sz="1000" baseline="0" dirty="0"/>
                        <a:t>t so I can focus my efforts/team appropriately.</a:t>
                      </a:r>
                      <a:endParaRPr lang="en-US" sz="1000" dirty="0"/>
                    </a:p>
                    <a:p>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Helping</a:t>
                      </a:r>
                      <a:r>
                        <a:rPr lang="en-US" sz="1000" baseline="0" dirty="0"/>
                        <a:t> to pinpoint issues in the process and seeing where customers get stuck is key.</a:t>
                      </a:r>
                      <a:endParaRPr lang="en-US" sz="1000" dirty="0"/>
                    </a:p>
                    <a:p>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This</a:t>
                      </a:r>
                      <a:r>
                        <a:rPr lang="en-US" sz="1000" baseline="0" dirty="0"/>
                        <a:t> informs functionality use and helps inform pricing. </a:t>
                      </a:r>
                      <a:endParaRPr lang="en-US" sz="1000" dirty="0"/>
                    </a:p>
                    <a:p>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Growth. This is the main growth</a:t>
                      </a:r>
                      <a:r>
                        <a:rPr lang="en-US" sz="1000" baseline="0" dirty="0"/>
                        <a:t> engine and helps inform strategic decisions across the business. </a:t>
                      </a:r>
                      <a:endParaRPr lang="en-US" sz="1000" dirty="0"/>
                    </a:p>
                    <a:p>
                      <a:endParaRPr lang="en-US" sz="1000" dirty="0"/>
                    </a:p>
                  </a:txBody>
                  <a:tcPr/>
                </a:tc>
                <a:tc>
                  <a:txBody>
                    <a:bodyPr/>
                    <a:lstStyle/>
                    <a:p>
                      <a:r>
                        <a:rPr lang="en-US" sz="1000" dirty="0"/>
                        <a:t>1</a:t>
                      </a:r>
                    </a:p>
                  </a:txBody>
                  <a:tcPr/>
                </a:tc>
                <a:extLst>
                  <a:ext uri="{0D108BD9-81ED-4DB2-BD59-A6C34878D82A}">
                    <a16:rowId xmlns:a16="http://schemas.microsoft.com/office/drawing/2014/main" val="10003"/>
                  </a:ext>
                </a:extLst>
              </a:tr>
              <a:tr h="370840">
                <a:tc>
                  <a:txBody>
                    <a:bodyPr/>
                    <a:lstStyle/>
                    <a:p>
                      <a:r>
                        <a:rPr lang="en-US" sz="1100" dirty="0"/>
                        <a:t>Automate</a:t>
                      </a:r>
                      <a:r>
                        <a:rPr lang="en-US" sz="1100" baseline="0" dirty="0"/>
                        <a:t> customer interaction based on touchpoints</a:t>
                      </a:r>
                      <a:endParaRPr lang="en-US" sz="1100" dirty="0"/>
                    </a:p>
                  </a:txBody>
                  <a:tcPr/>
                </a:tc>
                <a:tc>
                  <a:txBody>
                    <a:bodyPr/>
                    <a:lstStyle/>
                    <a:p>
                      <a:r>
                        <a:rPr lang="en-US" sz="1100" dirty="0"/>
                        <a:t>Automation means less interaction offline, basing</a:t>
                      </a:r>
                      <a:r>
                        <a:rPr lang="en-US" sz="1100" baseline="0" dirty="0"/>
                        <a:t> this on triggers means everything can be automated and not manual/error-prone</a:t>
                      </a:r>
                      <a:endParaRPr lang="en-US" sz="11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Automating processes cuts</a:t>
                      </a:r>
                      <a:r>
                        <a:rPr lang="en-US" sz="1000" baseline="0" dirty="0"/>
                        <a:t> down on human error. Also allows me to send ads/coupons when, for example, bills are due or gold status is achieved. Helps move customer from one touchpoint to another.</a:t>
                      </a:r>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Automating processes helps cut</a:t>
                      </a:r>
                      <a:r>
                        <a:rPr lang="en-US" sz="1000" baseline="0" dirty="0"/>
                        <a:t> down on human error. Helps with staffing when automation works. Allows flexibility/adaptability. We can implement new processes faster when they are automated.</a:t>
                      </a:r>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Cuts</a:t>
                      </a:r>
                      <a:r>
                        <a:rPr lang="en-US" sz="1000" baseline="0" dirty="0"/>
                        <a:t> down on staffing/errors if process is automated. Cuts down on overhead in general. </a:t>
                      </a:r>
                      <a:endParaRPr lang="en-US" sz="1000" dirty="0"/>
                    </a:p>
                    <a:p>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Can help me implement</a:t>
                      </a:r>
                      <a:r>
                        <a:rPr lang="en-US" sz="1000" baseline="0" dirty="0"/>
                        <a:t> a strategy to move customers from A to B. </a:t>
                      </a:r>
                      <a:endParaRPr lang="en-US" sz="1000" dirty="0"/>
                    </a:p>
                    <a:p>
                      <a:endParaRPr lang="en-US" sz="1000" dirty="0"/>
                    </a:p>
                  </a:txBody>
                  <a:tcPr/>
                </a:tc>
                <a:tc>
                  <a:txBody>
                    <a:bodyPr/>
                    <a:lstStyle/>
                    <a:p>
                      <a:r>
                        <a:rPr lang="en-US" sz="1000" dirty="0"/>
                        <a:t>1</a:t>
                      </a:r>
                    </a:p>
                  </a:txBody>
                  <a:tcPr/>
                </a:tc>
                <a:extLst>
                  <a:ext uri="{0D108BD9-81ED-4DB2-BD59-A6C34878D82A}">
                    <a16:rowId xmlns:a16="http://schemas.microsoft.com/office/drawing/2014/main" val="10004"/>
                  </a:ext>
                </a:extLst>
              </a:tr>
            </a:tbl>
          </a:graphicData>
        </a:graphic>
      </p:graphicFrame>
      <p:sp>
        <p:nvSpPr>
          <p:cNvPr id="5" name="Title 1"/>
          <p:cNvSpPr txBox="1">
            <a:spLocks/>
          </p:cNvSpPr>
          <p:nvPr/>
        </p:nvSpPr>
        <p:spPr>
          <a:xfrm>
            <a:off x="838200" y="-30163"/>
            <a:ext cx="10515600" cy="614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a:lstStyle>
          <a:p>
            <a:r>
              <a:rPr lang="en-US" sz="2800" dirty="0"/>
              <a:t>Measuring engagement and customer journey by role</a:t>
            </a:r>
          </a:p>
        </p:txBody>
      </p:sp>
      <p:sp>
        <p:nvSpPr>
          <p:cNvPr id="7" name="TextBox 6"/>
          <p:cNvSpPr txBox="1"/>
          <p:nvPr/>
        </p:nvSpPr>
        <p:spPr>
          <a:xfrm>
            <a:off x="156635" y="6243084"/>
            <a:ext cx="5085216" cy="246221"/>
          </a:xfrm>
          <a:prstGeom prst="rect">
            <a:avLst/>
          </a:prstGeom>
          <a:noFill/>
        </p:spPr>
        <p:txBody>
          <a:bodyPr wrap="square" rtlCol="0">
            <a:spAutoFit/>
          </a:bodyPr>
          <a:lstStyle/>
          <a:p>
            <a:r>
              <a:rPr lang="en-US" sz="1000" dirty="0"/>
              <a:t>IMP = Importance. 1= high (have to have), 2= mid (nice to have), 3= low (not a priority)</a:t>
            </a:r>
          </a:p>
        </p:txBody>
      </p:sp>
    </p:spTree>
    <p:extLst>
      <p:ext uri="{BB962C8B-B14F-4D97-AF65-F5344CB8AC3E}">
        <p14:creationId xmlns:p14="http://schemas.microsoft.com/office/powerpoint/2010/main" val="259383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75346178"/>
              </p:ext>
            </p:extLst>
          </p:nvPr>
        </p:nvGraphicFramePr>
        <p:xfrm>
          <a:off x="159489" y="506818"/>
          <a:ext cx="11844672" cy="4524509"/>
        </p:xfrm>
        <a:graphic>
          <a:graphicData uri="http://schemas.openxmlformats.org/drawingml/2006/table">
            <a:tbl>
              <a:tblPr firstRow="1" bandRow="1">
                <a:tableStyleId>{ED083AE6-46FA-4A59-8FB0-9F97EB10719F}</a:tableStyleId>
              </a:tblPr>
              <a:tblGrid>
                <a:gridCol w="1116418">
                  <a:extLst>
                    <a:ext uri="{9D8B030D-6E8A-4147-A177-3AD203B41FA5}">
                      <a16:colId xmlns:a16="http://schemas.microsoft.com/office/drawing/2014/main" val="20000"/>
                    </a:ext>
                  </a:extLst>
                </a:gridCol>
                <a:gridCol w="1041991">
                  <a:extLst>
                    <a:ext uri="{9D8B030D-6E8A-4147-A177-3AD203B41FA5}">
                      <a16:colId xmlns:a16="http://schemas.microsoft.com/office/drawing/2014/main" val="20001"/>
                    </a:ext>
                  </a:extLst>
                </a:gridCol>
                <a:gridCol w="425302">
                  <a:extLst>
                    <a:ext uri="{9D8B030D-6E8A-4147-A177-3AD203B41FA5}">
                      <a16:colId xmlns:a16="http://schemas.microsoft.com/office/drawing/2014/main" val="20002"/>
                    </a:ext>
                  </a:extLst>
                </a:gridCol>
                <a:gridCol w="2083981">
                  <a:extLst>
                    <a:ext uri="{9D8B030D-6E8A-4147-A177-3AD203B41FA5}">
                      <a16:colId xmlns:a16="http://schemas.microsoft.com/office/drawing/2014/main" val="20003"/>
                    </a:ext>
                  </a:extLst>
                </a:gridCol>
                <a:gridCol w="425303">
                  <a:extLst>
                    <a:ext uri="{9D8B030D-6E8A-4147-A177-3AD203B41FA5}">
                      <a16:colId xmlns:a16="http://schemas.microsoft.com/office/drawing/2014/main" val="20004"/>
                    </a:ext>
                  </a:extLst>
                </a:gridCol>
                <a:gridCol w="1456660">
                  <a:extLst>
                    <a:ext uri="{9D8B030D-6E8A-4147-A177-3AD203B41FA5}">
                      <a16:colId xmlns:a16="http://schemas.microsoft.com/office/drawing/2014/main" val="20005"/>
                    </a:ext>
                  </a:extLst>
                </a:gridCol>
                <a:gridCol w="467833">
                  <a:extLst>
                    <a:ext uri="{9D8B030D-6E8A-4147-A177-3AD203B41FA5}">
                      <a16:colId xmlns:a16="http://schemas.microsoft.com/office/drawing/2014/main" val="20006"/>
                    </a:ext>
                  </a:extLst>
                </a:gridCol>
                <a:gridCol w="1881963">
                  <a:extLst>
                    <a:ext uri="{9D8B030D-6E8A-4147-A177-3AD203B41FA5}">
                      <a16:colId xmlns:a16="http://schemas.microsoft.com/office/drawing/2014/main" val="20007"/>
                    </a:ext>
                  </a:extLst>
                </a:gridCol>
                <a:gridCol w="404037">
                  <a:extLst>
                    <a:ext uri="{9D8B030D-6E8A-4147-A177-3AD203B41FA5}">
                      <a16:colId xmlns:a16="http://schemas.microsoft.com/office/drawing/2014/main" val="20008"/>
                    </a:ext>
                  </a:extLst>
                </a:gridCol>
                <a:gridCol w="2052083">
                  <a:extLst>
                    <a:ext uri="{9D8B030D-6E8A-4147-A177-3AD203B41FA5}">
                      <a16:colId xmlns:a16="http://schemas.microsoft.com/office/drawing/2014/main" val="20009"/>
                    </a:ext>
                  </a:extLst>
                </a:gridCol>
                <a:gridCol w="489101">
                  <a:extLst>
                    <a:ext uri="{9D8B030D-6E8A-4147-A177-3AD203B41FA5}">
                      <a16:colId xmlns:a16="http://schemas.microsoft.com/office/drawing/2014/main" val="20010"/>
                    </a:ext>
                  </a:extLst>
                </a:gridCol>
              </a:tblGrid>
              <a:tr h="370840">
                <a:tc>
                  <a:txBody>
                    <a:bodyPr/>
                    <a:lstStyle/>
                    <a:p>
                      <a:pPr algn="ctr"/>
                      <a:endParaRPr lang="en-US" sz="1000" dirty="0"/>
                    </a:p>
                  </a:txBody>
                  <a:tcPr/>
                </a:tc>
                <a:tc>
                  <a:txBody>
                    <a:bodyPr/>
                    <a:lstStyle/>
                    <a:p>
                      <a:pPr algn="ctr"/>
                      <a:r>
                        <a:rPr lang="en-US" sz="1000" dirty="0"/>
                        <a:t>Developer</a:t>
                      </a:r>
                      <a:r>
                        <a:rPr lang="en-US" sz="1000" baseline="0" dirty="0"/>
                        <a:t> Lead</a:t>
                      </a:r>
                      <a:endParaRPr lang="en-US" sz="1000" dirty="0"/>
                    </a:p>
                  </a:txBody>
                  <a:tcPr/>
                </a:tc>
                <a:tc>
                  <a:txBody>
                    <a:bodyPr/>
                    <a:lstStyle/>
                    <a:p>
                      <a:pPr algn="ctr"/>
                      <a:r>
                        <a:rPr lang="en-US" sz="1000" dirty="0"/>
                        <a:t>Imp</a:t>
                      </a:r>
                    </a:p>
                  </a:txBody>
                  <a:tcPr/>
                </a:tc>
                <a:tc>
                  <a:txBody>
                    <a:bodyPr/>
                    <a:lstStyle/>
                    <a:p>
                      <a:pPr algn="ctr"/>
                      <a:r>
                        <a:rPr lang="en-US" sz="1000" dirty="0"/>
                        <a:t>Marketing Lead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p>
                      <a:pPr algn="ctr"/>
                      <a:endParaRPr lang="en-US" sz="1000" dirty="0"/>
                    </a:p>
                  </a:txBody>
                  <a:tcPr/>
                </a:tc>
                <a:tc>
                  <a:txBody>
                    <a:bodyPr/>
                    <a:lstStyle/>
                    <a:p>
                      <a:pPr algn="ctr"/>
                      <a:r>
                        <a:rPr lang="en-US" sz="1000" dirty="0"/>
                        <a:t>Operations</a:t>
                      </a:r>
                      <a:r>
                        <a:rPr lang="en-US" sz="1000" baseline="0" dirty="0"/>
                        <a:t> Lead</a:t>
                      </a:r>
                      <a:endParaRPr lang="en-US" sz="1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p>
                      <a:pPr algn="ctr"/>
                      <a:endParaRPr lang="en-US" sz="1000" dirty="0"/>
                    </a:p>
                  </a:txBody>
                  <a:tcPr/>
                </a:tc>
                <a:tc>
                  <a:txBody>
                    <a:bodyPr/>
                    <a:lstStyle/>
                    <a:p>
                      <a:pPr algn="ctr"/>
                      <a:r>
                        <a:rPr lang="en-US" sz="1000" dirty="0"/>
                        <a:t>CFO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txBody>
                  <a:tcPr/>
                </a:tc>
                <a:tc>
                  <a:txBody>
                    <a:bodyPr/>
                    <a:lstStyle/>
                    <a:p>
                      <a:pPr algn="ctr"/>
                      <a:r>
                        <a:rPr lang="en-US" sz="1000" dirty="0"/>
                        <a:t>CEO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Imp</a:t>
                      </a:r>
                    </a:p>
                  </a:txBody>
                  <a:tcPr/>
                </a:tc>
                <a:extLst>
                  <a:ext uri="{0D108BD9-81ED-4DB2-BD59-A6C34878D82A}">
                    <a16:rowId xmlns:a16="http://schemas.microsoft.com/office/drawing/2014/main" val="10000"/>
                  </a:ext>
                </a:extLst>
              </a:tr>
              <a:tr h="1659389">
                <a:tc>
                  <a:txBody>
                    <a:bodyPr/>
                    <a:lstStyle/>
                    <a:p>
                      <a:r>
                        <a:rPr lang="en-US" sz="1100" dirty="0"/>
                        <a:t>Automate corrective action</a:t>
                      </a:r>
                      <a:r>
                        <a:rPr lang="en-US" sz="1100" baseline="0" dirty="0"/>
                        <a:t> to keep customers on their ideal journey</a:t>
                      </a:r>
                      <a:endParaRPr lang="en-US" sz="1100" dirty="0"/>
                    </a:p>
                  </a:txBody>
                  <a:tcPr/>
                </a:tc>
                <a:tc>
                  <a:txBody>
                    <a:bodyPr/>
                    <a:lstStyle/>
                    <a:p>
                      <a:r>
                        <a:rPr lang="en-US" sz="1100" dirty="0"/>
                        <a:t>Data</a:t>
                      </a:r>
                      <a:r>
                        <a:rPr lang="en-US" sz="1100" baseline="0" dirty="0"/>
                        <a:t> helps me prepare for conversations with the executives</a:t>
                      </a:r>
                      <a:endParaRPr lang="en-US" sz="1100" dirty="0"/>
                    </a:p>
                  </a:txBody>
                  <a:tcPr/>
                </a:tc>
                <a:tc>
                  <a:txBody>
                    <a:bodyPr/>
                    <a:lstStyle/>
                    <a:p>
                      <a:r>
                        <a:rPr lang="en-US" sz="10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Saves time and staffing when</a:t>
                      </a:r>
                      <a:r>
                        <a:rPr lang="en-US" sz="1000" baseline="0" dirty="0"/>
                        <a:t> we can steer customers to their ideal path in an automated way. Issuing corrective action means sending emails checking in, special offers, even triggering an internal message for sales to call the customer. Most marketing systems don’t recognize exceptions but this one </a:t>
                      </a:r>
                      <a:r>
                        <a:rPr lang="en-US" sz="1000" baseline="0"/>
                        <a:t>does.</a:t>
                      </a:r>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I need to be able to handle exceptions to the process and real-life</a:t>
                      </a:r>
                      <a:r>
                        <a:rPr lang="en-US" sz="1000" baseline="0" dirty="0"/>
                        <a:t> events. Those unexpected factors that can happen for all of my customers.</a:t>
                      </a:r>
                      <a:endParaRPr lang="en-US" sz="1000" dirty="0"/>
                    </a:p>
                    <a:p>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Replacing overhead with</a:t>
                      </a:r>
                      <a:r>
                        <a:rPr lang="en-US" sz="1000" baseline="0" dirty="0"/>
                        <a:t> automated process saves money and increases EBITA. More customers will make a purchase after achieving their ideal path. Customer retention goes up as well.</a:t>
                      </a:r>
                      <a:endParaRPr lang="en-US" sz="1000" dirty="0"/>
                    </a:p>
                    <a:p>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Reducing overhead is good but I really want more customers. I want to mine my existing customers for those golden opportunities that otherwise we are missing. </a:t>
                      </a:r>
                      <a:br>
                        <a:rPr lang="en-US" sz="1000" dirty="0"/>
                      </a:br>
                      <a:r>
                        <a:rPr lang="en-US" sz="1000" dirty="0"/>
                        <a:t>NOTE:</a:t>
                      </a:r>
                      <a:r>
                        <a:rPr lang="en-US" sz="1000" baseline="0" dirty="0"/>
                        <a:t> </a:t>
                      </a:r>
                      <a:r>
                        <a:rPr lang="en-US" sz="1000" dirty="0"/>
                        <a:t>GM Story (airbag letter sent</a:t>
                      </a:r>
                      <a:r>
                        <a:rPr lang="en-US" sz="1000" baseline="0" dirty="0"/>
                        <a:t> to all GM customers including those killed)</a:t>
                      </a:r>
                      <a:endParaRPr lang="en-US"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1</a:t>
                      </a:r>
                    </a:p>
                  </a:txBody>
                  <a:tcPr/>
                </a:tc>
                <a:extLst>
                  <a:ext uri="{0D108BD9-81ED-4DB2-BD59-A6C34878D82A}">
                    <a16:rowId xmlns:a16="http://schemas.microsoft.com/office/drawing/2014/main" val="10001"/>
                  </a:ext>
                </a:extLst>
              </a:tr>
              <a:tr h="370840">
                <a:tc>
                  <a:txBody>
                    <a:bodyPr/>
                    <a:lstStyle/>
                    <a:p>
                      <a:r>
                        <a:rPr lang="en-US" sz="1100" dirty="0"/>
                        <a:t>Automate</a:t>
                      </a:r>
                      <a:r>
                        <a:rPr lang="en-US" sz="1100" baseline="0" dirty="0"/>
                        <a:t> </a:t>
                      </a:r>
                      <a:r>
                        <a:rPr lang="en-US" sz="1100" dirty="0"/>
                        <a:t>internal team</a:t>
                      </a:r>
                      <a:r>
                        <a:rPr lang="en-US" sz="1100" baseline="0" dirty="0"/>
                        <a:t> notifications when customer takes interaction of note</a:t>
                      </a:r>
                      <a:endParaRPr lang="en-US" sz="1100" dirty="0"/>
                    </a:p>
                  </a:txBody>
                  <a:tcPr/>
                </a:tc>
                <a:tc>
                  <a:txBody>
                    <a:bodyPr/>
                    <a:lstStyle/>
                    <a:p>
                      <a:r>
                        <a:rPr lang="en-US" sz="1100" dirty="0"/>
                        <a:t>--</a:t>
                      </a:r>
                    </a:p>
                  </a:txBody>
                  <a:tcPr/>
                </a:tc>
                <a:tc>
                  <a:txBody>
                    <a:bodyPr/>
                    <a:lstStyle/>
                    <a:p>
                      <a:r>
                        <a:rPr lang="en-US" sz="10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Fosters collaboration because I can involve</a:t>
                      </a:r>
                      <a:r>
                        <a:rPr lang="en-US" sz="1000" baseline="0" dirty="0"/>
                        <a:t> sales/finance/ops when needed. Collections, for example, can be handled differently depending on customer parameters.</a:t>
                      </a: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Collaboration is key. Can dedicate resources to other tasks if this is being handled</a:t>
                      </a:r>
                      <a:r>
                        <a:rPr lang="en-US" sz="1000" baseline="0" dirty="0"/>
                        <a:t> in an automated way.</a:t>
                      </a:r>
                      <a:endParaRPr lang="en-US" sz="1000" dirty="0"/>
                    </a:p>
                    <a:p>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Collections, billing, renewals can be handled differently depending on customer parameters. Looking into how much time each process takes can help us streamline operations.</a:t>
                      </a:r>
                      <a:endParaRPr lang="en-US" sz="1000" dirty="0"/>
                    </a:p>
                    <a:p>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Leveraging the resources that we have helps reduce cost and scale the business. </a:t>
                      </a:r>
                    </a:p>
                    <a:p>
                      <a:endParaRPr lang="en-US" sz="1000" dirty="0"/>
                    </a:p>
                  </a:txBody>
                  <a:tcPr/>
                </a:tc>
                <a:tc>
                  <a:txBody>
                    <a:bodyPr/>
                    <a:lstStyle/>
                    <a:p>
                      <a:r>
                        <a:rPr lang="en-US" sz="1000" dirty="0"/>
                        <a:t>2</a:t>
                      </a:r>
                    </a:p>
                  </a:txBody>
                  <a:tcPr/>
                </a:tc>
                <a:extLst>
                  <a:ext uri="{0D108BD9-81ED-4DB2-BD59-A6C34878D82A}">
                    <a16:rowId xmlns:a16="http://schemas.microsoft.com/office/drawing/2014/main" val="10002"/>
                  </a:ext>
                </a:extLst>
              </a:tr>
              <a:tr h="370840">
                <a:tc>
                  <a:txBody>
                    <a:bodyPr/>
                    <a:lstStyle/>
                    <a:p>
                      <a:r>
                        <a:rPr lang="en-US" sz="1100" dirty="0"/>
                        <a:t>Set goals and</a:t>
                      </a:r>
                      <a:r>
                        <a:rPr lang="en-US" sz="1100" baseline="0" dirty="0"/>
                        <a:t> measure ROI</a:t>
                      </a:r>
                      <a:endParaRPr lang="en-US" sz="1100" dirty="0"/>
                    </a:p>
                  </a:txBody>
                  <a:tcPr/>
                </a:tc>
                <a:tc>
                  <a:txBody>
                    <a:bodyPr/>
                    <a:lstStyle/>
                    <a:p>
                      <a:r>
                        <a:rPr lang="en-US" sz="1100" dirty="0"/>
                        <a:t>--</a:t>
                      </a:r>
                    </a:p>
                  </a:txBody>
                  <a:tcPr/>
                </a:tc>
                <a:tc>
                  <a:txBody>
                    <a:bodyPr/>
                    <a:lstStyle/>
                    <a:p>
                      <a:r>
                        <a:rPr lang="en-US" sz="1000"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This helps me prove the worth of my department – ROI on marketing</a:t>
                      </a:r>
                      <a:r>
                        <a:rPr lang="en-US" sz="1000" baseline="0" dirty="0"/>
                        <a:t> efforts ties a revenue number to what has traditionally been a money pit. Helps me focus my marketing efforts on the largest ROI segments.</a:t>
                      </a:r>
                      <a:endParaRPr lang="en-US" sz="1000" dirty="0"/>
                    </a:p>
                    <a:p>
                      <a:endParaRPr lang="en-US" sz="1000" dirty="0"/>
                    </a:p>
                  </a:txBody>
                  <a:tcPr/>
                </a:tc>
                <a:tc>
                  <a:txBody>
                    <a:bodyPr/>
                    <a:lstStyle/>
                    <a:p>
                      <a:r>
                        <a:rPr lang="en-US" sz="1000" dirty="0"/>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Helps distribute resources according to ROI</a:t>
                      </a:r>
                    </a:p>
                    <a:p>
                      <a:endParaRPr lang="en-US" sz="1000" dirty="0"/>
                    </a:p>
                  </a:txBody>
                  <a:tcPr/>
                </a:tc>
                <a:tc>
                  <a:txBody>
                    <a:bodyPr/>
                    <a:lstStyle/>
                    <a:p>
                      <a:r>
                        <a:rPr lang="en-US" sz="1000"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ROI on marketing</a:t>
                      </a:r>
                      <a:r>
                        <a:rPr lang="en-US" sz="1000" baseline="0" dirty="0"/>
                        <a:t> efforts ties a revenue number and accountability to marketing lead. Also helps streamline teams and process.</a:t>
                      </a:r>
                      <a:endParaRPr lang="en-US" sz="1000" dirty="0"/>
                    </a:p>
                    <a:p>
                      <a:endParaRPr lang="en-US" sz="1000" dirty="0"/>
                    </a:p>
                  </a:txBody>
                  <a:tcPr/>
                </a:tc>
                <a:tc>
                  <a:txBody>
                    <a:bodyPr/>
                    <a:lstStyle/>
                    <a:p>
                      <a:r>
                        <a:rPr lang="en-US" sz="1000" dirty="0"/>
                        <a:t>2</a:t>
                      </a:r>
                    </a:p>
                  </a:txBody>
                  <a:tcPr/>
                </a:tc>
                <a:tc>
                  <a:txBody>
                    <a:bodyPr/>
                    <a:lstStyle/>
                    <a:p>
                      <a:r>
                        <a:rPr lang="en-US" sz="1000" dirty="0"/>
                        <a:t>I</a:t>
                      </a:r>
                      <a:r>
                        <a:rPr lang="en-US" sz="1000" baseline="0" dirty="0"/>
                        <a:t> know we are making strategic investments in what works because I see ROI from our efforts.</a:t>
                      </a:r>
                      <a:endParaRPr lang="en-US" sz="1000" dirty="0"/>
                    </a:p>
                  </a:txBody>
                  <a:tcPr/>
                </a:tc>
                <a:tc>
                  <a:txBody>
                    <a:bodyPr/>
                    <a:lstStyle/>
                    <a:p>
                      <a:r>
                        <a:rPr lang="en-US" sz="1000" dirty="0"/>
                        <a:t>1</a:t>
                      </a:r>
                    </a:p>
                  </a:txBody>
                  <a:tcPr/>
                </a:tc>
                <a:extLst>
                  <a:ext uri="{0D108BD9-81ED-4DB2-BD59-A6C34878D82A}">
                    <a16:rowId xmlns:a16="http://schemas.microsoft.com/office/drawing/2014/main" val="10003"/>
                  </a:ext>
                </a:extLst>
              </a:tr>
            </a:tbl>
          </a:graphicData>
        </a:graphic>
      </p:graphicFrame>
      <p:sp>
        <p:nvSpPr>
          <p:cNvPr id="5" name="Title 1"/>
          <p:cNvSpPr txBox="1">
            <a:spLocks/>
          </p:cNvSpPr>
          <p:nvPr/>
        </p:nvSpPr>
        <p:spPr>
          <a:xfrm>
            <a:off x="838200" y="-30163"/>
            <a:ext cx="10515600" cy="614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a:lstStyle>
          <a:p>
            <a:r>
              <a:rPr lang="en-US" sz="2800" dirty="0"/>
              <a:t>Measuring engagement and customer journey by role (cont.)</a:t>
            </a:r>
          </a:p>
        </p:txBody>
      </p:sp>
      <p:sp>
        <p:nvSpPr>
          <p:cNvPr id="7" name="TextBox 6"/>
          <p:cNvSpPr txBox="1"/>
          <p:nvPr/>
        </p:nvSpPr>
        <p:spPr>
          <a:xfrm>
            <a:off x="156635" y="6166884"/>
            <a:ext cx="5085216" cy="246221"/>
          </a:xfrm>
          <a:prstGeom prst="rect">
            <a:avLst/>
          </a:prstGeom>
          <a:noFill/>
        </p:spPr>
        <p:txBody>
          <a:bodyPr wrap="square" rtlCol="0">
            <a:spAutoFit/>
          </a:bodyPr>
          <a:lstStyle/>
          <a:p>
            <a:r>
              <a:rPr lang="en-US" sz="1000" dirty="0"/>
              <a:t>IMP = Importance. 1= high (have to have), 2= mid (nice to have), 3= low (not a priority)</a:t>
            </a:r>
          </a:p>
        </p:txBody>
      </p:sp>
    </p:spTree>
    <p:extLst>
      <p:ext uri="{BB962C8B-B14F-4D97-AF65-F5344CB8AC3E}">
        <p14:creationId xmlns:p14="http://schemas.microsoft.com/office/powerpoint/2010/main" val="70277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Modern Customer Engagement Is…</a:t>
            </a:r>
          </a:p>
        </p:txBody>
      </p:sp>
      <p:sp>
        <p:nvSpPr>
          <p:cNvPr id="5" name="TextBox 4"/>
          <p:cNvSpPr txBox="1"/>
          <p:nvPr/>
        </p:nvSpPr>
        <p:spPr>
          <a:xfrm>
            <a:off x="1760069" y="1948721"/>
            <a:ext cx="4189228" cy="400110"/>
          </a:xfrm>
          <a:prstGeom prst="rect">
            <a:avLst/>
          </a:prstGeom>
          <a:solidFill>
            <a:schemeClr val="accent6">
              <a:lumMod val="60000"/>
              <a:lumOff val="40000"/>
            </a:schemeClr>
          </a:solidFill>
          <a:ln w="190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9585D"/>
                </a:solidFill>
                <a:effectLst/>
                <a:uLnTx/>
                <a:uFillTx/>
                <a:latin typeface="Calibri"/>
                <a:ea typeface="+mn-ea"/>
                <a:cs typeface="+mn-cs"/>
              </a:rPr>
              <a:t>Customer Communications Mgmt.</a:t>
            </a:r>
          </a:p>
        </p:txBody>
      </p:sp>
      <p:sp>
        <p:nvSpPr>
          <p:cNvPr id="6" name="TextBox 5"/>
          <p:cNvSpPr txBox="1"/>
          <p:nvPr/>
        </p:nvSpPr>
        <p:spPr>
          <a:xfrm>
            <a:off x="1760068" y="1158149"/>
            <a:ext cx="4189228" cy="400110"/>
          </a:xfrm>
          <a:prstGeom prst="rect">
            <a:avLst/>
          </a:prstGeom>
          <a:solidFill>
            <a:schemeClr val="accent6">
              <a:lumMod val="60000"/>
              <a:lumOff val="40000"/>
            </a:schemeClr>
          </a:solidFill>
          <a:ln w="190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9585D"/>
                </a:solidFill>
                <a:effectLst/>
                <a:uLnTx/>
                <a:uFillTx/>
                <a:latin typeface="Calibri"/>
                <a:ea typeface="+mn-ea"/>
                <a:cs typeface="+mn-cs"/>
              </a:rPr>
              <a:t>Document Production</a:t>
            </a:r>
          </a:p>
        </p:txBody>
      </p:sp>
      <p:sp>
        <p:nvSpPr>
          <p:cNvPr id="7" name="TextBox 6"/>
          <p:cNvSpPr txBox="1"/>
          <p:nvPr/>
        </p:nvSpPr>
        <p:spPr>
          <a:xfrm>
            <a:off x="5949296" y="1165655"/>
            <a:ext cx="4189227" cy="400110"/>
          </a:xfrm>
          <a:prstGeom prst="rect">
            <a:avLst/>
          </a:prstGeom>
          <a:solidFill>
            <a:schemeClr val="accent6">
              <a:lumMod val="60000"/>
              <a:lumOff val="40000"/>
            </a:schemeClr>
          </a:solidFill>
          <a:ln w="190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9585D"/>
                </a:solidFill>
                <a:effectLst/>
                <a:uLnTx/>
                <a:uFillTx/>
                <a:latin typeface="Calibri"/>
                <a:ea typeface="+mn-ea"/>
                <a:cs typeface="+mn-cs"/>
              </a:rPr>
              <a:t>Customer Engagement Management</a:t>
            </a:r>
          </a:p>
        </p:txBody>
      </p:sp>
      <p:sp>
        <p:nvSpPr>
          <p:cNvPr id="9" name="TextBox 8"/>
          <p:cNvSpPr txBox="1"/>
          <p:nvPr/>
        </p:nvSpPr>
        <p:spPr>
          <a:xfrm>
            <a:off x="5949297" y="1951802"/>
            <a:ext cx="4189227" cy="400110"/>
          </a:xfrm>
          <a:prstGeom prst="rect">
            <a:avLst/>
          </a:prstGeom>
          <a:solidFill>
            <a:schemeClr val="accent6">
              <a:lumMod val="60000"/>
              <a:lumOff val="40000"/>
            </a:schemeClr>
          </a:solidFill>
          <a:ln w="190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9585D"/>
                </a:solidFill>
                <a:effectLst/>
                <a:uLnTx/>
                <a:uFillTx/>
                <a:latin typeface="Calibri"/>
                <a:ea typeface="+mn-ea"/>
                <a:cs typeface="+mn-cs"/>
              </a:rPr>
              <a:t>Customer Intelligence</a:t>
            </a:r>
          </a:p>
        </p:txBody>
      </p:sp>
      <p:sp>
        <p:nvSpPr>
          <p:cNvPr id="10" name="TextBox 9"/>
          <p:cNvSpPr txBox="1"/>
          <p:nvPr/>
        </p:nvSpPr>
        <p:spPr>
          <a:xfrm>
            <a:off x="5949295" y="1544341"/>
            <a:ext cx="4189228" cy="400110"/>
          </a:xfrm>
          <a:prstGeom prst="rect">
            <a:avLst/>
          </a:prstGeom>
          <a:solidFill>
            <a:schemeClr val="accent6">
              <a:lumMod val="60000"/>
              <a:lumOff val="40000"/>
            </a:schemeClr>
          </a:solidFill>
          <a:ln w="190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9585D"/>
                </a:solidFill>
                <a:effectLst/>
                <a:uLnTx/>
                <a:uFillTx/>
                <a:latin typeface="Calibri"/>
                <a:ea typeface="+mn-ea"/>
                <a:cs typeface="+mn-cs"/>
              </a:rPr>
              <a:t>Digital Experience</a:t>
            </a:r>
          </a:p>
        </p:txBody>
      </p:sp>
      <p:sp>
        <p:nvSpPr>
          <p:cNvPr id="13" name="TextBox 12"/>
          <p:cNvSpPr txBox="1"/>
          <p:nvPr/>
        </p:nvSpPr>
        <p:spPr>
          <a:xfrm>
            <a:off x="1760069" y="1548611"/>
            <a:ext cx="4189228" cy="400110"/>
          </a:xfrm>
          <a:prstGeom prst="rect">
            <a:avLst/>
          </a:prstGeom>
          <a:solidFill>
            <a:schemeClr val="accent6">
              <a:lumMod val="60000"/>
              <a:lumOff val="40000"/>
            </a:schemeClr>
          </a:solidFill>
          <a:ln w="190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9585D"/>
                </a:solidFill>
                <a:effectLst/>
                <a:uLnTx/>
                <a:uFillTx/>
                <a:latin typeface="Calibri"/>
                <a:ea typeface="+mn-ea"/>
                <a:cs typeface="+mn-cs"/>
              </a:rPr>
              <a:t>Governance</a:t>
            </a:r>
          </a:p>
        </p:txBody>
      </p:sp>
      <p:sp>
        <p:nvSpPr>
          <p:cNvPr id="14" name="TextBox 13"/>
          <p:cNvSpPr txBox="1"/>
          <p:nvPr/>
        </p:nvSpPr>
        <p:spPr>
          <a:xfrm>
            <a:off x="5949297" y="2347641"/>
            <a:ext cx="4189228" cy="400110"/>
          </a:xfrm>
          <a:prstGeom prst="rect">
            <a:avLst/>
          </a:prstGeom>
          <a:solidFill>
            <a:schemeClr val="accent6">
              <a:lumMod val="60000"/>
              <a:lumOff val="40000"/>
            </a:schemeClr>
          </a:solidFill>
          <a:ln w="190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9585D"/>
                </a:solidFill>
                <a:effectLst/>
                <a:uLnTx/>
                <a:uFillTx/>
                <a:latin typeface="Calibri"/>
                <a:ea typeface="+mn-ea"/>
                <a:cs typeface="+mn-cs"/>
              </a:rPr>
              <a:t>Template Lifecycle Management</a:t>
            </a:r>
          </a:p>
        </p:txBody>
      </p:sp>
      <p:sp>
        <p:nvSpPr>
          <p:cNvPr id="15" name="TextBox 14"/>
          <p:cNvSpPr txBox="1"/>
          <p:nvPr/>
        </p:nvSpPr>
        <p:spPr>
          <a:xfrm>
            <a:off x="1760069" y="758039"/>
            <a:ext cx="8378454" cy="400110"/>
          </a:xfrm>
          <a:prstGeom prst="rect">
            <a:avLst/>
          </a:prstGeom>
          <a:solidFill>
            <a:schemeClr val="accent6">
              <a:lumMod val="20000"/>
              <a:lumOff val="80000"/>
            </a:schemeClr>
          </a:solidFill>
          <a:ln w="190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9585D"/>
                </a:solidFill>
                <a:effectLst/>
                <a:uLnTx/>
                <a:uFillTx/>
                <a:latin typeface="Calibri"/>
                <a:ea typeface="+mn-ea"/>
                <a:cs typeface="+mn-cs"/>
              </a:rPr>
              <a:t>Ecrion Omni System</a:t>
            </a:r>
          </a:p>
        </p:txBody>
      </p:sp>
      <p:sp>
        <p:nvSpPr>
          <p:cNvPr id="16" name="TextBox 15"/>
          <p:cNvSpPr txBox="1"/>
          <p:nvPr/>
        </p:nvSpPr>
        <p:spPr>
          <a:xfrm>
            <a:off x="1760069" y="2348847"/>
            <a:ext cx="4189228" cy="400110"/>
          </a:xfrm>
          <a:prstGeom prst="rect">
            <a:avLst/>
          </a:prstGeom>
          <a:solidFill>
            <a:schemeClr val="accent6">
              <a:lumMod val="60000"/>
              <a:lumOff val="40000"/>
            </a:schemeClr>
          </a:solidFill>
          <a:ln w="190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9585D"/>
                </a:solidFill>
                <a:effectLst/>
                <a:uLnTx/>
                <a:uFillTx/>
                <a:latin typeface="Calibri"/>
                <a:ea typeface="+mn-ea"/>
                <a:cs typeface="+mn-cs"/>
              </a:rPr>
              <a:t>Authoring and Composition</a:t>
            </a:r>
          </a:p>
        </p:txBody>
      </p:sp>
      <p:pic>
        <p:nvPicPr>
          <p:cNvPr id="11" name="Picture 10">
            <a:extLst>
              <a:ext uri="{FF2B5EF4-FFF2-40B4-BE49-F238E27FC236}">
                <a16:creationId xmlns:a16="http://schemas.microsoft.com/office/drawing/2014/main" id="{DBDB326C-EFC2-4515-A56D-99D8B2811AFD}"/>
              </a:ext>
            </a:extLst>
          </p:cNvPr>
          <p:cNvPicPr>
            <a:picLocks noChangeAspect="1"/>
          </p:cNvPicPr>
          <p:nvPr/>
        </p:nvPicPr>
        <p:blipFill>
          <a:blip r:embed="rId3"/>
          <a:stretch>
            <a:fillRect/>
          </a:stretch>
        </p:blipFill>
        <p:spPr>
          <a:xfrm>
            <a:off x="62159" y="2976387"/>
            <a:ext cx="2222394" cy="1944595"/>
          </a:xfrm>
          <a:prstGeom prst="rect">
            <a:avLst/>
          </a:prstGeom>
        </p:spPr>
      </p:pic>
      <p:pic>
        <p:nvPicPr>
          <p:cNvPr id="12" name="Picture 11">
            <a:extLst>
              <a:ext uri="{FF2B5EF4-FFF2-40B4-BE49-F238E27FC236}">
                <a16:creationId xmlns:a16="http://schemas.microsoft.com/office/drawing/2014/main" id="{A81BCD8D-A7CE-43F7-86E9-004C9B0839B9}"/>
              </a:ext>
            </a:extLst>
          </p:cNvPr>
          <p:cNvPicPr>
            <a:picLocks noChangeAspect="1"/>
          </p:cNvPicPr>
          <p:nvPr/>
        </p:nvPicPr>
        <p:blipFill>
          <a:blip r:embed="rId4"/>
          <a:stretch>
            <a:fillRect/>
          </a:stretch>
        </p:blipFill>
        <p:spPr>
          <a:xfrm>
            <a:off x="1904826" y="4886063"/>
            <a:ext cx="2619375" cy="1743075"/>
          </a:xfrm>
          <a:prstGeom prst="rect">
            <a:avLst/>
          </a:prstGeom>
        </p:spPr>
      </p:pic>
      <p:pic>
        <p:nvPicPr>
          <p:cNvPr id="17" name="Picture 16">
            <a:extLst>
              <a:ext uri="{FF2B5EF4-FFF2-40B4-BE49-F238E27FC236}">
                <a16:creationId xmlns:a16="http://schemas.microsoft.com/office/drawing/2014/main" id="{D209C993-4273-4046-876C-4C018FE5DC61}"/>
              </a:ext>
            </a:extLst>
          </p:cNvPr>
          <p:cNvPicPr>
            <a:picLocks noChangeAspect="1"/>
          </p:cNvPicPr>
          <p:nvPr/>
        </p:nvPicPr>
        <p:blipFill>
          <a:blip r:embed="rId5"/>
          <a:stretch>
            <a:fillRect/>
          </a:stretch>
        </p:blipFill>
        <p:spPr>
          <a:xfrm>
            <a:off x="4727586" y="2914058"/>
            <a:ext cx="2619375" cy="1743075"/>
          </a:xfrm>
          <a:prstGeom prst="rect">
            <a:avLst/>
          </a:prstGeom>
        </p:spPr>
      </p:pic>
      <p:pic>
        <p:nvPicPr>
          <p:cNvPr id="18" name="Picture 17">
            <a:extLst>
              <a:ext uri="{FF2B5EF4-FFF2-40B4-BE49-F238E27FC236}">
                <a16:creationId xmlns:a16="http://schemas.microsoft.com/office/drawing/2014/main" id="{B79147D9-20F3-4A15-A047-1A22128A48A8}"/>
              </a:ext>
            </a:extLst>
          </p:cNvPr>
          <p:cNvPicPr>
            <a:picLocks noChangeAspect="1"/>
          </p:cNvPicPr>
          <p:nvPr/>
        </p:nvPicPr>
        <p:blipFill>
          <a:blip r:embed="rId6"/>
          <a:stretch>
            <a:fillRect/>
          </a:stretch>
        </p:blipFill>
        <p:spPr>
          <a:xfrm>
            <a:off x="7608595" y="4886062"/>
            <a:ext cx="2628900" cy="1743075"/>
          </a:xfrm>
          <a:prstGeom prst="rect">
            <a:avLst/>
          </a:prstGeom>
        </p:spPr>
      </p:pic>
      <p:pic>
        <p:nvPicPr>
          <p:cNvPr id="19" name="Picture 18">
            <a:extLst>
              <a:ext uri="{FF2B5EF4-FFF2-40B4-BE49-F238E27FC236}">
                <a16:creationId xmlns:a16="http://schemas.microsoft.com/office/drawing/2014/main" id="{3468C659-1997-4122-8D34-A8A650A4C5F7}"/>
              </a:ext>
            </a:extLst>
          </p:cNvPr>
          <p:cNvPicPr>
            <a:picLocks noChangeAspect="1"/>
          </p:cNvPicPr>
          <p:nvPr/>
        </p:nvPicPr>
        <p:blipFill>
          <a:blip r:embed="rId7"/>
          <a:stretch>
            <a:fillRect/>
          </a:stretch>
        </p:blipFill>
        <p:spPr>
          <a:xfrm>
            <a:off x="9175227" y="2945972"/>
            <a:ext cx="2828925" cy="1619250"/>
          </a:xfrm>
          <a:prstGeom prst="rect">
            <a:avLst/>
          </a:prstGeom>
        </p:spPr>
      </p:pic>
      <p:sp>
        <p:nvSpPr>
          <p:cNvPr id="3" name="TextBox 2">
            <a:extLst>
              <a:ext uri="{FF2B5EF4-FFF2-40B4-BE49-F238E27FC236}">
                <a16:creationId xmlns:a16="http://schemas.microsoft.com/office/drawing/2014/main" id="{DBF97175-70E4-40A2-8ABB-BC45F1131C62}"/>
              </a:ext>
            </a:extLst>
          </p:cNvPr>
          <p:cNvSpPr txBox="1"/>
          <p:nvPr/>
        </p:nvSpPr>
        <p:spPr>
          <a:xfrm>
            <a:off x="2082673" y="3467935"/>
            <a:ext cx="2745367" cy="923330"/>
          </a:xfrm>
          <a:prstGeom prst="rect">
            <a:avLst/>
          </a:prstGeom>
          <a:noFill/>
        </p:spPr>
        <p:txBody>
          <a:bodyPr wrap="none" rtlCol="0">
            <a:spAutoFit/>
          </a:bodyPr>
          <a:lstStyle/>
          <a:p>
            <a:r>
              <a:rPr lang="en-US" dirty="0"/>
              <a:t>Ecrion can deliver solutions</a:t>
            </a:r>
          </a:p>
          <a:p>
            <a:r>
              <a:rPr lang="en-US" dirty="0"/>
              <a:t>across multiple use cases</a:t>
            </a:r>
          </a:p>
          <a:p>
            <a:r>
              <a:rPr lang="en-US" dirty="0"/>
              <a:t>and stakeholders</a:t>
            </a:r>
          </a:p>
        </p:txBody>
      </p:sp>
      <p:sp>
        <p:nvSpPr>
          <p:cNvPr id="20" name="TextBox 19">
            <a:extLst>
              <a:ext uri="{FF2B5EF4-FFF2-40B4-BE49-F238E27FC236}">
                <a16:creationId xmlns:a16="http://schemas.microsoft.com/office/drawing/2014/main" id="{289EFA7D-8918-41D9-A944-E0145B31EF56}"/>
              </a:ext>
            </a:extLst>
          </p:cNvPr>
          <p:cNvSpPr txBox="1"/>
          <p:nvPr/>
        </p:nvSpPr>
        <p:spPr>
          <a:xfrm>
            <a:off x="62159" y="5086873"/>
            <a:ext cx="1888146" cy="1323439"/>
          </a:xfrm>
          <a:prstGeom prst="rect">
            <a:avLst/>
          </a:prstGeom>
          <a:noFill/>
        </p:spPr>
        <p:txBody>
          <a:bodyPr wrap="none" rtlCol="0">
            <a:spAutoFit/>
          </a:bodyPr>
          <a:lstStyle/>
          <a:p>
            <a:r>
              <a:rPr lang="en-US" sz="1600" dirty="0"/>
              <a:t>Our software can </a:t>
            </a:r>
          </a:p>
          <a:p>
            <a:r>
              <a:rPr lang="en-US" sz="1600" dirty="0"/>
              <a:t>empower Customer </a:t>
            </a:r>
          </a:p>
          <a:p>
            <a:r>
              <a:rPr lang="en-US" sz="1600" dirty="0"/>
              <a:t>Service teams to </a:t>
            </a:r>
          </a:p>
          <a:p>
            <a:r>
              <a:rPr lang="en-US" sz="1600" dirty="0"/>
              <a:t>resolve support </a:t>
            </a:r>
          </a:p>
          <a:p>
            <a:r>
              <a:rPr lang="en-US" sz="1600" dirty="0"/>
              <a:t>issues</a:t>
            </a:r>
          </a:p>
        </p:txBody>
      </p:sp>
      <p:sp>
        <p:nvSpPr>
          <p:cNvPr id="21" name="TextBox 20">
            <a:extLst>
              <a:ext uri="{FF2B5EF4-FFF2-40B4-BE49-F238E27FC236}">
                <a16:creationId xmlns:a16="http://schemas.microsoft.com/office/drawing/2014/main" id="{AE95B84D-1A47-4C91-A8A3-1A2531B74DFC}"/>
              </a:ext>
            </a:extLst>
          </p:cNvPr>
          <p:cNvSpPr txBox="1"/>
          <p:nvPr/>
        </p:nvSpPr>
        <p:spPr>
          <a:xfrm>
            <a:off x="4647791" y="4822234"/>
            <a:ext cx="3011850" cy="923330"/>
          </a:xfrm>
          <a:prstGeom prst="rect">
            <a:avLst/>
          </a:prstGeom>
          <a:noFill/>
        </p:spPr>
        <p:txBody>
          <a:bodyPr wrap="none" rtlCol="0">
            <a:spAutoFit/>
          </a:bodyPr>
          <a:lstStyle/>
          <a:p>
            <a:r>
              <a:rPr lang="en-US" dirty="0"/>
              <a:t>Ecrion allows organizations</a:t>
            </a:r>
          </a:p>
          <a:p>
            <a:r>
              <a:rPr lang="en-US" dirty="0"/>
              <a:t>to implement internal</a:t>
            </a:r>
          </a:p>
          <a:p>
            <a:r>
              <a:rPr lang="en-US" dirty="0"/>
              <a:t>controls to ensure compliance</a:t>
            </a:r>
          </a:p>
        </p:txBody>
      </p:sp>
      <p:sp>
        <p:nvSpPr>
          <p:cNvPr id="22" name="TextBox 21">
            <a:extLst>
              <a:ext uri="{FF2B5EF4-FFF2-40B4-BE49-F238E27FC236}">
                <a16:creationId xmlns:a16="http://schemas.microsoft.com/office/drawing/2014/main" id="{0501F3F1-1A58-4716-8994-EA2C3A1CB42C}"/>
              </a:ext>
            </a:extLst>
          </p:cNvPr>
          <p:cNvSpPr txBox="1"/>
          <p:nvPr/>
        </p:nvSpPr>
        <p:spPr>
          <a:xfrm>
            <a:off x="10218040" y="5077027"/>
            <a:ext cx="1912575" cy="1169551"/>
          </a:xfrm>
          <a:prstGeom prst="rect">
            <a:avLst/>
          </a:prstGeom>
          <a:noFill/>
        </p:spPr>
        <p:txBody>
          <a:bodyPr wrap="none" rtlCol="0">
            <a:spAutoFit/>
          </a:bodyPr>
          <a:lstStyle/>
          <a:p>
            <a:r>
              <a:rPr lang="en-US" sz="1400" dirty="0"/>
              <a:t>System Admins</a:t>
            </a:r>
          </a:p>
          <a:p>
            <a:r>
              <a:rPr lang="en-US" sz="1400" dirty="0"/>
              <a:t>and Operations can </a:t>
            </a:r>
          </a:p>
          <a:p>
            <a:r>
              <a:rPr lang="en-US" sz="1400" dirty="0"/>
              <a:t>automate and integrate</a:t>
            </a:r>
          </a:p>
          <a:p>
            <a:r>
              <a:rPr lang="en-US" sz="1400" dirty="0"/>
              <a:t>using our flexible</a:t>
            </a:r>
          </a:p>
          <a:p>
            <a:r>
              <a:rPr lang="en-US" sz="1400" dirty="0"/>
              <a:t>platform </a:t>
            </a:r>
          </a:p>
        </p:txBody>
      </p:sp>
      <p:sp>
        <p:nvSpPr>
          <p:cNvPr id="23" name="TextBox 22">
            <a:extLst>
              <a:ext uri="{FF2B5EF4-FFF2-40B4-BE49-F238E27FC236}">
                <a16:creationId xmlns:a16="http://schemas.microsoft.com/office/drawing/2014/main" id="{6A501FEC-40ED-4EED-A674-29243C16BC9D}"/>
              </a:ext>
            </a:extLst>
          </p:cNvPr>
          <p:cNvSpPr txBox="1"/>
          <p:nvPr/>
        </p:nvSpPr>
        <p:spPr>
          <a:xfrm>
            <a:off x="7429888" y="3035994"/>
            <a:ext cx="1799147" cy="954107"/>
          </a:xfrm>
          <a:prstGeom prst="rect">
            <a:avLst/>
          </a:prstGeom>
          <a:noFill/>
        </p:spPr>
        <p:txBody>
          <a:bodyPr wrap="none" rtlCol="0">
            <a:spAutoFit/>
          </a:bodyPr>
          <a:lstStyle/>
          <a:p>
            <a:r>
              <a:rPr lang="en-US" sz="1400" dirty="0"/>
              <a:t>Marketing can </a:t>
            </a:r>
          </a:p>
          <a:p>
            <a:r>
              <a:rPr lang="en-US" sz="1400" dirty="0"/>
              <a:t>measure customer</a:t>
            </a:r>
          </a:p>
          <a:p>
            <a:r>
              <a:rPr lang="en-US" sz="1400" dirty="0"/>
              <a:t>engagement from</a:t>
            </a:r>
          </a:p>
          <a:p>
            <a:r>
              <a:rPr lang="en-US" sz="1400" dirty="0"/>
              <a:t>Customer interactions</a:t>
            </a:r>
          </a:p>
        </p:txBody>
      </p:sp>
    </p:spTree>
    <p:extLst>
      <p:ext uri="{BB962C8B-B14F-4D97-AF65-F5344CB8AC3E}">
        <p14:creationId xmlns:p14="http://schemas.microsoft.com/office/powerpoint/2010/main" val="136289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P spid="22"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67854" y="857250"/>
            <a:ext cx="6656294" cy="5143500"/>
          </a:xfrm>
          <a:prstGeom prst="rect">
            <a:avLst/>
          </a:prstGeom>
          <a:blipFill>
            <a:blip r:embed="rId5" cstate="print"/>
            <a:stretch>
              <a:fillRect/>
            </a:stretch>
          </a:blipFill>
        </p:spPr>
        <p:txBody>
          <a:bodyPr wrap="square" lIns="0" tIns="0" rIns="0" bIns="0" rtlCol="0"/>
          <a:lstStyle/>
          <a:p>
            <a:pPr defTabSz="685800"/>
            <a:endParaRPr sz="1191">
              <a:solidFill>
                <a:srgbClr val="59585D"/>
              </a:solidFill>
              <a:latin typeface="Calibri"/>
            </a:endParaRPr>
          </a:p>
        </p:txBody>
      </p:sp>
      <p:sp>
        <p:nvSpPr>
          <p:cNvPr id="3" name="object 3"/>
          <p:cNvSpPr txBox="1">
            <a:spLocks noGrp="1"/>
          </p:cNvSpPr>
          <p:nvPr>
            <p:ph type="title"/>
          </p:nvPr>
        </p:nvSpPr>
        <p:spPr>
          <a:xfrm>
            <a:off x="2529841" y="1283568"/>
            <a:ext cx="7751558" cy="507831"/>
          </a:xfrm>
          <a:prstGeom prst="rect">
            <a:avLst/>
          </a:prstGeom>
        </p:spPr>
        <p:txBody>
          <a:bodyPr vert="horz" wrap="square" lIns="0" tIns="0" rIns="0" bIns="0" rtlCol="0" anchor="ctr">
            <a:spAutoFit/>
          </a:bodyPr>
          <a:lstStyle/>
          <a:p>
            <a:pPr marL="10086">
              <a:lnSpc>
                <a:spcPct val="100000"/>
              </a:lnSpc>
            </a:pPr>
            <a:r>
              <a:rPr lang="en-US" spc="-3" dirty="0"/>
              <a:t>Agility: Rapid Customer-Centric Innovation</a:t>
            </a:r>
            <a:endParaRPr spc="-3" dirty="0"/>
          </a:p>
        </p:txBody>
      </p:sp>
      <p:sp>
        <p:nvSpPr>
          <p:cNvPr id="4" name="object 4"/>
          <p:cNvSpPr/>
          <p:nvPr/>
        </p:nvSpPr>
        <p:spPr>
          <a:xfrm>
            <a:off x="3070412" y="2290286"/>
            <a:ext cx="6051176" cy="3211577"/>
          </a:xfrm>
          <a:prstGeom prst="rect">
            <a:avLst/>
          </a:prstGeom>
          <a:blipFill>
            <a:blip r:embed="rId6" cstate="print"/>
            <a:stretch>
              <a:fillRect/>
            </a:stretch>
          </a:blipFill>
        </p:spPr>
        <p:txBody>
          <a:bodyPr wrap="square" lIns="0" tIns="0" rIns="0" bIns="0" rtlCol="0"/>
          <a:lstStyle/>
          <a:p>
            <a:pPr defTabSz="685800"/>
            <a:endParaRPr sz="1191">
              <a:solidFill>
                <a:srgbClr val="59585D"/>
              </a:solidFill>
              <a:latin typeface="Calibri"/>
            </a:endParaRPr>
          </a:p>
        </p:txBody>
      </p:sp>
      <p:sp>
        <p:nvSpPr>
          <p:cNvPr id="5" name="object 5"/>
          <p:cNvSpPr txBox="1"/>
          <p:nvPr/>
        </p:nvSpPr>
        <p:spPr>
          <a:xfrm>
            <a:off x="4063813" y="2693920"/>
            <a:ext cx="551750" cy="122213"/>
          </a:xfrm>
          <a:prstGeom prst="rect">
            <a:avLst/>
          </a:prstGeom>
        </p:spPr>
        <p:txBody>
          <a:bodyPr vert="horz" wrap="square" lIns="0" tIns="0" rIns="0" bIns="0" rtlCol="0">
            <a:spAutoFit/>
          </a:bodyPr>
          <a:lstStyle/>
          <a:p>
            <a:pPr marL="8405" defTabSz="685800"/>
            <a:r>
              <a:rPr sz="794" b="1" spc="-3" dirty="0">
                <a:solidFill>
                  <a:srgbClr val="FFFFFF"/>
                </a:solidFill>
                <a:latin typeface="Segoe UI"/>
                <a:cs typeface="Segoe UI"/>
              </a:rPr>
              <a:t>Easy to</a:t>
            </a:r>
            <a:r>
              <a:rPr sz="794" b="1" spc="-59" dirty="0">
                <a:solidFill>
                  <a:srgbClr val="FFFFFF"/>
                </a:solidFill>
                <a:latin typeface="Segoe UI"/>
                <a:cs typeface="Segoe UI"/>
              </a:rPr>
              <a:t> </a:t>
            </a:r>
            <a:r>
              <a:rPr sz="794" b="1" spc="-3" dirty="0">
                <a:solidFill>
                  <a:srgbClr val="FFFFFF"/>
                </a:solidFill>
                <a:latin typeface="Segoe UI"/>
                <a:cs typeface="Segoe UI"/>
              </a:rPr>
              <a:t>Use</a:t>
            </a:r>
            <a:endParaRPr sz="794">
              <a:solidFill>
                <a:srgbClr val="59585D"/>
              </a:solidFill>
              <a:latin typeface="Segoe UI"/>
              <a:cs typeface="Segoe UI"/>
            </a:endParaRPr>
          </a:p>
        </p:txBody>
      </p:sp>
      <p:sp>
        <p:nvSpPr>
          <p:cNvPr id="6" name="object 6"/>
          <p:cNvSpPr txBox="1"/>
          <p:nvPr/>
        </p:nvSpPr>
        <p:spPr>
          <a:xfrm>
            <a:off x="3124201" y="3429000"/>
            <a:ext cx="667730" cy="205184"/>
          </a:xfrm>
          <a:prstGeom prst="rect">
            <a:avLst/>
          </a:prstGeom>
        </p:spPr>
        <p:txBody>
          <a:bodyPr vert="horz" wrap="square" lIns="0" tIns="0" rIns="0" bIns="0" rtlCol="0">
            <a:spAutoFit/>
          </a:bodyPr>
          <a:lstStyle/>
          <a:p>
            <a:pPr marL="8405" defTabSz="685800">
              <a:lnSpc>
                <a:spcPts val="808"/>
              </a:lnSpc>
            </a:pPr>
            <a:r>
              <a:rPr lang="en-US" sz="794" b="1" spc="-3" dirty="0">
                <a:solidFill>
                  <a:srgbClr val="FFFFFF"/>
                </a:solidFill>
                <a:latin typeface="Segoe UI"/>
                <a:cs typeface="Segoe UI"/>
              </a:rPr>
              <a:t>Collaboration Projects</a:t>
            </a:r>
            <a:endParaRPr lang="en-US" sz="794" dirty="0">
              <a:solidFill>
                <a:srgbClr val="59585D"/>
              </a:solidFill>
              <a:latin typeface="Segoe UI"/>
              <a:cs typeface="Segoe UI"/>
            </a:endParaRPr>
          </a:p>
        </p:txBody>
      </p:sp>
      <p:sp>
        <p:nvSpPr>
          <p:cNvPr id="7" name="object 7"/>
          <p:cNvSpPr txBox="1"/>
          <p:nvPr/>
        </p:nvSpPr>
        <p:spPr>
          <a:xfrm>
            <a:off x="4208369" y="4542890"/>
            <a:ext cx="411816" cy="284052"/>
          </a:xfrm>
          <a:prstGeom prst="rect">
            <a:avLst/>
          </a:prstGeom>
        </p:spPr>
        <p:txBody>
          <a:bodyPr vert="horz" wrap="square" lIns="0" tIns="0" rIns="0" bIns="0" rtlCol="0">
            <a:spAutoFit/>
          </a:bodyPr>
          <a:lstStyle/>
          <a:p>
            <a:pPr marL="8405" defTabSz="685800">
              <a:lnSpc>
                <a:spcPts val="808"/>
              </a:lnSpc>
            </a:pPr>
            <a:r>
              <a:rPr sz="794" b="1" dirty="0">
                <a:solidFill>
                  <a:srgbClr val="FFFFFF"/>
                </a:solidFill>
                <a:latin typeface="Segoe UI"/>
                <a:cs typeface="Segoe UI"/>
              </a:rPr>
              <a:t>WSIWIG</a:t>
            </a:r>
            <a:endParaRPr sz="794">
              <a:solidFill>
                <a:srgbClr val="59585D"/>
              </a:solidFill>
              <a:latin typeface="Segoe UI"/>
              <a:cs typeface="Segoe UI"/>
            </a:endParaRPr>
          </a:p>
          <a:p>
            <a:pPr marL="8405" marR="42024" defTabSz="685800">
              <a:lnSpc>
                <a:spcPct val="69400"/>
              </a:lnSpc>
              <a:spcBef>
                <a:spcPts val="146"/>
              </a:spcBef>
            </a:pPr>
            <a:r>
              <a:rPr sz="794" b="1" spc="-3" dirty="0">
                <a:solidFill>
                  <a:srgbClr val="FFFFFF"/>
                </a:solidFill>
                <a:latin typeface="Segoe UI"/>
                <a:cs typeface="Segoe UI"/>
              </a:rPr>
              <a:t>Design  </a:t>
            </a:r>
            <a:r>
              <a:rPr sz="794" b="1" dirty="0">
                <a:solidFill>
                  <a:srgbClr val="FFFFFF"/>
                </a:solidFill>
                <a:latin typeface="Segoe UI"/>
                <a:cs typeface="Segoe UI"/>
              </a:rPr>
              <a:t>Su</a:t>
            </a:r>
            <a:r>
              <a:rPr sz="794" b="1" spc="17" dirty="0">
                <a:solidFill>
                  <a:srgbClr val="FFFFFF"/>
                </a:solidFill>
                <a:latin typeface="Segoe UI"/>
                <a:cs typeface="Segoe UI"/>
              </a:rPr>
              <a:t>r</a:t>
            </a:r>
            <a:r>
              <a:rPr sz="794" b="1" spc="-3" dirty="0">
                <a:solidFill>
                  <a:srgbClr val="FFFFFF"/>
                </a:solidFill>
                <a:latin typeface="Segoe UI"/>
                <a:cs typeface="Segoe UI"/>
              </a:rPr>
              <a:t>face</a:t>
            </a:r>
            <a:endParaRPr sz="794">
              <a:solidFill>
                <a:srgbClr val="59585D"/>
              </a:solidFill>
              <a:latin typeface="Segoe UI"/>
              <a:cs typeface="Segoe UI"/>
            </a:endParaRPr>
          </a:p>
        </p:txBody>
      </p:sp>
      <p:sp>
        <p:nvSpPr>
          <p:cNvPr id="8" name="object 8"/>
          <p:cNvSpPr txBox="1"/>
          <p:nvPr/>
        </p:nvSpPr>
        <p:spPr>
          <a:xfrm>
            <a:off x="8427386" y="4521092"/>
            <a:ext cx="627809" cy="252954"/>
          </a:xfrm>
          <a:prstGeom prst="rect">
            <a:avLst/>
          </a:prstGeom>
        </p:spPr>
        <p:txBody>
          <a:bodyPr vert="horz" wrap="square" lIns="0" tIns="0" rIns="0" bIns="0" rtlCol="0">
            <a:spAutoFit/>
          </a:bodyPr>
          <a:lstStyle/>
          <a:p>
            <a:pPr marL="8405" marR="3362" defTabSz="685800">
              <a:lnSpc>
                <a:spcPct val="69400"/>
              </a:lnSpc>
            </a:pPr>
            <a:r>
              <a:rPr sz="794" b="1" spc="-3" dirty="0">
                <a:solidFill>
                  <a:srgbClr val="FFFFFF"/>
                </a:solidFill>
                <a:latin typeface="Segoe UI"/>
                <a:cs typeface="Segoe UI"/>
              </a:rPr>
              <a:t>Drag </a:t>
            </a:r>
            <a:r>
              <a:rPr sz="794" b="1" dirty="0">
                <a:solidFill>
                  <a:srgbClr val="FFFFFF"/>
                </a:solidFill>
                <a:latin typeface="Segoe UI"/>
                <a:cs typeface="Segoe UI"/>
              </a:rPr>
              <a:t>&amp;</a:t>
            </a:r>
            <a:r>
              <a:rPr sz="794" b="1" spc="-56" dirty="0">
                <a:solidFill>
                  <a:srgbClr val="FFFFFF"/>
                </a:solidFill>
                <a:latin typeface="Segoe UI"/>
                <a:cs typeface="Segoe UI"/>
              </a:rPr>
              <a:t> </a:t>
            </a:r>
            <a:r>
              <a:rPr sz="794" b="1" spc="-3" dirty="0">
                <a:solidFill>
                  <a:srgbClr val="FFFFFF"/>
                </a:solidFill>
                <a:latin typeface="Segoe UI"/>
                <a:cs typeface="Segoe UI"/>
              </a:rPr>
              <a:t>Drop  Dynamic  Data</a:t>
            </a:r>
            <a:endParaRPr sz="794">
              <a:solidFill>
                <a:srgbClr val="59585D"/>
              </a:solidFill>
              <a:latin typeface="Segoe UI"/>
              <a:cs typeface="Segoe UI"/>
            </a:endParaRPr>
          </a:p>
        </p:txBody>
      </p:sp>
      <p:pic>
        <p:nvPicPr>
          <p:cNvPr id="13" name="D4C5686">
            <a:hlinkClick r:id="" action="ppaction://media"/>
          </p:cNvPr>
          <p:cNvPicPr>
            <a:picLocks noChangeAspect="1"/>
          </p:cNvPicPr>
          <p:nvPr>
            <a:videoFile r:link="rId2"/>
            <p:extLst>
              <p:ext uri="{DAA4B4D4-6D71-4841-9C94-3DE7FCFB9230}">
                <p14:media xmlns:p14="http://schemas.microsoft.com/office/powerpoint/2010/main" r:embed="rId1">
                  <p14:fade in="1000"/>
                </p14:media>
              </p:ext>
            </p:extLst>
          </p:nvPr>
        </p:nvPicPr>
        <p:blipFill>
          <a:blip r:embed="rId7"/>
          <a:stretch>
            <a:fillRect/>
          </a:stretch>
        </p:blipFill>
        <p:spPr>
          <a:xfrm>
            <a:off x="3070413" y="2176858"/>
            <a:ext cx="6248611" cy="4073336"/>
          </a:xfrm>
          <a:prstGeom prst="rect">
            <a:avLst/>
          </a:prstGeom>
          <a:ln>
            <a:solidFill>
              <a:srgbClr val="8BC6F0"/>
            </a:solidFill>
          </a:ln>
        </p:spPr>
      </p:pic>
    </p:spTree>
    <p:extLst>
      <p:ext uri="{BB962C8B-B14F-4D97-AF65-F5344CB8AC3E}">
        <p14:creationId xmlns:p14="http://schemas.microsoft.com/office/powerpoint/2010/main" val="181712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1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Governance: Stakeholder Oversight</a:t>
            </a:r>
          </a:p>
        </p:txBody>
      </p:sp>
      <p:pic>
        <p:nvPicPr>
          <p:cNvPr id="4" name="Content Placeholder 3"/>
          <p:cNvPicPr>
            <a:picLocks noGrp="1" noChangeAspect="1"/>
          </p:cNvPicPr>
          <p:nvPr>
            <p:ph idx="1"/>
          </p:nvPr>
        </p:nvPicPr>
        <p:blipFill>
          <a:blip r:embed="rId3"/>
          <a:stretch>
            <a:fillRect/>
          </a:stretch>
        </p:blipFill>
        <p:spPr>
          <a:xfrm>
            <a:off x="1780633" y="948175"/>
            <a:ext cx="6857921" cy="3263504"/>
          </a:xfrm>
          <a:prstGeom prst="rect">
            <a:avLst/>
          </a:prstGeom>
        </p:spPr>
      </p:pic>
      <p:pic>
        <p:nvPicPr>
          <p:cNvPr id="5" name="Content Placeholder 3"/>
          <p:cNvPicPr>
            <a:picLocks noChangeAspect="1"/>
          </p:cNvPicPr>
          <p:nvPr/>
        </p:nvPicPr>
        <p:blipFill>
          <a:blip r:embed="rId4"/>
          <a:stretch>
            <a:fillRect/>
          </a:stretch>
        </p:blipFill>
        <p:spPr>
          <a:xfrm>
            <a:off x="5209593" y="2214550"/>
            <a:ext cx="4296575" cy="3994258"/>
          </a:xfrm>
          <a:prstGeom prst="rect">
            <a:avLst/>
          </a:prstGeom>
        </p:spPr>
      </p:pic>
    </p:spTree>
    <p:extLst>
      <p:ext uri="{BB962C8B-B14F-4D97-AF65-F5344CB8AC3E}">
        <p14:creationId xmlns:p14="http://schemas.microsoft.com/office/powerpoint/2010/main" val="1943656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Centric:  Identity within CCM</a:t>
            </a:r>
          </a:p>
        </p:txBody>
      </p:sp>
      <p:pic>
        <p:nvPicPr>
          <p:cNvPr id="4" name="Content Placeholder 3"/>
          <p:cNvPicPr>
            <a:picLocks noGrp="1" noChangeAspect="1"/>
          </p:cNvPicPr>
          <p:nvPr>
            <p:ph idx="1"/>
          </p:nvPr>
        </p:nvPicPr>
        <p:blipFill>
          <a:blip r:embed="rId3"/>
          <a:stretch>
            <a:fillRect/>
          </a:stretch>
        </p:blipFill>
        <p:spPr>
          <a:xfrm>
            <a:off x="3080930" y="1450813"/>
            <a:ext cx="5720948" cy="3731250"/>
          </a:xfrm>
          <a:prstGeom prst="rect">
            <a:avLst/>
          </a:prstGeom>
        </p:spPr>
      </p:pic>
    </p:spTree>
    <p:extLst>
      <p:ext uri="{BB962C8B-B14F-4D97-AF65-F5344CB8AC3E}">
        <p14:creationId xmlns:p14="http://schemas.microsoft.com/office/powerpoint/2010/main" val="1850445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36" y="0"/>
            <a:ext cx="8677656" cy="651262"/>
          </a:xfrm>
        </p:spPr>
        <p:txBody>
          <a:bodyPr>
            <a:normAutofit fontScale="90000"/>
          </a:bodyPr>
          <a:lstStyle/>
          <a:p>
            <a:r>
              <a:rPr lang="en-US" dirty="0"/>
              <a:t>Why </a:t>
            </a:r>
            <a:r>
              <a:rPr lang="en-US" dirty="0" err="1"/>
              <a:t>Ecrion</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2492" y="6340078"/>
            <a:ext cx="1238564" cy="274080"/>
          </a:xfrm>
          <a:prstGeom prst="rect">
            <a:avLst/>
          </a:prstGeom>
        </p:spPr>
      </p:pic>
      <p:sp>
        <p:nvSpPr>
          <p:cNvPr id="4" name="Rectangle 3"/>
          <p:cNvSpPr/>
          <p:nvPr/>
        </p:nvSpPr>
        <p:spPr>
          <a:xfrm>
            <a:off x="1372692" y="4249159"/>
            <a:ext cx="8903903" cy="369332"/>
          </a:xfrm>
          <a:prstGeom prst="rect">
            <a:avLst/>
          </a:prstGeom>
        </p:spPr>
        <p:txBody>
          <a:bodyPr wrap="square">
            <a:spAutoFit/>
          </a:bodyPr>
          <a:lstStyle/>
          <a:p>
            <a:pPr>
              <a:defRPr/>
            </a:pPr>
            <a:r>
              <a:rPr lang="en-US" dirty="0" err="1">
                <a:solidFill>
                  <a:prstClr val="black"/>
                </a:solidFill>
                <a:latin typeface="Franklin Gothic Book" panose="020B0503020102020204"/>
              </a:rPr>
              <a:t>Ecrion</a:t>
            </a:r>
            <a:r>
              <a:rPr lang="en-US" dirty="0">
                <a:solidFill>
                  <a:prstClr val="black"/>
                </a:solidFill>
                <a:latin typeface="Franklin Gothic Book" panose="020B0503020102020204"/>
              </a:rPr>
              <a:t> differentiators:</a:t>
            </a:r>
          </a:p>
        </p:txBody>
      </p:sp>
      <p:sp>
        <p:nvSpPr>
          <p:cNvPr id="11" name="Rectangle 10"/>
          <p:cNvSpPr/>
          <p:nvPr/>
        </p:nvSpPr>
        <p:spPr>
          <a:xfrm>
            <a:off x="1372692" y="4549676"/>
            <a:ext cx="8903903" cy="2308324"/>
          </a:xfrm>
          <a:prstGeom prst="rect">
            <a:avLst/>
          </a:prstGeom>
          <a:noFill/>
        </p:spPr>
        <p:txBody>
          <a:bodyPr wrap="square" numCol="1">
            <a:spAutoFit/>
          </a:bodyPr>
          <a:lstStyle/>
          <a:p>
            <a:pPr marL="342900" indent="-342900">
              <a:buFont typeface="Wingdings" charset="2"/>
              <a:buChar char="q"/>
              <a:defRPr/>
            </a:pPr>
            <a:r>
              <a:rPr lang="en-US" dirty="0">
                <a:solidFill>
                  <a:prstClr val="black"/>
                </a:solidFill>
                <a:latin typeface="Calibri" charset="0"/>
                <a:ea typeface="Calibri" charset="0"/>
                <a:cs typeface="Times New Roman" charset="0"/>
              </a:rPr>
              <a:t>In house development team.  Technology has evolved from within vs. acquisition.</a:t>
            </a:r>
          </a:p>
          <a:p>
            <a:pPr marL="342900" indent="-342900">
              <a:buFont typeface="Wingdings" charset="2"/>
              <a:buChar char="q"/>
              <a:defRPr/>
            </a:pPr>
            <a:r>
              <a:rPr lang="en-US" dirty="0">
                <a:solidFill>
                  <a:prstClr val="black"/>
                </a:solidFill>
                <a:latin typeface="Calibri" charset="0"/>
                <a:ea typeface="Calibri" charset="0"/>
                <a:cs typeface="Times New Roman" charset="0"/>
              </a:rPr>
              <a:t>Dedicated Support and Implementation resources with deep product knowledge.  </a:t>
            </a:r>
          </a:p>
          <a:p>
            <a:pPr marL="342900" indent="-342900">
              <a:buFont typeface="Wingdings" charset="2"/>
              <a:buChar char="q"/>
              <a:defRPr/>
            </a:pPr>
            <a:r>
              <a:rPr lang="en-US" dirty="0">
                <a:solidFill>
                  <a:prstClr val="black"/>
                </a:solidFill>
                <a:latin typeface="Calibri" charset="0"/>
                <a:ea typeface="Calibri" charset="0"/>
                <a:cs typeface="Times New Roman" charset="0"/>
              </a:rPr>
              <a:t>Flexible deployment scenarios (on-</a:t>
            </a:r>
            <a:r>
              <a:rPr lang="en-US" dirty="0" err="1">
                <a:solidFill>
                  <a:prstClr val="black"/>
                </a:solidFill>
                <a:latin typeface="Calibri" charset="0"/>
                <a:ea typeface="Calibri" charset="0"/>
                <a:cs typeface="Times New Roman" charset="0"/>
              </a:rPr>
              <a:t>prem</a:t>
            </a:r>
            <a:r>
              <a:rPr lang="en-US" dirty="0">
                <a:solidFill>
                  <a:prstClr val="black"/>
                </a:solidFill>
                <a:latin typeface="Calibri" charset="0"/>
                <a:ea typeface="Calibri" charset="0"/>
                <a:cs typeface="Times New Roman" charset="0"/>
              </a:rPr>
              <a:t>, cloud, hybrid).  Cloud agnostic (AWS, Azure) </a:t>
            </a:r>
          </a:p>
          <a:p>
            <a:pPr marL="342900" indent="-342900">
              <a:buFont typeface="Wingdings" charset="2"/>
              <a:buChar char="q"/>
              <a:defRPr/>
            </a:pPr>
            <a:r>
              <a:rPr lang="en-US" dirty="0">
                <a:solidFill>
                  <a:prstClr val="black"/>
                </a:solidFill>
                <a:latin typeface="Calibri" charset="0"/>
                <a:ea typeface="Calibri" charset="0"/>
                <a:cs typeface="Times New Roman" charset="0"/>
              </a:rPr>
              <a:t>Ease of use to accelerate adoption and management.</a:t>
            </a:r>
          </a:p>
          <a:p>
            <a:pPr marL="342900" indent="-342900">
              <a:buFont typeface="Wingdings" charset="2"/>
              <a:buChar char="q"/>
              <a:defRPr/>
            </a:pPr>
            <a:r>
              <a:rPr lang="en-US" dirty="0">
                <a:solidFill>
                  <a:prstClr val="black"/>
                </a:solidFill>
                <a:latin typeface="Calibri" charset="0"/>
                <a:ea typeface="Calibri" charset="0"/>
                <a:cs typeface="Times New Roman" charset="0"/>
              </a:rPr>
              <a:t>Native integration with 3</a:t>
            </a:r>
            <a:r>
              <a:rPr lang="en-US" baseline="30000" dirty="0">
                <a:solidFill>
                  <a:prstClr val="black"/>
                </a:solidFill>
                <a:latin typeface="Calibri" charset="0"/>
                <a:ea typeface="Calibri" charset="0"/>
                <a:cs typeface="Times New Roman" charset="0"/>
              </a:rPr>
              <a:t>rd</a:t>
            </a:r>
            <a:r>
              <a:rPr lang="en-US" dirty="0">
                <a:solidFill>
                  <a:prstClr val="black"/>
                </a:solidFill>
                <a:latin typeface="Calibri" charset="0"/>
                <a:ea typeface="Calibri" charset="0"/>
                <a:cs typeface="Times New Roman" charset="0"/>
              </a:rPr>
              <a:t> party LOB apps (Salesforce, DocuSign, etc.).</a:t>
            </a:r>
          </a:p>
          <a:p>
            <a:pPr marL="342900" indent="-342900">
              <a:buFont typeface="Wingdings" charset="2"/>
              <a:buChar char="q"/>
              <a:defRPr/>
            </a:pPr>
            <a:r>
              <a:rPr lang="en-US" dirty="0">
                <a:solidFill>
                  <a:prstClr val="black"/>
                </a:solidFill>
                <a:latin typeface="Calibri" charset="0"/>
                <a:ea typeface="Calibri" charset="0"/>
                <a:cs typeface="Times New Roman" charset="0"/>
              </a:rPr>
              <a:t>Affordable technology that can be deployed quickly.</a:t>
            </a:r>
          </a:p>
          <a:p>
            <a:pPr marL="342900" indent="-342900">
              <a:buFont typeface="Wingdings" charset="2"/>
              <a:buChar char="q"/>
              <a:defRPr/>
            </a:pPr>
            <a:r>
              <a:rPr lang="en-US" dirty="0">
                <a:solidFill>
                  <a:prstClr val="black"/>
                </a:solidFill>
                <a:latin typeface="Calibri" charset="0"/>
                <a:ea typeface="Calibri" charset="0"/>
                <a:cs typeface="Times New Roman" charset="0"/>
              </a:rPr>
              <a:t>Local certified solution providers to deliver and support end to end solution</a:t>
            </a:r>
          </a:p>
          <a:p>
            <a:pPr>
              <a:defRPr/>
            </a:pPr>
            <a:endParaRPr lang="en-US" dirty="0">
              <a:solidFill>
                <a:prstClr val="black"/>
              </a:solidFill>
              <a:latin typeface="Calibri" charset="0"/>
              <a:ea typeface="Calibri" charset="0"/>
              <a:cs typeface="Times New Roman"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76309" y="651262"/>
            <a:ext cx="9144000" cy="3595607"/>
          </a:xfrm>
          <a:prstGeom prst="rect">
            <a:avLst/>
          </a:prstGeom>
        </p:spPr>
      </p:pic>
    </p:spTree>
    <p:extLst>
      <p:ext uri="{BB962C8B-B14F-4D97-AF65-F5344CB8AC3E}">
        <p14:creationId xmlns:p14="http://schemas.microsoft.com/office/powerpoint/2010/main" val="1777047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878" y="-143977"/>
            <a:ext cx="8677656" cy="1084881"/>
          </a:xfrm>
        </p:spPr>
        <p:txBody>
          <a:bodyPr>
            <a:normAutofit/>
          </a:bodyPr>
          <a:lstStyle/>
          <a:p>
            <a:r>
              <a:rPr lang="en-US" dirty="0"/>
              <a:t>Partner Opportunity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2492" y="6340078"/>
            <a:ext cx="1238564" cy="274080"/>
          </a:xfrm>
          <a:prstGeom prst="rect">
            <a:avLst/>
          </a:prstGeom>
        </p:spPr>
      </p:pic>
      <p:sp>
        <p:nvSpPr>
          <p:cNvPr id="4" name="Rectangle 3"/>
          <p:cNvSpPr/>
          <p:nvPr/>
        </p:nvSpPr>
        <p:spPr>
          <a:xfrm>
            <a:off x="1550879" y="4305834"/>
            <a:ext cx="8903903" cy="369332"/>
          </a:xfrm>
          <a:prstGeom prst="rect">
            <a:avLst/>
          </a:prstGeom>
        </p:spPr>
        <p:txBody>
          <a:bodyPr wrap="square">
            <a:spAutoFit/>
          </a:bodyPr>
          <a:lstStyle/>
          <a:p>
            <a:pPr>
              <a:defRPr/>
            </a:pPr>
            <a:r>
              <a:rPr lang="en-US" dirty="0">
                <a:solidFill>
                  <a:prstClr val="black"/>
                </a:solidFill>
                <a:latin typeface="Franklin Gothic Book" panose="020B0503020102020204"/>
              </a:rPr>
              <a:t>Potential revenue streams from an </a:t>
            </a:r>
            <a:r>
              <a:rPr lang="en-US" dirty="0" err="1">
                <a:solidFill>
                  <a:prstClr val="black"/>
                </a:solidFill>
                <a:latin typeface="Franklin Gothic Book" panose="020B0503020102020204"/>
              </a:rPr>
              <a:t>Ecrion</a:t>
            </a:r>
            <a:r>
              <a:rPr lang="en-US" dirty="0">
                <a:solidFill>
                  <a:prstClr val="black"/>
                </a:solidFill>
                <a:latin typeface="Franklin Gothic Book" panose="020B0503020102020204"/>
              </a:rPr>
              <a:t> engagement</a:t>
            </a:r>
          </a:p>
        </p:txBody>
      </p:sp>
      <p:sp>
        <p:nvSpPr>
          <p:cNvPr id="11" name="Rectangle 10"/>
          <p:cNvSpPr/>
          <p:nvPr/>
        </p:nvSpPr>
        <p:spPr>
          <a:xfrm>
            <a:off x="1644048" y="4777409"/>
            <a:ext cx="9023952" cy="1815882"/>
          </a:xfrm>
          <a:prstGeom prst="rect">
            <a:avLst/>
          </a:prstGeom>
          <a:noFill/>
        </p:spPr>
        <p:txBody>
          <a:bodyPr wrap="square" numCol="1">
            <a:spAutoFit/>
          </a:bodyPr>
          <a:lstStyle/>
          <a:p>
            <a:pPr marL="342900" indent="-342900">
              <a:buFont typeface="Wingdings" charset="2"/>
              <a:buChar char="q"/>
              <a:defRPr/>
            </a:pPr>
            <a:r>
              <a:rPr lang="en-US" sz="1600" dirty="0">
                <a:solidFill>
                  <a:prstClr val="black"/>
                </a:solidFill>
                <a:latin typeface="Franklin Gothic Book" panose="020B0503020102020204"/>
              </a:rPr>
              <a:t>Professional services revenue throughout the life cycle (design, deploy, migrate, upgrade).</a:t>
            </a:r>
          </a:p>
          <a:p>
            <a:pPr marL="342900" indent="-342900">
              <a:buFont typeface="Wingdings" charset="2"/>
              <a:buChar char="q"/>
              <a:defRPr/>
            </a:pPr>
            <a:r>
              <a:rPr lang="en-US" sz="1600" dirty="0">
                <a:solidFill>
                  <a:prstClr val="black"/>
                </a:solidFill>
                <a:latin typeface="Franklin Gothic Book" panose="020B0503020102020204"/>
              </a:rPr>
              <a:t>Services revenue for integration (data, billing systems, 3</a:t>
            </a:r>
            <a:r>
              <a:rPr lang="en-US" sz="1600" baseline="30000" dirty="0">
                <a:solidFill>
                  <a:prstClr val="black"/>
                </a:solidFill>
                <a:latin typeface="Franklin Gothic Book" panose="020B0503020102020204"/>
              </a:rPr>
              <a:t>rd</a:t>
            </a:r>
            <a:r>
              <a:rPr lang="en-US" sz="1600" dirty="0">
                <a:solidFill>
                  <a:prstClr val="black"/>
                </a:solidFill>
                <a:latin typeface="Franklin Gothic Book" panose="020B0503020102020204"/>
              </a:rPr>
              <a:t> party apps, </a:t>
            </a:r>
            <a:r>
              <a:rPr lang="en-US" sz="1600" dirty="0" err="1">
                <a:solidFill>
                  <a:prstClr val="black"/>
                </a:solidFill>
                <a:latin typeface="Franklin Gothic Book" panose="020B0503020102020204"/>
              </a:rPr>
              <a:t>etc</a:t>
            </a:r>
            <a:r>
              <a:rPr lang="en-US" sz="1600" dirty="0">
                <a:solidFill>
                  <a:prstClr val="black"/>
                </a:solidFill>
                <a:latin typeface="Franklin Gothic Book" panose="020B0503020102020204"/>
              </a:rPr>
              <a:t>).</a:t>
            </a:r>
          </a:p>
          <a:p>
            <a:pPr marL="342900" indent="-342900">
              <a:buFont typeface="Wingdings" charset="2"/>
              <a:buChar char="q"/>
              <a:defRPr/>
            </a:pPr>
            <a:r>
              <a:rPr lang="en-US" sz="1600" dirty="0">
                <a:solidFill>
                  <a:prstClr val="black"/>
                </a:solidFill>
                <a:latin typeface="Franklin Gothic Book" panose="020B0503020102020204"/>
              </a:rPr>
              <a:t>Create and manage document templates.</a:t>
            </a:r>
          </a:p>
          <a:p>
            <a:pPr marL="342900" indent="-342900">
              <a:buFont typeface="Wingdings" charset="2"/>
              <a:buChar char="q"/>
              <a:defRPr/>
            </a:pPr>
            <a:r>
              <a:rPr lang="en-US" sz="1600" dirty="0">
                <a:solidFill>
                  <a:prstClr val="black"/>
                </a:solidFill>
                <a:latin typeface="Franklin Gothic Book" panose="020B0503020102020204"/>
              </a:rPr>
              <a:t>Training (sys admin, DBA, designers, production team).</a:t>
            </a:r>
          </a:p>
          <a:p>
            <a:pPr marL="342900" indent="-342900">
              <a:buFont typeface="Wingdings" charset="2"/>
              <a:buChar char="q"/>
              <a:defRPr/>
            </a:pPr>
            <a:r>
              <a:rPr lang="en-US" sz="1600" dirty="0">
                <a:solidFill>
                  <a:prstClr val="black"/>
                </a:solidFill>
                <a:latin typeface="Franklin Gothic Book" panose="020B0503020102020204"/>
              </a:rPr>
              <a:t>Build a vertical solution leveraging one or more Ecrion components.</a:t>
            </a:r>
          </a:p>
          <a:p>
            <a:pPr marL="342900" indent="-342900">
              <a:buFont typeface="Wingdings" charset="2"/>
              <a:buChar char="q"/>
              <a:defRPr/>
            </a:pPr>
            <a:r>
              <a:rPr lang="en-US" sz="1600" dirty="0">
                <a:solidFill>
                  <a:prstClr val="black"/>
                </a:solidFill>
                <a:latin typeface="Franklin Gothic Book" panose="020B0503020102020204"/>
              </a:rPr>
              <a:t>Delivery of managed services leveraging Ecrion technology.</a:t>
            </a:r>
          </a:p>
          <a:p>
            <a:pPr marL="342900" indent="-342900">
              <a:buFont typeface="Wingdings" charset="2"/>
              <a:buChar char="q"/>
              <a:defRPr/>
            </a:pPr>
            <a:r>
              <a:rPr lang="en-US" sz="1600" dirty="0">
                <a:solidFill>
                  <a:prstClr val="black"/>
                </a:solidFill>
                <a:latin typeface="Franklin Gothic Book" panose="020B0503020102020204"/>
              </a:rPr>
              <a:t>Margins for reselling licenses for both cloud and on-</a:t>
            </a:r>
            <a:r>
              <a:rPr lang="en-US" sz="1600" dirty="0" err="1">
                <a:solidFill>
                  <a:prstClr val="black"/>
                </a:solidFill>
                <a:latin typeface="Franklin Gothic Book" panose="020B0503020102020204"/>
              </a:rPr>
              <a:t>prem</a:t>
            </a:r>
            <a:r>
              <a:rPr lang="en-US" sz="1600" dirty="0">
                <a:solidFill>
                  <a:prstClr val="black"/>
                </a:solidFill>
                <a:latin typeface="Franklin Gothic Book" panose="020B0503020102020204"/>
              </a:rPr>
              <a:t> subscriptions. </a:t>
            </a:r>
          </a:p>
        </p:txBody>
      </p:sp>
      <p:sp>
        <p:nvSpPr>
          <p:cNvPr id="7" name="Up Arrow 6">
            <a:hlinkClick r:id="rId4" action="ppaction://hlinksldjump"/>
          </p:cNvPr>
          <p:cNvSpPr/>
          <p:nvPr/>
        </p:nvSpPr>
        <p:spPr>
          <a:xfrm>
            <a:off x="9381355" y="104221"/>
            <a:ext cx="1073426" cy="98066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Franklin Gothic Book" panose="020B0503020102020204"/>
            </a:endParaRPr>
          </a:p>
        </p:txBody>
      </p:sp>
      <p:pic>
        <p:nvPicPr>
          <p:cNvPr id="3" name="Picture 2"/>
          <p:cNvPicPr>
            <a:picLocks noChangeAspect="1"/>
          </p:cNvPicPr>
          <p:nvPr/>
        </p:nvPicPr>
        <p:blipFill rotWithShape="1">
          <a:blip r:embed="rId5"/>
          <a:srcRect t="9159" b="35589"/>
          <a:stretch/>
        </p:blipFill>
        <p:spPr>
          <a:xfrm>
            <a:off x="1524000" y="940905"/>
            <a:ext cx="9144000" cy="3366053"/>
          </a:xfrm>
          <a:prstGeom prst="rect">
            <a:avLst/>
          </a:prstGeom>
        </p:spPr>
      </p:pic>
    </p:spTree>
    <p:extLst>
      <p:ext uri="{BB962C8B-B14F-4D97-AF65-F5344CB8AC3E}">
        <p14:creationId xmlns:p14="http://schemas.microsoft.com/office/powerpoint/2010/main" val="2924395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19438" y="660760"/>
            <a:ext cx="8431619" cy="3689912"/>
          </a:xfrm>
          <a:prstGeom prst="rect">
            <a:avLst/>
          </a:prstGeom>
        </p:spPr>
      </p:pic>
      <p:sp>
        <p:nvSpPr>
          <p:cNvPr id="2" name="Title 1"/>
          <p:cNvSpPr>
            <a:spLocks noGrp="1"/>
          </p:cNvSpPr>
          <p:nvPr>
            <p:ph type="title"/>
          </p:nvPr>
        </p:nvSpPr>
        <p:spPr>
          <a:xfrm>
            <a:off x="1822606" y="1"/>
            <a:ext cx="8677656" cy="767729"/>
          </a:xfrm>
        </p:spPr>
        <p:txBody>
          <a:bodyPr/>
          <a:lstStyle/>
          <a:p>
            <a:r>
              <a:rPr lang="en-US" dirty="0"/>
              <a:t>About Ecrion</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2492" y="6340078"/>
            <a:ext cx="1238564" cy="274080"/>
          </a:xfrm>
          <a:prstGeom prst="rect">
            <a:avLst/>
          </a:prstGeom>
        </p:spPr>
      </p:pic>
      <p:sp>
        <p:nvSpPr>
          <p:cNvPr id="3" name="Content Placeholder 2"/>
          <p:cNvSpPr>
            <a:spLocks noGrp="1"/>
          </p:cNvSpPr>
          <p:nvPr>
            <p:ph idx="1"/>
          </p:nvPr>
        </p:nvSpPr>
        <p:spPr>
          <a:xfrm>
            <a:off x="1872989" y="4572001"/>
            <a:ext cx="8822926" cy="2042158"/>
          </a:xfrm>
          <a:noFill/>
        </p:spPr>
        <p:txBody>
          <a:bodyPr>
            <a:normAutofit/>
          </a:bodyPr>
          <a:lstStyle/>
          <a:p>
            <a:pPr>
              <a:lnSpc>
                <a:spcPct val="120000"/>
              </a:lnSpc>
            </a:pPr>
            <a:r>
              <a:rPr lang="en-US" sz="2000" dirty="0"/>
              <a:t>In business since 2002</a:t>
            </a:r>
          </a:p>
          <a:p>
            <a:r>
              <a:rPr lang="en-US" sz="2000" dirty="0"/>
              <a:t>Headquarters in Rockville, Maryland USA.  </a:t>
            </a:r>
          </a:p>
          <a:p>
            <a:r>
              <a:rPr lang="en-US" sz="2000" dirty="0"/>
              <a:t>Development, Support, Implementation teams based in Romania</a:t>
            </a:r>
          </a:p>
          <a:p>
            <a:pPr marL="0" indent="0">
              <a:buNone/>
            </a:pPr>
            <a:endParaRPr lang="en-US" sz="2000" dirty="0"/>
          </a:p>
        </p:txBody>
      </p:sp>
    </p:spTree>
    <p:extLst>
      <p:ext uri="{BB962C8B-B14F-4D97-AF65-F5344CB8AC3E}">
        <p14:creationId xmlns:p14="http://schemas.microsoft.com/office/powerpoint/2010/main" val="3901597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2606" y="1"/>
            <a:ext cx="8677656" cy="1084881"/>
          </a:xfrm>
        </p:spPr>
        <p:txBody>
          <a:bodyPr/>
          <a:lstStyle/>
          <a:p>
            <a:r>
              <a:rPr lang="en-US" dirty="0"/>
              <a:t>Over 1000 Customers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2492" y="6340078"/>
            <a:ext cx="1238564" cy="274080"/>
          </a:xfrm>
          <a:prstGeom prst="rect">
            <a:avLst/>
          </a:prstGeom>
        </p:spPr>
      </p:pic>
      <p:grpSp>
        <p:nvGrpSpPr>
          <p:cNvPr id="43" name="Group 42"/>
          <p:cNvGrpSpPr/>
          <p:nvPr/>
        </p:nvGrpSpPr>
        <p:grpSpPr>
          <a:xfrm>
            <a:off x="1930294" y="2492487"/>
            <a:ext cx="6736271" cy="1581513"/>
            <a:chOff x="642269" y="3091543"/>
            <a:chExt cx="6736271" cy="1581513"/>
          </a:xfrm>
        </p:grpSpPr>
        <p:sp>
          <p:nvSpPr>
            <p:cNvPr id="44" name="TextBox 43"/>
            <p:cNvSpPr txBox="1"/>
            <p:nvPr/>
          </p:nvSpPr>
          <p:spPr>
            <a:xfrm>
              <a:off x="642269" y="3091543"/>
              <a:ext cx="6736271" cy="1237276"/>
            </a:xfrm>
            <a:prstGeom prst="rect">
              <a:avLst/>
            </a:prstGeom>
            <a:noFill/>
          </p:spPr>
          <p:txBody>
            <a:bodyPr wrap="square" rtlCol="0">
              <a:spAutoFit/>
            </a:bodyPr>
            <a:lstStyle/>
            <a:p>
              <a:pPr>
                <a:defRPr/>
              </a:pPr>
              <a:r>
                <a:rPr lang="en-US" sz="2400" dirty="0">
                  <a:solidFill>
                    <a:srgbClr val="898989"/>
                  </a:solidFill>
                  <a:latin typeface="Franklin Gothic Book" panose="020B0503020102020204"/>
                </a:rPr>
                <a:t>Government</a:t>
              </a:r>
            </a:p>
            <a:p>
              <a:pPr>
                <a:defRPr/>
              </a:pPr>
              <a:endParaRPr lang="en-US" sz="2400" dirty="0">
                <a:solidFill>
                  <a:srgbClr val="898989"/>
                </a:solidFill>
                <a:latin typeface="Franklin Gothic Book" panose="020B0503020102020204"/>
              </a:endParaRPr>
            </a:p>
            <a:p>
              <a:pPr>
                <a:defRPr/>
              </a:pPr>
              <a:endParaRPr lang="en-US" sz="2400" dirty="0">
                <a:solidFill>
                  <a:prstClr val="black"/>
                </a:solidFill>
                <a:latin typeface="Franklin Gothic Book" panose="020B0503020102020204"/>
              </a:endParaRPr>
            </a:p>
          </p:txBody>
        </p:sp>
        <p:pic>
          <p:nvPicPr>
            <p:cNvPr id="45" name="Picture 6" descr="http://www.ecrion.com/media/148168/hor_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5953" y="3499355"/>
              <a:ext cx="1071363" cy="107136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www.ecrion.com/media/148178/europeancomm_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5597" y="3549237"/>
              <a:ext cx="988770" cy="103873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http://www.ecrion.com/media/148080/emo.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85957" y="3464151"/>
              <a:ext cx="1234626" cy="12089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1877778" y="988464"/>
            <a:ext cx="6956842" cy="1441846"/>
            <a:chOff x="587096" y="1534394"/>
            <a:chExt cx="6956842" cy="1441846"/>
          </a:xfrm>
        </p:grpSpPr>
        <p:pic>
          <p:nvPicPr>
            <p:cNvPr id="50" name="Picture 2" descr="Merrill-Lynch"/>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18" y="2042539"/>
              <a:ext cx="2016138" cy="50196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http://www.ecrion.com/media/148076/bank_of_america.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9611" y="1754824"/>
              <a:ext cx="1628555" cy="122141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pnc"/>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42899" y="1960088"/>
              <a:ext cx="1544135" cy="69968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http://www.ecrion.com/media/148179/paribas_logo.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55732" y="1855128"/>
              <a:ext cx="1888206" cy="94410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587096" y="1534394"/>
              <a:ext cx="6736271" cy="1237276"/>
            </a:xfrm>
            <a:prstGeom prst="rect">
              <a:avLst/>
            </a:prstGeom>
            <a:noFill/>
          </p:spPr>
          <p:txBody>
            <a:bodyPr wrap="square" rtlCol="0">
              <a:spAutoFit/>
            </a:bodyPr>
            <a:lstStyle/>
            <a:p>
              <a:pPr>
                <a:defRPr/>
              </a:pPr>
              <a:r>
                <a:rPr lang="en-US" sz="2400" dirty="0">
                  <a:solidFill>
                    <a:srgbClr val="898989"/>
                  </a:solidFill>
                  <a:latin typeface="Franklin Gothic Book" panose="020B0503020102020204"/>
                </a:rPr>
                <a:t>Finance &amp; Insurance</a:t>
              </a:r>
            </a:p>
            <a:p>
              <a:pPr>
                <a:defRPr/>
              </a:pPr>
              <a:endParaRPr lang="en-US" sz="2400" dirty="0">
                <a:solidFill>
                  <a:srgbClr val="898989"/>
                </a:solidFill>
                <a:latin typeface="Franklin Gothic Book" panose="020B0503020102020204"/>
              </a:endParaRPr>
            </a:p>
            <a:p>
              <a:pPr>
                <a:defRPr/>
              </a:pPr>
              <a:endParaRPr lang="en-US" sz="2400" dirty="0">
                <a:solidFill>
                  <a:prstClr val="black"/>
                </a:solidFill>
                <a:latin typeface="Franklin Gothic Book" panose="020B0503020102020204"/>
              </a:endParaRPr>
            </a:p>
          </p:txBody>
        </p:sp>
      </p:grpSp>
      <p:grpSp>
        <p:nvGrpSpPr>
          <p:cNvPr id="4" name="Group 3"/>
          <p:cNvGrpSpPr/>
          <p:nvPr/>
        </p:nvGrpSpPr>
        <p:grpSpPr>
          <a:xfrm>
            <a:off x="2078812" y="4071652"/>
            <a:ext cx="6977999" cy="1683910"/>
            <a:chOff x="314031" y="437775"/>
            <a:chExt cx="6977999" cy="1683910"/>
          </a:xfrm>
        </p:grpSpPr>
        <p:sp>
          <p:nvSpPr>
            <p:cNvPr id="56" name="TextBox 55"/>
            <p:cNvSpPr txBox="1"/>
            <p:nvPr/>
          </p:nvSpPr>
          <p:spPr>
            <a:xfrm>
              <a:off x="314031" y="630828"/>
              <a:ext cx="6736271" cy="1237276"/>
            </a:xfrm>
            <a:prstGeom prst="rect">
              <a:avLst/>
            </a:prstGeom>
            <a:noFill/>
          </p:spPr>
          <p:txBody>
            <a:bodyPr wrap="square" rtlCol="0">
              <a:spAutoFit/>
            </a:bodyPr>
            <a:lstStyle/>
            <a:p>
              <a:pPr>
                <a:defRPr/>
              </a:pPr>
              <a:r>
                <a:rPr lang="en-US" sz="2400" dirty="0">
                  <a:solidFill>
                    <a:srgbClr val="898989"/>
                  </a:solidFill>
                  <a:latin typeface="Franklin Gothic Book" panose="020B0503020102020204"/>
                </a:rPr>
                <a:t>Telecom</a:t>
              </a:r>
            </a:p>
            <a:p>
              <a:pPr>
                <a:defRPr/>
              </a:pPr>
              <a:endParaRPr lang="en-US" sz="2400" dirty="0">
                <a:solidFill>
                  <a:srgbClr val="898989"/>
                </a:solidFill>
                <a:latin typeface="Franklin Gothic Book" panose="020B0503020102020204"/>
              </a:endParaRPr>
            </a:p>
            <a:p>
              <a:pPr>
                <a:defRPr/>
              </a:pPr>
              <a:endParaRPr lang="en-US" sz="2400" dirty="0">
                <a:solidFill>
                  <a:prstClr val="black"/>
                </a:solidFill>
                <a:latin typeface="Franklin Gothic Book" panose="020B0503020102020204"/>
              </a:endParaRPr>
            </a:p>
          </p:txBody>
        </p:sp>
        <p:pic>
          <p:nvPicPr>
            <p:cNvPr id="57" name="Picture 5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4573" y="1041525"/>
              <a:ext cx="711890" cy="711890"/>
            </a:xfrm>
            <a:prstGeom prst="rect">
              <a:avLst/>
            </a:prstGeom>
          </p:spPr>
        </p:pic>
        <p:pic>
          <p:nvPicPr>
            <p:cNvPr id="58" name="Picture 57">
              <a:hlinkClick r:id="" action="ppaction://noaction"/>
            </p:cNvPr>
            <p:cNvPicPr>
              <a:picLocks noChangeAspect="1"/>
            </p:cNvPicPr>
            <p:nvPr/>
          </p:nvPicPr>
          <p:blipFill>
            <a:blip r:embed="rId12"/>
            <a:stretch>
              <a:fillRect/>
            </a:stretch>
          </p:blipFill>
          <p:spPr>
            <a:xfrm>
              <a:off x="1905008" y="1180295"/>
              <a:ext cx="1571633" cy="381553"/>
            </a:xfrm>
            <a:prstGeom prst="rect">
              <a:avLst/>
            </a:prstGeom>
          </p:spPr>
        </p:pic>
        <p:pic>
          <p:nvPicPr>
            <p:cNvPr id="59" name="Picture 58"/>
            <p:cNvPicPr>
              <a:picLocks noChangeAspect="1"/>
            </p:cNvPicPr>
            <p:nvPr/>
          </p:nvPicPr>
          <p:blipFill>
            <a:blip r:embed="rId13"/>
            <a:stretch>
              <a:fillRect/>
            </a:stretch>
          </p:blipFill>
          <p:spPr>
            <a:xfrm>
              <a:off x="3860323" y="437775"/>
              <a:ext cx="1683910" cy="1683910"/>
            </a:xfrm>
            <a:prstGeom prst="rect">
              <a:avLst/>
            </a:prstGeom>
          </p:spPr>
        </p:pic>
        <p:pic>
          <p:nvPicPr>
            <p:cNvPr id="3" name="Picture 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960501" y="704653"/>
              <a:ext cx="1331529" cy="962030"/>
            </a:xfrm>
            <a:prstGeom prst="rect">
              <a:avLst/>
            </a:prstGeom>
          </p:spPr>
        </p:pic>
      </p:grpSp>
      <p:pic>
        <p:nvPicPr>
          <p:cNvPr id="24" name="Picture 23">
            <a:extLst>
              <a:ext uri="{FF2B5EF4-FFF2-40B4-BE49-F238E27FC236}">
                <a16:creationId xmlns:a16="http://schemas.microsoft.com/office/drawing/2014/main" id="{016DC95E-C4EF-43AA-9732-577D9920CA2D}"/>
              </a:ext>
            </a:extLst>
          </p:cNvPr>
          <p:cNvPicPr>
            <a:picLocks noChangeAspect="1"/>
          </p:cNvPicPr>
          <p:nvPr/>
        </p:nvPicPr>
        <p:blipFill>
          <a:blip r:embed="rId15"/>
          <a:stretch>
            <a:fillRect/>
          </a:stretch>
        </p:blipFill>
        <p:spPr>
          <a:xfrm>
            <a:off x="8600157" y="1055109"/>
            <a:ext cx="1895475" cy="1162050"/>
          </a:xfrm>
          <a:prstGeom prst="rect">
            <a:avLst/>
          </a:prstGeom>
        </p:spPr>
      </p:pic>
      <p:sp>
        <p:nvSpPr>
          <p:cNvPr id="7" name="Rectangle 6">
            <a:extLst>
              <a:ext uri="{FF2B5EF4-FFF2-40B4-BE49-F238E27FC236}">
                <a16:creationId xmlns:a16="http://schemas.microsoft.com/office/drawing/2014/main" id="{3E412D09-3878-494F-B6C1-8AAB1D7B4C5B}"/>
              </a:ext>
            </a:extLst>
          </p:cNvPr>
          <p:cNvSpPr/>
          <p:nvPr/>
        </p:nvSpPr>
        <p:spPr>
          <a:xfrm>
            <a:off x="7656195" y="2477465"/>
            <a:ext cx="2081227" cy="461665"/>
          </a:xfrm>
          <a:prstGeom prst="rect">
            <a:avLst/>
          </a:prstGeom>
        </p:spPr>
        <p:txBody>
          <a:bodyPr wrap="square">
            <a:spAutoFit/>
          </a:bodyPr>
          <a:lstStyle/>
          <a:p>
            <a:pPr>
              <a:defRPr/>
            </a:pPr>
            <a:r>
              <a:rPr lang="en-US" sz="2400" dirty="0">
                <a:solidFill>
                  <a:srgbClr val="898989"/>
                </a:solidFill>
                <a:latin typeface="Franklin Gothic Book" panose="020B0503020102020204"/>
              </a:rPr>
              <a:t>Hospitality</a:t>
            </a:r>
          </a:p>
        </p:txBody>
      </p:sp>
      <p:pic>
        <p:nvPicPr>
          <p:cNvPr id="9" name="Picture 8">
            <a:extLst>
              <a:ext uri="{FF2B5EF4-FFF2-40B4-BE49-F238E27FC236}">
                <a16:creationId xmlns:a16="http://schemas.microsoft.com/office/drawing/2014/main" id="{FD638826-53EB-4B46-B1EC-16CC4C2BE817}"/>
              </a:ext>
            </a:extLst>
          </p:cNvPr>
          <p:cNvPicPr>
            <a:picLocks noChangeAspect="1"/>
          </p:cNvPicPr>
          <p:nvPr/>
        </p:nvPicPr>
        <p:blipFill>
          <a:blip r:embed="rId16"/>
          <a:stretch>
            <a:fillRect/>
          </a:stretch>
        </p:blipFill>
        <p:spPr>
          <a:xfrm>
            <a:off x="7455754" y="3078034"/>
            <a:ext cx="2152650" cy="666750"/>
          </a:xfrm>
          <a:prstGeom prst="rect">
            <a:avLst/>
          </a:prstGeom>
        </p:spPr>
      </p:pic>
      <p:sp>
        <p:nvSpPr>
          <p:cNvPr id="5" name="Rectangle 4">
            <a:extLst>
              <a:ext uri="{FF2B5EF4-FFF2-40B4-BE49-F238E27FC236}">
                <a16:creationId xmlns:a16="http://schemas.microsoft.com/office/drawing/2014/main" id="{4CC8794B-32D8-4B8B-9BEA-CE968DAAA902}"/>
              </a:ext>
            </a:extLst>
          </p:cNvPr>
          <p:cNvSpPr/>
          <p:nvPr/>
        </p:nvSpPr>
        <p:spPr>
          <a:xfrm>
            <a:off x="2250230" y="5681846"/>
            <a:ext cx="738857" cy="461665"/>
          </a:xfrm>
          <a:prstGeom prst="rect">
            <a:avLst/>
          </a:prstGeom>
        </p:spPr>
        <p:txBody>
          <a:bodyPr wrap="none">
            <a:spAutoFit/>
          </a:bodyPr>
          <a:lstStyle/>
          <a:p>
            <a:pPr>
              <a:defRPr/>
            </a:pPr>
            <a:r>
              <a:rPr lang="en-US" sz="2400" dirty="0">
                <a:solidFill>
                  <a:srgbClr val="898989"/>
                </a:solidFill>
                <a:latin typeface="Franklin Gothic Book" panose="020B0503020102020204"/>
              </a:rPr>
              <a:t>ISVs</a:t>
            </a:r>
          </a:p>
        </p:txBody>
      </p:sp>
      <p:pic>
        <p:nvPicPr>
          <p:cNvPr id="1026" name="Picture 2" descr="EquiSoft">
            <a:extLst>
              <a:ext uri="{FF2B5EF4-FFF2-40B4-BE49-F238E27FC236}">
                <a16:creationId xmlns:a16="http://schemas.microsoft.com/office/drawing/2014/main" id="{A27E4597-34D7-4962-AF2C-C09CC0D218B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19823" y="6200516"/>
            <a:ext cx="1364947" cy="3876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173B2BF-45F8-4314-933A-EF98EE80AC72}"/>
              </a:ext>
            </a:extLst>
          </p:cNvPr>
          <p:cNvPicPr>
            <a:picLocks noChangeAspect="1"/>
          </p:cNvPicPr>
          <p:nvPr/>
        </p:nvPicPr>
        <p:blipFill>
          <a:blip r:embed="rId18"/>
          <a:stretch>
            <a:fillRect/>
          </a:stretch>
        </p:blipFill>
        <p:spPr>
          <a:xfrm>
            <a:off x="3875711" y="5903144"/>
            <a:ext cx="1365710" cy="711014"/>
          </a:xfrm>
          <a:prstGeom prst="rect">
            <a:avLst/>
          </a:prstGeom>
        </p:spPr>
      </p:pic>
      <p:sp>
        <p:nvSpPr>
          <p:cNvPr id="10" name="AutoShape 4" descr="https://www.sabre.com/wp/wp-content/themes/sabre-corp/images/sabre-logo-slab.svg">
            <a:extLst>
              <a:ext uri="{FF2B5EF4-FFF2-40B4-BE49-F238E27FC236}">
                <a16:creationId xmlns:a16="http://schemas.microsoft.com/office/drawing/2014/main" id="{0D816DDB-0476-4917-8A1E-C96170D878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Book" panose="020B0503020102020204"/>
            </a:endParaRPr>
          </a:p>
        </p:txBody>
      </p:sp>
      <p:pic>
        <p:nvPicPr>
          <p:cNvPr id="12" name="Picture 11">
            <a:extLst>
              <a:ext uri="{FF2B5EF4-FFF2-40B4-BE49-F238E27FC236}">
                <a16:creationId xmlns:a16="http://schemas.microsoft.com/office/drawing/2014/main" id="{2A2C7D69-4369-4962-B8D3-D91F1647876D}"/>
              </a:ext>
            </a:extLst>
          </p:cNvPr>
          <p:cNvPicPr>
            <a:picLocks noChangeAspect="1"/>
          </p:cNvPicPr>
          <p:nvPr/>
        </p:nvPicPr>
        <p:blipFill>
          <a:blip r:embed="rId19"/>
          <a:stretch>
            <a:fillRect/>
          </a:stretch>
        </p:blipFill>
        <p:spPr>
          <a:xfrm>
            <a:off x="5705409" y="6031353"/>
            <a:ext cx="1368823" cy="547529"/>
          </a:xfrm>
          <a:prstGeom prst="rect">
            <a:avLst/>
          </a:prstGeom>
        </p:spPr>
      </p:pic>
    </p:spTree>
    <p:extLst>
      <p:ext uri="{BB962C8B-B14F-4D97-AF65-F5344CB8AC3E}">
        <p14:creationId xmlns:p14="http://schemas.microsoft.com/office/powerpoint/2010/main" val="3967808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ealthmanagementmarketing.net/wp-content/uploads/2014/08/conversation_000037271964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603514"/>
            <a:ext cx="5038099" cy="3352799"/>
          </a:xfrm>
          <a:prstGeom prst="rect">
            <a:avLst/>
          </a:prstGeom>
          <a:noFill/>
        </p:spPr>
      </p:pic>
      <p:sp>
        <p:nvSpPr>
          <p:cNvPr id="3" name="Oval 2"/>
          <p:cNvSpPr/>
          <p:nvPr/>
        </p:nvSpPr>
        <p:spPr>
          <a:xfrm>
            <a:off x="6297432" y="1345121"/>
            <a:ext cx="3840480" cy="3840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latin typeface="Franklin Gothic Book" panose="020B0503020102020204"/>
              </a:rPr>
              <a:t>EOS</a:t>
            </a:r>
          </a:p>
        </p:txBody>
      </p:sp>
      <p:graphicFrame>
        <p:nvGraphicFramePr>
          <p:cNvPr id="7" name="Diagram 6"/>
          <p:cNvGraphicFramePr/>
          <p:nvPr>
            <p:extLst/>
          </p:nvPr>
        </p:nvGraphicFramePr>
        <p:xfrm>
          <a:off x="4970402" y="961868"/>
          <a:ext cx="6452973" cy="4511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1822606" y="1"/>
            <a:ext cx="8677656" cy="1084881"/>
          </a:xfrm>
        </p:spPr>
        <p:txBody>
          <a:bodyPr>
            <a:normAutofit fontScale="90000"/>
          </a:bodyPr>
          <a:lstStyle/>
          <a:p>
            <a:r>
              <a:rPr lang="en-US" dirty="0"/>
              <a:t>Customer Communication Overview</a:t>
            </a:r>
          </a:p>
        </p:txBody>
      </p:sp>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12492" y="6340078"/>
            <a:ext cx="1238564" cy="274080"/>
          </a:xfrm>
          <a:prstGeom prst="rect">
            <a:avLst/>
          </a:prstGeom>
        </p:spPr>
      </p:pic>
      <p:sp>
        <p:nvSpPr>
          <p:cNvPr id="4" name="Rectangle 3"/>
          <p:cNvSpPr/>
          <p:nvPr/>
        </p:nvSpPr>
        <p:spPr>
          <a:xfrm>
            <a:off x="1822606" y="5632192"/>
            <a:ext cx="8315306" cy="707886"/>
          </a:xfrm>
          <a:prstGeom prst="rect">
            <a:avLst/>
          </a:prstGeom>
        </p:spPr>
        <p:txBody>
          <a:bodyPr wrap="square">
            <a:spAutoFit/>
          </a:bodyPr>
          <a:lstStyle/>
          <a:p>
            <a:pPr algn="ctr"/>
            <a:r>
              <a:rPr lang="en-US" sz="2000" dirty="0" err="1">
                <a:solidFill>
                  <a:prstClr val="black"/>
                </a:solidFill>
                <a:latin typeface="Franklin Gothic Book" panose="020B0503020102020204"/>
              </a:rPr>
              <a:t>Ecrion’s</a:t>
            </a:r>
            <a:r>
              <a:rPr lang="en-US" sz="2000" dirty="0">
                <a:solidFill>
                  <a:prstClr val="black"/>
                </a:solidFill>
                <a:latin typeface="Franklin Gothic Book" panose="020B0503020102020204"/>
              </a:rPr>
              <a:t> products enable dialog between a company and its customers at every stage in the communication process.</a:t>
            </a:r>
          </a:p>
        </p:txBody>
      </p:sp>
    </p:spTree>
    <p:extLst>
      <p:ext uri="{BB962C8B-B14F-4D97-AF65-F5344CB8AC3E}">
        <p14:creationId xmlns:p14="http://schemas.microsoft.com/office/powerpoint/2010/main" val="1531207091"/>
      </p:ext>
    </p:extLst>
  </p:cSld>
  <p:clrMapOvr>
    <a:masterClrMapping/>
  </p:clrMapOvr>
</p:sld>
</file>

<file path=ppt/theme/theme1.xml><?xml version="1.0" encoding="utf-8"?>
<a:theme xmlns:a="http://schemas.openxmlformats.org/drawingml/2006/main" name="Office Theme">
  <a:themeElements>
    <a:clrScheme name="Master Ecrion Colors">
      <a:dk1>
        <a:srgbClr val="000000"/>
      </a:dk1>
      <a:lt1>
        <a:srgbClr val="FFFFFF"/>
      </a:lt1>
      <a:dk2>
        <a:srgbClr val="4B5457"/>
      </a:dk2>
      <a:lt2>
        <a:srgbClr val="E7E6E6"/>
      </a:lt2>
      <a:accent1>
        <a:srgbClr val="00ACE5"/>
      </a:accent1>
      <a:accent2>
        <a:srgbClr val="FF7000"/>
      </a:accent2>
      <a:accent3>
        <a:srgbClr val="FFC800"/>
      </a:accent3>
      <a:accent4>
        <a:srgbClr val="41CCB5"/>
      </a:accent4>
      <a:accent5>
        <a:srgbClr val="FF465E"/>
      </a:accent5>
      <a:accent6>
        <a:srgbClr val="43C6F9"/>
      </a:accent6>
      <a:hlink>
        <a:srgbClr val="11A5CD"/>
      </a:hlink>
      <a:folHlink>
        <a:srgbClr val="4B545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rion Template" id="{8A2007C7-1484-F240-BD6B-FFEE39DCFE02}" vid="{1A45A8FE-14CB-A540-9C7F-144AD3AB53F7}"/>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lom_Digital_2015_Template">
  <a:themeElements>
    <a:clrScheme name="Slalom LYF 2015">
      <a:dk1>
        <a:srgbClr val="373737"/>
      </a:dk1>
      <a:lt1>
        <a:srgbClr val="FFFFFF"/>
      </a:lt1>
      <a:dk2>
        <a:srgbClr val="525252"/>
      </a:dk2>
      <a:lt2>
        <a:srgbClr val="EFE9E5"/>
      </a:lt2>
      <a:accent1>
        <a:srgbClr val="3A5072"/>
      </a:accent1>
      <a:accent2>
        <a:srgbClr val="0072C8"/>
      </a:accent2>
      <a:accent3>
        <a:srgbClr val="F1663A"/>
      </a:accent3>
      <a:accent4>
        <a:srgbClr val="C3B841"/>
      </a:accent4>
      <a:accent5>
        <a:srgbClr val="60ACB2"/>
      </a:accent5>
      <a:accent6>
        <a:srgbClr val="BA4480"/>
      </a:accent6>
      <a:hlink>
        <a:srgbClr val="0072C8"/>
      </a:hlink>
      <a:folHlink>
        <a:srgbClr val="F1663A"/>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2C8"/>
        </a:solidFill>
        <a:ln>
          <a:noFill/>
        </a:ln>
      </a:spPr>
      <a:bodyPr lIns="91440" tIns="91440" rIns="91440" bIns="91440" rtlCol="0" anchor="ctr" anchorCtr="0"/>
      <a:lstStyle>
        <a:defPPr algn="ctr">
          <a:defRPr sz="2400" dirty="0" err="1" smtClean="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90000"/>
          </a:lnSpc>
          <a:spcBef>
            <a:spcPts val="1200"/>
          </a:spcBef>
          <a:buClr>
            <a:srgbClr val="CC0000"/>
          </a:buClr>
          <a:buSzPct val="110000"/>
          <a:defRPr sz="1600"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lalom TE" id="{BE3AF57C-17C0-4900-86DB-5910C8D0DE58}" vid="{13AF9F5B-4319-4C3B-A80F-C681C1E07DFD}"/>
    </a:ext>
  </a:extLst>
</a:theme>
</file>

<file path=ppt/theme/theme4.xml><?xml version="1.0" encoding="utf-8"?>
<a:theme xmlns:a="http://schemas.openxmlformats.org/drawingml/2006/main" name="2_Office Theme">
  <a:themeElements>
    <a:clrScheme name="Custom 1">
      <a:dk1>
        <a:srgbClr val="59585D"/>
      </a:dk1>
      <a:lt1>
        <a:srgbClr val="FFFFFF"/>
      </a:lt1>
      <a:dk2>
        <a:srgbClr val="000000"/>
      </a:dk2>
      <a:lt2>
        <a:srgbClr val="CCCDCE"/>
      </a:lt2>
      <a:accent1>
        <a:srgbClr val="19C0F1"/>
      </a:accent1>
      <a:accent2>
        <a:srgbClr val="FEAD39"/>
      </a:accent2>
      <a:accent3>
        <a:srgbClr val="59585D"/>
      </a:accent3>
      <a:accent4>
        <a:srgbClr val="9A618C"/>
      </a:accent4>
      <a:accent5>
        <a:srgbClr val="93A938"/>
      </a:accent5>
      <a:accent6>
        <a:srgbClr val="7DBFD2"/>
      </a:accent6>
      <a:hlink>
        <a:srgbClr val="11A5CD"/>
      </a:hlink>
      <a:folHlink>
        <a:srgbClr val="838686"/>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rion Template" id="{262D0291-E8CF-D343-AC3B-23A4D616C102}" vid="{BC3A7E32-B2F3-C545-B626-569A3B46389A}"/>
    </a:ext>
  </a:extLst>
</a:theme>
</file>

<file path=ppt/theme/theme5.xml><?xml version="1.0" encoding="utf-8"?>
<a:theme xmlns:a="http://schemas.openxmlformats.org/drawingml/2006/main" name="3_Office Theme">
  <a:themeElements>
    <a:clrScheme name="Custom 1">
      <a:dk1>
        <a:srgbClr val="59585D"/>
      </a:dk1>
      <a:lt1>
        <a:srgbClr val="FFFFFF"/>
      </a:lt1>
      <a:dk2>
        <a:srgbClr val="000000"/>
      </a:dk2>
      <a:lt2>
        <a:srgbClr val="CCCDCE"/>
      </a:lt2>
      <a:accent1>
        <a:srgbClr val="19C0F1"/>
      </a:accent1>
      <a:accent2>
        <a:srgbClr val="FEAD39"/>
      </a:accent2>
      <a:accent3>
        <a:srgbClr val="59585D"/>
      </a:accent3>
      <a:accent4>
        <a:srgbClr val="9A618C"/>
      </a:accent4>
      <a:accent5>
        <a:srgbClr val="93A938"/>
      </a:accent5>
      <a:accent6>
        <a:srgbClr val="7DBFD2"/>
      </a:accent6>
      <a:hlink>
        <a:srgbClr val="11A5CD"/>
      </a:hlink>
      <a:folHlink>
        <a:srgbClr val="838686"/>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rion Template" id="{262D0291-E8CF-D343-AC3B-23A4D616C102}" vid="{BC3A7E32-B2F3-C545-B626-569A3B46389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2890</TotalTime>
  <Words>9021</Words>
  <Application>Microsoft Office PowerPoint</Application>
  <PresentationFormat>Widescreen</PresentationFormat>
  <Paragraphs>923</Paragraphs>
  <Slides>42</Slides>
  <Notes>25</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42</vt:i4>
      </vt:variant>
    </vt:vector>
  </HeadingPairs>
  <TitlesOfParts>
    <vt:vector size="60" baseType="lpstr">
      <vt:lpstr>Arial</vt:lpstr>
      <vt:lpstr>Arial Regular</vt:lpstr>
      <vt:lpstr>Calibri</vt:lpstr>
      <vt:lpstr>Calibri Light</vt:lpstr>
      <vt:lpstr>Century Gothic</vt:lpstr>
      <vt:lpstr>Century Gothic Regular</vt:lpstr>
      <vt:lpstr>Franklin Gothic Book</vt:lpstr>
      <vt:lpstr>Franklin Gothic Medium</vt:lpstr>
      <vt:lpstr>Helvetica</vt:lpstr>
      <vt:lpstr>Helvetica Light</vt:lpstr>
      <vt:lpstr>Segoe UI</vt:lpstr>
      <vt:lpstr>Times New Roman</vt:lpstr>
      <vt:lpstr>Wingdings</vt:lpstr>
      <vt:lpstr>Office Theme</vt:lpstr>
      <vt:lpstr>1_Office Theme</vt:lpstr>
      <vt:lpstr>1_Slalom_Digital_2015_Template</vt:lpstr>
      <vt:lpstr>2_Office Theme</vt:lpstr>
      <vt:lpstr>3_Office Theme</vt:lpstr>
      <vt:lpstr>Communications and Customer Engagement Solution</vt:lpstr>
      <vt:lpstr>Market Research &amp; Analysis</vt:lpstr>
      <vt:lpstr>Use cases transcend industries</vt:lpstr>
      <vt:lpstr>Modern Customer Engagement Is…</vt:lpstr>
      <vt:lpstr>Why Ecrion</vt:lpstr>
      <vt:lpstr>Partner Opportunity</vt:lpstr>
      <vt:lpstr>About Ecrion</vt:lpstr>
      <vt:lpstr>Over 1000 Customers</vt:lpstr>
      <vt:lpstr>Customer Communication Overview</vt:lpstr>
      <vt:lpstr>Document  Production</vt:lpstr>
      <vt:lpstr>Enterprise Integration</vt:lpstr>
      <vt:lpstr>Forms Discovery thru Deployment Process</vt:lpstr>
      <vt:lpstr>Document Delivery Goes Beyond Paper</vt:lpstr>
      <vt:lpstr>Document Production Goes Beyond Print</vt:lpstr>
      <vt:lpstr>What Was Document Production  Is Now  Customer Communication Management</vt:lpstr>
      <vt:lpstr>Document Authoring &amp; Document Composition</vt:lpstr>
      <vt:lpstr>Document Authoring:  Templates</vt:lpstr>
      <vt:lpstr>Document Authoring: Templates</vt:lpstr>
      <vt:lpstr>Document Authoring: Templates</vt:lpstr>
      <vt:lpstr>Summary: Ecrion Design Studio’s Benefits</vt:lpstr>
      <vt:lpstr>Document Composition: Integration</vt:lpstr>
      <vt:lpstr>Document Composition: Workflows</vt:lpstr>
      <vt:lpstr>Document Composition: Administration</vt:lpstr>
      <vt:lpstr>Document Composition: Governance</vt:lpstr>
      <vt:lpstr>Document Composition: Personalization</vt:lpstr>
      <vt:lpstr>PowerPoint Presentation</vt:lpstr>
      <vt:lpstr>Document production at scale</vt:lpstr>
      <vt:lpstr>Document production at scale by role</vt:lpstr>
      <vt:lpstr>Document production at scale by role (cont.)</vt:lpstr>
      <vt:lpstr>Personalized communications and delivery</vt:lpstr>
      <vt:lpstr>PowerPoint Presentation</vt:lpstr>
      <vt:lpstr>PowerPoint Presentation</vt:lpstr>
      <vt:lpstr>Error free correspondence management</vt:lpstr>
      <vt:lpstr>PowerPoint Presentation</vt:lpstr>
      <vt:lpstr>PowerPoint Presentation</vt:lpstr>
      <vt:lpstr>PowerPoint Presentation</vt:lpstr>
      <vt:lpstr>Measuring engagement and customer journey</vt:lpstr>
      <vt:lpstr>PowerPoint Presentation</vt:lpstr>
      <vt:lpstr>PowerPoint Presentation</vt:lpstr>
      <vt:lpstr>Agility: Rapid Customer-Centric Innovation</vt:lpstr>
      <vt:lpstr>Governance: Stakeholder Oversight</vt:lpstr>
      <vt:lpstr>Customer Centric:  Identity within CCM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Brown</dc:creator>
  <cp:lastModifiedBy>Paul Schenkel</cp:lastModifiedBy>
  <cp:revision>97</cp:revision>
  <dcterms:created xsi:type="dcterms:W3CDTF">2016-12-30T18:48:31Z</dcterms:created>
  <dcterms:modified xsi:type="dcterms:W3CDTF">2017-10-30T20:47:44Z</dcterms:modified>
</cp:coreProperties>
</file>