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328" r:id="rId5"/>
    <p:sldId id="336" r:id="rId6"/>
    <p:sldId id="343" r:id="rId7"/>
    <p:sldId id="344" r:id="rId8"/>
    <p:sldId id="345" r:id="rId9"/>
    <p:sldId id="346" r:id="rId10"/>
    <p:sldId id="347" r:id="rId11"/>
    <p:sldId id="359" r:id="rId12"/>
    <p:sldId id="349" r:id="rId13"/>
    <p:sldId id="351" r:id="rId14"/>
    <p:sldId id="353" r:id="rId15"/>
    <p:sldId id="350" r:id="rId16"/>
    <p:sldId id="352" r:id="rId17"/>
    <p:sldId id="354" r:id="rId18"/>
    <p:sldId id="355" r:id="rId19"/>
    <p:sldId id="356" r:id="rId20"/>
    <p:sldId id="357" r:id="rId21"/>
    <p:sldId id="326" r:id="rId22"/>
    <p:sldId id="358" r:id="rId23"/>
    <p:sldId id="327" r:id="rId24"/>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23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A4B7"/>
    <a:srgbClr val="8FFB59"/>
    <a:srgbClr val="8BC6F0"/>
    <a:srgbClr val="B3B4B6"/>
    <a:srgbClr val="BCDD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6" autoAdjust="0"/>
    <p:restoredTop sz="86421" autoAdjust="0"/>
  </p:normalViewPr>
  <p:slideViewPr>
    <p:cSldViewPr snapToGrid="0" snapToObjects="1">
      <p:cViewPr varScale="1">
        <p:scale>
          <a:sx n="75" d="100"/>
          <a:sy n="75" d="100"/>
        </p:scale>
        <p:origin x="77" y="48"/>
      </p:cViewPr>
      <p:guideLst>
        <p:guide orient="horz" pos="2160"/>
        <p:guide pos="5232"/>
      </p:guideLst>
    </p:cSldViewPr>
  </p:slideViewPr>
  <p:outlineViewPr>
    <p:cViewPr>
      <p:scale>
        <a:sx n="33" d="100"/>
        <a:sy n="33" d="100"/>
      </p:scale>
      <p:origin x="0" y="-1500"/>
    </p:cViewPr>
  </p:outlineViewPr>
  <p:notesTextViewPr>
    <p:cViewPr>
      <p:scale>
        <a:sx n="125" d="100"/>
        <a:sy n="125" d="100"/>
      </p:scale>
      <p:origin x="0" y="0"/>
    </p:cViewPr>
  </p:notesTextViewPr>
  <p:notesViewPr>
    <p:cSldViewPr snapToGrid="0" snapToObjects="1">
      <p:cViewPr varScale="1">
        <p:scale>
          <a:sx n="88" d="100"/>
          <a:sy n="88" d="100"/>
        </p:scale>
        <p:origin x="379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1F5C022B-667E-634C-8504-961A68C3115B}" type="datetimeFigureOut">
              <a:rPr lang="en-US" smtClean="0"/>
              <a:t>8/18/2017</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0B03E7DA-E4A6-6E45-B7D9-599A27A8F63B}" type="slidenum">
              <a:rPr lang="en-US" smtClean="0"/>
              <a:t>‹#›</a:t>
            </a:fld>
            <a:endParaRPr lang="en-US" dirty="0"/>
          </a:p>
        </p:txBody>
      </p:sp>
    </p:spTree>
    <p:extLst>
      <p:ext uri="{BB962C8B-B14F-4D97-AF65-F5344CB8AC3E}">
        <p14:creationId xmlns:p14="http://schemas.microsoft.com/office/powerpoint/2010/main" val="1761583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a:t>
            </a:r>
            <a:r>
              <a:rPr lang="en-US" baseline="0" dirty="0"/>
              <a:t> is intended to</a:t>
            </a:r>
          </a:p>
          <a:p>
            <a:pPr marL="171450" indent="-171450">
              <a:buFontTx/>
              <a:buChar char="-"/>
            </a:pPr>
            <a:r>
              <a:rPr lang="en-US" baseline="0" dirty="0"/>
              <a:t>Introduce Ecrion as a partner/software vendor</a:t>
            </a:r>
          </a:p>
          <a:p>
            <a:pPr marL="171450" indent="-171450">
              <a:buFontTx/>
              <a:buChar char="-"/>
            </a:pPr>
            <a:r>
              <a:rPr lang="en-US" baseline="0" dirty="0"/>
              <a:t>Introduce the relationship</a:t>
            </a:r>
          </a:p>
          <a:p>
            <a:pPr marL="171450" indent="-171450">
              <a:buFontTx/>
              <a:buChar char="-"/>
            </a:pPr>
            <a:r>
              <a:rPr lang="en-US" dirty="0"/>
              <a:t>Introduce the EOS product – overview</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B03E7DA-E4A6-6E45-B7D9-599A27A8F63B}" type="slidenum">
              <a:rPr lang="en-US" smtClean="0"/>
              <a:t>1</a:t>
            </a:fld>
            <a:endParaRPr lang="en-US" dirty="0"/>
          </a:p>
        </p:txBody>
      </p:sp>
    </p:spTree>
    <p:extLst>
      <p:ext uri="{BB962C8B-B14F-4D97-AF65-F5344CB8AC3E}">
        <p14:creationId xmlns:p14="http://schemas.microsoft.com/office/powerpoint/2010/main" val="1472366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document authoring tools</a:t>
            </a:r>
          </a:p>
          <a:p>
            <a:r>
              <a:rPr lang="en-US" dirty="0"/>
              <a:t>Data Modeler</a:t>
            </a:r>
          </a:p>
          <a:p>
            <a:r>
              <a:rPr lang="en-US" dirty="0"/>
              <a:t>Key Values:</a:t>
            </a:r>
          </a:p>
          <a:p>
            <a:pPr marL="171450" indent="-171450">
              <a:buFontTx/>
              <a:buChar char="-"/>
            </a:pPr>
            <a:r>
              <a:rPr lang="en-US" baseline="0" dirty="0"/>
              <a:t>Maximize teamwork: Let your IT people own the data access, and put document layout and content on business users</a:t>
            </a:r>
          </a:p>
          <a:p>
            <a:pPr marL="171450" indent="-171450">
              <a:buFontTx/>
              <a:buChar char="-"/>
            </a:pPr>
            <a:r>
              <a:rPr lang="en-US" baseline="0" dirty="0"/>
              <a:t>Agility &amp; Reuse: Data models can be reused in multiple projects</a:t>
            </a:r>
          </a:p>
          <a:p>
            <a:pPr marL="171450" indent="-171450">
              <a:buFontTx/>
              <a:buChar char="-"/>
            </a:pPr>
            <a:r>
              <a:rPr lang="en-US" baseline="0" dirty="0"/>
              <a:t>Remain flexible! Absorb changes in storage architecture without impacting templates</a:t>
            </a:r>
            <a:endParaRPr lang="en-US" dirty="0"/>
          </a:p>
        </p:txBody>
      </p:sp>
      <p:sp>
        <p:nvSpPr>
          <p:cNvPr id="4" name="Slide Number Placeholder 3"/>
          <p:cNvSpPr>
            <a:spLocks noGrp="1"/>
          </p:cNvSpPr>
          <p:nvPr>
            <p:ph type="sldNum" sz="quarter" idx="10"/>
          </p:nvPr>
        </p:nvSpPr>
        <p:spPr/>
        <p:txBody>
          <a:bodyPr/>
          <a:lstStyle/>
          <a:p>
            <a:fld id="{0B03E7DA-E4A6-6E45-B7D9-599A27A8F63B}" type="slidenum">
              <a:rPr lang="en-US" smtClean="0"/>
              <a:t>10</a:t>
            </a:fld>
            <a:endParaRPr lang="en-US" dirty="0"/>
          </a:p>
        </p:txBody>
      </p:sp>
    </p:spTree>
    <p:extLst>
      <p:ext uri="{BB962C8B-B14F-4D97-AF65-F5344CB8AC3E}">
        <p14:creationId xmlns:p14="http://schemas.microsoft.com/office/powerpoint/2010/main" val="1427718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authoring tool</a:t>
            </a:r>
          </a:p>
          <a:p>
            <a:endParaRPr lang="en-US" baseline="0" dirty="0"/>
          </a:p>
          <a:p>
            <a:r>
              <a:rPr lang="en-US" baseline="0" dirty="0"/>
              <a:t>Main Values:</a:t>
            </a:r>
          </a:p>
          <a:p>
            <a:r>
              <a:rPr lang="en-US" baseline="0" dirty="0"/>
              <a:t>- Engage with Advanced data visualization and even interactive graphs and charts</a:t>
            </a:r>
          </a:p>
          <a:p>
            <a:pPr marL="171450" indent="-171450">
              <a:buFontTx/>
              <a:buChar char="-"/>
            </a:pPr>
            <a:r>
              <a:rPr lang="en-US" baseline="0" dirty="0"/>
              <a:t>Teamwork again: data visualization expert provides drag-and-drop widgets to team doing layout of documents. </a:t>
            </a:r>
          </a:p>
          <a:p>
            <a:pPr marL="171450" indent="-171450">
              <a:buFontTx/>
              <a:buChar char="-"/>
            </a:pPr>
            <a:r>
              <a:rPr lang="en-US" baseline="0" dirty="0"/>
              <a:t>Reuse across projects</a:t>
            </a:r>
          </a:p>
          <a:p>
            <a:pPr marL="171450" indent="-171450">
              <a:buFontTx/>
              <a:buChar char="-"/>
            </a:pPr>
            <a:r>
              <a:rPr lang="en-US" baseline="0" dirty="0"/>
              <a:t>Data is prepared by Data Model, with all those benefits passing to data visualization tool too.</a:t>
            </a:r>
          </a:p>
          <a:p>
            <a:pPr marL="171450" indent="-171450">
              <a:buFontTx/>
              <a:buChar char="-"/>
            </a:pPr>
            <a:endParaRPr lang="en-US"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B03E7DA-E4A6-6E45-B7D9-599A27A8F63B}" type="slidenum">
              <a:rPr lang="en-US" smtClean="0"/>
              <a:t>11</a:t>
            </a:fld>
            <a:endParaRPr lang="en-US" dirty="0"/>
          </a:p>
        </p:txBody>
      </p:sp>
    </p:spTree>
    <p:extLst>
      <p:ext uri="{BB962C8B-B14F-4D97-AF65-F5344CB8AC3E}">
        <p14:creationId xmlns:p14="http://schemas.microsoft.com/office/powerpoint/2010/main" val="1185851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a:t>
            </a:r>
            <a:r>
              <a:rPr lang="en-US" baseline="0" dirty="0"/>
              <a:t> from previous steps, again underscoring value.</a:t>
            </a:r>
          </a:p>
          <a:p>
            <a:endParaRPr lang="en-US" baseline="0" dirty="0"/>
          </a:p>
          <a:p>
            <a:r>
              <a:rPr lang="en-US" baseline="0" dirty="0"/>
              <a:t>This is more of a feature-&gt;value map.</a:t>
            </a:r>
          </a:p>
          <a:p>
            <a:endParaRPr lang="en-US" baseline="0" dirty="0"/>
          </a:p>
          <a:p>
            <a:r>
              <a:rPr lang="en-US" baseline="0" dirty="0"/>
              <a:t>The solution delivers [] and your benefit is []</a:t>
            </a:r>
            <a:endParaRPr lang="en-US" dirty="0"/>
          </a:p>
        </p:txBody>
      </p:sp>
      <p:sp>
        <p:nvSpPr>
          <p:cNvPr id="4" name="Slide Number Placeholder 3"/>
          <p:cNvSpPr>
            <a:spLocks noGrp="1"/>
          </p:cNvSpPr>
          <p:nvPr>
            <p:ph type="sldNum" sz="quarter" idx="10"/>
          </p:nvPr>
        </p:nvSpPr>
        <p:spPr/>
        <p:txBody>
          <a:bodyPr/>
          <a:lstStyle/>
          <a:p>
            <a:fld id="{0B03E7DA-E4A6-6E45-B7D9-599A27A8F63B}" type="slidenum">
              <a:rPr lang="en-US" smtClean="0"/>
              <a:t>12</a:t>
            </a:fld>
            <a:endParaRPr lang="en-US" dirty="0"/>
          </a:p>
        </p:txBody>
      </p:sp>
    </p:spTree>
    <p:extLst>
      <p:ext uri="{BB962C8B-B14F-4D97-AF65-F5344CB8AC3E}">
        <p14:creationId xmlns:p14="http://schemas.microsoft.com/office/powerpoint/2010/main" val="3470367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a template has been authored, it then has to be integrated into your business process.   This is a critical part of the solution.</a:t>
            </a:r>
            <a:r>
              <a:rPr lang="en-US"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composition step should be isolated from the higher-level business processes.  They should never need to deal with communication details, such as delivery channel. On the other hand,  the higher-level business process is in charge, and needs to delegate document production in a variety of different situations, with a variety of different triggers.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EOS server sits between your business processes, databases and applications, and the output of our authoring tools.  On the business side, the server integrates with your business process in real time through different types of triggers,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APIs and data acquisition protocols and products. On the authoring side, it pulls in all the templates, digital assets, and data necessary to render the perfect document to support the business 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all orchestrated, one production process, gracefully</a:t>
            </a:r>
            <a:r>
              <a:rPr lang="en-US" sz="1200" kern="1200" baseline="0" dirty="0">
                <a:solidFill>
                  <a:schemeClr val="tx1"/>
                </a:solidFill>
                <a:effectLst/>
                <a:latin typeface="+mn-lt"/>
                <a:ea typeface="+mn-ea"/>
                <a:cs typeface="+mn-cs"/>
              </a:rPr>
              <a:t> executed from end to 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The EOS solution excels at this integration, both in terms of data integration, and in terms of process integration.   Web site pages are built using an On-Demand interface that returns</a:t>
            </a:r>
            <a:r>
              <a:rPr lang="en-US" baseline="0" dirty="0"/>
              <a:t> documents immediately to the client.   Periodic documents run in batch, with capacity to produce millions of documents in a day.   Correspondence is built interactively, validating input and placing a layer of control over content and layout of standard and ad-hoc communications.</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B03E7DA-E4A6-6E45-B7D9-599A27A8F63B}" type="slidenum">
              <a:rPr lang="en-US" smtClean="0"/>
              <a:t>13</a:t>
            </a:fld>
            <a:endParaRPr lang="en-US" dirty="0"/>
          </a:p>
        </p:txBody>
      </p:sp>
    </p:spTree>
    <p:extLst>
      <p:ext uri="{BB962C8B-B14F-4D97-AF65-F5344CB8AC3E}">
        <p14:creationId xmlns:p14="http://schemas.microsoft.com/office/powerpoint/2010/main" val="4165559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Workflows orchestrate</a:t>
            </a:r>
            <a:r>
              <a:rPr lang="en-US" baseline="0" dirty="0"/>
              <a:t> the production of every document.  </a:t>
            </a:r>
          </a:p>
          <a:p>
            <a:endParaRPr lang="en-US" baseline="0" dirty="0"/>
          </a:p>
          <a:p>
            <a:r>
              <a:rPr lang="en-US" baseline="0" dirty="0"/>
              <a:t>Flexibility is achieved through these workflows</a:t>
            </a:r>
          </a:p>
          <a:p>
            <a:pPr marL="171450" indent="-171450">
              <a:buFontTx/>
              <a:buChar char="-"/>
            </a:pPr>
            <a:r>
              <a:rPr lang="en-US" baseline="0" dirty="0"/>
              <a:t>Many different ways to trigger execution</a:t>
            </a:r>
          </a:p>
          <a:p>
            <a:pPr marL="171450" indent="-171450">
              <a:buFontTx/>
              <a:buChar char="-"/>
            </a:pPr>
            <a:r>
              <a:rPr lang="en-US" baseline="0" dirty="0"/>
              <a:t>Many different ways to get data into the workflow</a:t>
            </a:r>
          </a:p>
          <a:p>
            <a:pPr marL="171450" indent="-171450">
              <a:buFontTx/>
              <a:buChar char="-"/>
            </a:pPr>
            <a:r>
              <a:rPr lang="en-US" baseline="0" dirty="0"/>
              <a:t>Data-driven paths through the workflow</a:t>
            </a:r>
          </a:p>
          <a:p>
            <a:pPr marL="171450" indent="-171450">
              <a:buFontTx/>
              <a:buChar char="-"/>
            </a:pPr>
            <a:endParaRPr lang="en-US" baseline="0" dirty="0"/>
          </a:p>
          <a:p>
            <a:pPr marL="0" indent="0">
              <a:buFontTx/>
              <a:buNone/>
            </a:pPr>
            <a:r>
              <a:rPr lang="en-US" baseline="0" dirty="0"/>
              <a:t>The key value is in the ease of use, and the flexibility it provides.</a:t>
            </a:r>
          </a:p>
          <a:p>
            <a:pPr marL="171450" indent="-171450">
              <a:buFontTx/>
              <a:buChar char="-"/>
            </a:pPr>
            <a:r>
              <a:rPr lang="en-US" baseline="0" dirty="0"/>
              <a:t>Add new paths incrementally</a:t>
            </a:r>
          </a:p>
          <a:p>
            <a:pPr marL="171450" indent="-171450">
              <a:buFontTx/>
              <a:buChar char="-"/>
            </a:pPr>
            <a:r>
              <a:rPr lang="en-US" baseline="0" dirty="0"/>
              <a:t>Use customer preferences to drive workflow steps</a:t>
            </a:r>
          </a:p>
          <a:p>
            <a:pPr marL="171450" indent="-171450">
              <a:buFontTx/>
              <a:buChar char="-"/>
            </a:pPr>
            <a:r>
              <a:rPr lang="en-US" baseline="0" dirty="0"/>
              <a:t>Deliver documents and document content back into business process (especially correspondence)</a:t>
            </a:r>
          </a:p>
          <a:p>
            <a:pPr marL="0" indent="0">
              <a:buFontTx/>
              <a:buNone/>
            </a:pPr>
            <a:endParaRPr lang="en-US" dirty="0"/>
          </a:p>
        </p:txBody>
      </p:sp>
      <p:sp>
        <p:nvSpPr>
          <p:cNvPr id="4" name="Slide Number Placeholder 3"/>
          <p:cNvSpPr>
            <a:spLocks noGrp="1"/>
          </p:cNvSpPr>
          <p:nvPr>
            <p:ph type="sldNum" sz="quarter" idx="10"/>
          </p:nvPr>
        </p:nvSpPr>
        <p:spPr/>
        <p:txBody>
          <a:bodyPr/>
          <a:lstStyle/>
          <a:p>
            <a:fld id="{0B03E7DA-E4A6-6E45-B7D9-599A27A8F63B}" type="slidenum">
              <a:rPr lang="en-US" smtClean="0"/>
              <a:t>14</a:t>
            </a:fld>
            <a:endParaRPr lang="en-US" dirty="0"/>
          </a:p>
        </p:txBody>
      </p:sp>
    </p:spTree>
    <p:extLst>
      <p:ext uri="{BB962C8B-B14F-4D97-AF65-F5344CB8AC3E}">
        <p14:creationId xmlns:p14="http://schemas.microsoft.com/office/powerpoint/2010/main" val="223936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far we have talked about the authoring and composition aspects of our product.  But, in addition, all of this needs to be managed.  </a:t>
            </a:r>
          </a:p>
          <a:p>
            <a:r>
              <a:rPr lang="en-US" sz="1200" kern="1200" dirty="0">
                <a:solidFill>
                  <a:schemeClr val="tx1"/>
                </a:solidFill>
                <a:effectLst/>
                <a:latin typeface="+mn-lt"/>
                <a:ea typeface="+mn-ea"/>
                <a:cs typeface="+mn-cs"/>
              </a:rPr>
              <a:t>Management as a topic can take quite some time to walk through, so I won’t hit you with much detail.  I will mention though, that this is one of our favorite topics on our blog, and I encourage you to take a look.</a:t>
            </a:r>
          </a:p>
          <a:p>
            <a:pPr marL="171450" indent="-171450">
              <a:buFontTx/>
              <a:buChar char="-"/>
            </a:pPr>
            <a:r>
              <a:rPr lang="en-US" sz="1200" kern="1200" dirty="0">
                <a:solidFill>
                  <a:schemeClr val="tx1"/>
                </a:solidFill>
                <a:effectLst/>
                <a:latin typeface="+mn-lt"/>
                <a:ea typeface="+mn-ea"/>
                <a:cs typeface="+mn-cs"/>
              </a:rPr>
              <a:t>Automation is set up through the admin interface.</a:t>
            </a:r>
            <a:r>
              <a:rPr lang="en-US" sz="1200" kern="1200" baseline="0" dirty="0">
                <a:solidFill>
                  <a:schemeClr val="tx1"/>
                </a:solidFill>
                <a:effectLst/>
                <a:latin typeface="+mn-lt"/>
                <a:ea typeface="+mn-ea"/>
                <a:cs typeface="+mn-cs"/>
              </a:rPr>
              <a:t>  GUIs offer configuration options for triggers, public URLs, schedules.  </a:t>
            </a:r>
          </a:p>
          <a:p>
            <a:pPr marL="171450" indent="-171450">
              <a:buFontTx/>
              <a:buChar char="-"/>
            </a:pPr>
            <a:r>
              <a:rPr lang="en-US" sz="1200" kern="1200" baseline="0" dirty="0">
                <a:solidFill>
                  <a:schemeClr val="tx1"/>
                </a:solidFill>
                <a:effectLst/>
                <a:latin typeface="+mn-lt"/>
                <a:ea typeface="+mn-ea"/>
                <a:cs typeface="+mn-cs"/>
              </a:rPr>
              <a:t>Dashboards offer visual representation of the health of the system, and the server’s progress and throughput.</a:t>
            </a:r>
          </a:p>
          <a:p>
            <a:pPr marL="171450" indent="-171450">
              <a:buFontTx/>
              <a:buChar char="-"/>
            </a:pPr>
            <a:r>
              <a:rPr lang="en-US" sz="1200" kern="1200" dirty="0">
                <a:solidFill>
                  <a:schemeClr val="tx1"/>
                </a:solidFill>
                <a:effectLst/>
                <a:latin typeface="+mn-lt"/>
                <a:ea typeface="+mn-ea"/>
                <a:cs typeface="+mn-cs"/>
              </a:rPr>
              <a:t>Sometimes audit is essential, especially when a third party is investigating conformance.  Audit trails are built</a:t>
            </a:r>
            <a:r>
              <a:rPr lang="en-US" sz="1200" kern="1200" baseline="0" dirty="0">
                <a:solidFill>
                  <a:schemeClr val="tx1"/>
                </a:solidFill>
                <a:effectLst/>
                <a:latin typeface="+mn-lt"/>
                <a:ea typeface="+mn-ea"/>
                <a:cs typeface="+mn-cs"/>
              </a:rPr>
              <a:t> into the EOS solution, along with advanced search features.</a:t>
            </a:r>
          </a:p>
          <a:p>
            <a:pPr marL="171450" indent="-171450">
              <a:buFontTx/>
              <a:buChar char="-"/>
            </a:pPr>
            <a:r>
              <a:rPr lang="en-US" sz="1200" kern="1200" dirty="0">
                <a:solidFill>
                  <a:schemeClr val="tx1"/>
                </a:solidFill>
                <a:effectLst/>
                <a:latin typeface="+mn-lt"/>
                <a:ea typeface="+mn-ea"/>
                <a:cs typeface="+mn-cs"/>
              </a:rPr>
              <a:t>Security management is essential.  We can never lose site of the personal nature of much of the data that goes into these document composition processes.  Our solution offers security frameworks that support your policies, be it a central identity management system, or encryption of data.</a:t>
            </a:r>
          </a:p>
          <a:p>
            <a:pPr marL="171450" indent="-171450">
              <a:buFontTx/>
              <a:buChar char="-"/>
            </a:pPr>
            <a:r>
              <a:rPr lang="en-US" sz="1200" kern="1200" dirty="0">
                <a:solidFill>
                  <a:schemeClr val="tx1"/>
                </a:solidFill>
                <a:effectLst/>
                <a:latin typeface="+mn-lt"/>
                <a:ea typeface="+mn-ea"/>
                <a:cs typeface="+mn-cs"/>
              </a:rPr>
              <a:t>Keep</a:t>
            </a:r>
            <a:r>
              <a:rPr lang="en-US" sz="1200" kern="1200" baseline="0" dirty="0">
                <a:solidFill>
                  <a:schemeClr val="tx1"/>
                </a:solidFill>
                <a:effectLst/>
                <a:latin typeface="+mn-lt"/>
                <a:ea typeface="+mn-ea"/>
                <a:cs typeface="+mn-cs"/>
              </a:rPr>
              <a:t> staff partitioned according to their role – developers not able to see production system files, and strict policy enforcement when moving projects from one environment to another.</a:t>
            </a:r>
            <a:endParaRPr lang="en-US" sz="1200" kern="1200" dirty="0">
              <a:solidFill>
                <a:schemeClr val="tx1"/>
              </a:solidFill>
              <a:effectLst/>
              <a:latin typeface="+mn-lt"/>
              <a:ea typeface="+mn-ea"/>
              <a:cs typeface="+mn-cs"/>
            </a:endParaRPr>
          </a:p>
          <a:p>
            <a:pPr marL="171450" indent="-171450">
              <a:buFontTx/>
              <a:buChar char="-"/>
            </a:pPr>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03E7DA-E4A6-6E45-B7D9-599A27A8F63B}" type="slidenum">
              <a:rPr lang="en-US" smtClean="0"/>
              <a:t>15</a:t>
            </a:fld>
            <a:endParaRPr lang="en-US" dirty="0"/>
          </a:p>
        </p:txBody>
      </p:sp>
    </p:spTree>
    <p:extLst>
      <p:ext uri="{BB962C8B-B14F-4D97-AF65-F5344CB8AC3E}">
        <p14:creationId xmlns:p14="http://schemas.microsoft.com/office/powerpoint/2010/main" val="1986013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Governance is about two things:  assuring policy is enforced,</a:t>
            </a:r>
            <a:r>
              <a:rPr lang="en-US" sz="1200" kern="1200" baseline="0" dirty="0">
                <a:solidFill>
                  <a:schemeClr val="tx1"/>
                </a:solidFill>
                <a:effectLst/>
                <a:latin typeface="+mn-lt"/>
                <a:ea typeface="+mn-ea"/>
                <a:cs typeface="+mn-cs"/>
              </a:rPr>
              <a:t> and about giving stakeholders accountability over the policies they are interested in.</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Review and Approval is part of the workflow’s orchestration process.   </a:t>
            </a:r>
          </a:p>
          <a:p>
            <a:pPr marL="171450" indent="-171450">
              <a:buFontTx/>
              <a:buChar char="-"/>
            </a:pPr>
            <a:r>
              <a:rPr lang="en-US" sz="1200" kern="1200" baseline="0" dirty="0">
                <a:solidFill>
                  <a:schemeClr val="tx1"/>
                </a:solidFill>
                <a:effectLst/>
                <a:latin typeface="+mn-lt"/>
                <a:ea typeface="+mn-ea"/>
                <a:cs typeface="+mn-cs"/>
              </a:rPr>
              <a:t>Conditions based on business rules can trigger a review prior to delivery (e.g. customer service rep is still in training).</a:t>
            </a:r>
          </a:p>
          <a:p>
            <a:pPr marL="171450" indent="-171450">
              <a:buFontTx/>
              <a:buChar char="-"/>
            </a:pPr>
            <a:r>
              <a:rPr lang="en-US" sz="1200" kern="1200" baseline="0" dirty="0">
                <a:solidFill>
                  <a:schemeClr val="tx1"/>
                </a:solidFill>
                <a:effectLst/>
                <a:latin typeface="+mn-lt"/>
                <a:ea typeface="+mn-ea"/>
                <a:cs typeface="+mn-cs"/>
              </a:rPr>
              <a:t>Invite stakeholders to review and approve project and project output prior to promoting into the production environment.   Accountability and approval history is captured and available.</a:t>
            </a:r>
          </a:p>
          <a:p>
            <a:pPr marL="171450" indent="-171450">
              <a:buFontTx/>
              <a:buChar char="-"/>
            </a:pPr>
            <a:r>
              <a:rPr lang="en-US" sz="1200" kern="1200" baseline="0" dirty="0">
                <a:solidFill>
                  <a:schemeClr val="tx1"/>
                </a:solidFill>
                <a:effectLst/>
                <a:latin typeface="+mn-lt"/>
                <a:ea typeface="+mn-ea"/>
                <a:cs typeface="+mn-cs"/>
              </a:rPr>
              <a:t>Distribute digital asset responsibilities:  branding to marketing (style sheets, images, </a:t>
            </a:r>
            <a:r>
              <a:rPr lang="en-US" sz="1200" kern="1200" baseline="0" dirty="0" err="1">
                <a:solidFill>
                  <a:schemeClr val="tx1"/>
                </a:solidFill>
                <a:effectLst/>
                <a:latin typeface="+mn-lt"/>
                <a:ea typeface="+mn-ea"/>
                <a:cs typeface="+mn-cs"/>
              </a:rPr>
              <a:t>etc</a:t>
            </a:r>
            <a:r>
              <a:rPr lang="en-US" sz="1200" kern="1200" baseline="0" dirty="0">
                <a:solidFill>
                  <a:schemeClr val="tx1"/>
                </a:solidFill>
                <a:effectLst/>
                <a:latin typeface="+mn-lt"/>
                <a:ea typeface="+mn-ea"/>
                <a:cs typeface="+mn-cs"/>
              </a:rPr>
              <a:t>), terms and conditions to legal,  messaging to sales.</a:t>
            </a:r>
          </a:p>
          <a:p>
            <a:pPr marL="171450" indent="-171450">
              <a:buFontTx/>
              <a:buChar char="-"/>
            </a:pPr>
            <a:r>
              <a:rPr lang="en-US" sz="1200" kern="1200" baseline="0" dirty="0">
                <a:solidFill>
                  <a:schemeClr val="tx1"/>
                </a:solidFill>
                <a:effectLst/>
                <a:latin typeface="+mn-lt"/>
                <a:ea typeface="+mn-ea"/>
                <a:cs typeface="+mn-cs"/>
              </a:rPr>
              <a:t>Use permissions to assure limited access appropriate to each team member.</a:t>
            </a:r>
          </a:p>
          <a:p>
            <a:pPr marL="171450" indent="-171450">
              <a:buFontTx/>
              <a:buChar char="-"/>
            </a:pPr>
            <a:r>
              <a:rPr lang="en-US" sz="1200" kern="1200" baseline="0" dirty="0">
                <a:solidFill>
                  <a:schemeClr val="tx1"/>
                </a:solidFill>
                <a:effectLst/>
                <a:latin typeface="+mn-lt"/>
                <a:ea typeface="+mn-ea"/>
                <a:cs typeface="+mn-cs"/>
              </a:rPr>
              <a:t>Know what has changed and why, and always be able to role changes back out.</a:t>
            </a:r>
          </a:p>
          <a:p>
            <a:pPr marL="171450" indent="-171450">
              <a:buFontTx/>
              <a:buChar char="-"/>
            </a:pPr>
            <a:r>
              <a:rPr lang="en-US" sz="1200" kern="1200" baseline="0" dirty="0">
                <a:solidFill>
                  <a:schemeClr val="tx1"/>
                </a:solidFill>
                <a:effectLst/>
                <a:latin typeface="+mn-lt"/>
                <a:ea typeface="+mn-ea"/>
                <a:cs typeface="+mn-cs"/>
              </a:rPr>
              <a:t>Never spend time looking for a document or an asset – use search rather than try to navigate through multiple levels of file structures (like Google and the Internet)</a:t>
            </a:r>
          </a:p>
          <a:p>
            <a:pPr marL="0" indent="0">
              <a:buFontTx/>
              <a:buNone/>
            </a:pPr>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Project test methodologies, as well as version control, and a built-in review and approval framework, provide a managed path from development all the way to your production systems.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includes composition-time choices of which templates to use for a given business process.  All of this taken together constitutes “template lifecycle management”, and is built into our solution.</a:t>
            </a:r>
          </a:p>
          <a:p>
            <a:r>
              <a:rPr lang="en-US" sz="1200" kern="1200" dirty="0">
                <a:solidFill>
                  <a:schemeClr val="tx1"/>
                </a:solidFill>
                <a:effectLst/>
                <a:latin typeface="+mn-lt"/>
                <a:ea typeface="+mn-ea"/>
                <a:cs typeface="+mn-cs"/>
              </a:rPr>
              <a:t>Management also means that stakeholders, who are not part of the day-to-day operations of the system, have controls in place that assure their policies are followed.  Is the right logo used on every document?  Is the standard contact information consistent and up to date?  Our solution offers these sorts of controls.  The general term we use for this is governance. </a:t>
            </a:r>
          </a:p>
          <a:p>
            <a:endParaRPr lang="en-US" dirty="0"/>
          </a:p>
        </p:txBody>
      </p:sp>
      <p:sp>
        <p:nvSpPr>
          <p:cNvPr id="4" name="Slide Number Placeholder 3"/>
          <p:cNvSpPr>
            <a:spLocks noGrp="1"/>
          </p:cNvSpPr>
          <p:nvPr>
            <p:ph type="sldNum" sz="quarter" idx="10"/>
          </p:nvPr>
        </p:nvSpPr>
        <p:spPr/>
        <p:txBody>
          <a:bodyPr/>
          <a:lstStyle/>
          <a:p>
            <a:fld id="{0B03E7DA-E4A6-6E45-B7D9-599A27A8F63B}" type="slidenum">
              <a:rPr lang="en-US" smtClean="0"/>
              <a:t>16</a:t>
            </a:fld>
            <a:endParaRPr lang="en-US" dirty="0"/>
          </a:p>
        </p:txBody>
      </p:sp>
    </p:spTree>
    <p:extLst>
      <p:ext uri="{BB962C8B-B14F-4D97-AF65-F5344CB8AC3E}">
        <p14:creationId xmlns:p14="http://schemas.microsoft.com/office/powerpoint/2010/main" val="346248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During composition, dynamic data is not only placed into the document, but it can also drive conditional content.  </a:t>
            </a:r>
          </a:p>
          <a:p>
            <a:r>
              <a:rPr lang="en-US" sz="1200" kern="1200" dirty="0">
                <a:solidFill>
                  <a:schemeClr val="tx1"/>
                </a:solidFill>
                <a:effectLst/>
                <a:latin typeface="+mn-lt"/>
                <a:ea typeface="+mn-ea"/>
                <a:cs typeface="+mn-cs"/>
              </a:rPr>
              <a:t>Let’s say you have two different marketing images, one for prime customers, and another for lower priority customers.  Our solution makes it easy to use a single template to render this one way or another, according to the customer’s profile.  That is just one example of how to use our tool to –target- customers without the burden of authoring countless templates.</a:t>
            </a:r>
          </a:p>
          <a:p>
            <a:r>
              <a:rPr lang="en-US" sz="1200" kern="1200" dirty="0">
                <a:solidFill>
                  <a:schemeClr val="tx1"/>
                </a:solidFill>
                <a:effectLst/>
                <a:latin typeface="+mn-lt"/>
                <a:ea typeface="+mn-ea"/>
                <a:cs typeface="+mn-cs"/>
              </a:rPr>
              <a:t>Targeting is not quite customer-specific, though.  Targeting is based on segmentation of your customers.  The solution also provides for personalization.  This may be as broad as selecting languages as is shown here in the slide, or as specific as customizing the look of a monthly invoice to include either tables or pie charts, according to their preference.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Customer preference management is built into our solution.  Offer</a:t>
            </a:r>
            <a:r>
              <a:rPr lang="en-US" sz="1200" kern="1200" baseline="0" dirty="0">
                <a:solidFill>
                  <a:schemeClr val="tx1"/>
                </a:solidFill>
                <a:effectLst/>
                <a:latin typeface="+mn-lt"/>
                <a:ea typeface="+mn-ea"/>
                <a:cs typeface="+mn-cs"/>
              </a:rPr>
              <a:t> self-administration to save money, and keep all preferences isolated within the solution to remain flexible and agile.  Avoid programming preference fields into other applications that don’t even use them.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Overlay messaging</a:t>
            </a:r>
            <a:r>
              <a:rPr lang="en-US" sz="1200" kern="1200" baseline="0" dirty="0">
                <a:solidFill>
                  <a:schemeClr val="tx1"/>
                </a:solidFill>
                <a:effectLst/>
                <a:latin typeface="+mn-lt"/>
                <a:ea typeface="+mn-ea"/>
                <a:cs typeface="+mn-cs"/>
              </a:rPr>
              <a:t> on top of tested production documents.  Manage messages to specific customer segments, and get metrics showing engagement.  Build up your ability to engage through this feedback.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overall goal here is to maximize the value of the customer experience.  Our solution provides the tools necessary to accomplish this on a customer-by-customer basis. </a:t>
            </a:r>
          </a:p>
          <a:p>
            <a:endParaRPr lang="en-US" dirty="0"/>
          </a:p>
        </p:txBody>
      </p:sp>
      <p:sp>
        <p:nvSpPr>
          <p:cNvPr id="4" name="Slide Number Placeholder 3"/>
          <p:cNvSpPr>
            <a:spLocks noGrp="1"/>
          </p:cNvSpPr>
          <p:nvPr>
            <p:ph type="sldNum" sz="quarter" idx="10"/>
          </p:nvPr>
        </p:nvSpPr>
        <p:spPr/>
        <p:txBody>
          <a:bodyPr/>
          <a:lstStyle/>
          <a:p>
            <a:fld id="{0B03E7DA-E4A6-6E45-B7D9-599A27A8F63B}" type="slidenum">
              <a:rPr lang="en-US" smtClean="0"/>
              <a:t>17</a:t>
            </a:fld>
            <a:endParaRPr lang="en-US" dirty="0"/>
          </a:p>
        </p:txBody>
      </p:sp>
    </p:spTree>
    <p:extLst>
      <p:ext uri="{BB962C8B-B14F-4D97-AF65-F5344CB8AC3E}">
        <p14:creationId xmlns:p14="http://schemas.microsoft.com/office/powerpoint/2010/main" val="3723761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 to your customer</a:t>
            </a:r>
            <a:r>
              <a:rPr lang="en-US" baseline="0" dirty="0"/>
              <a:t> as needed.  What was it that was most important to them?</a:t>
            </a:r>
            <a:endParaRPr lang="en-US" dirty="0"/>
          </a:p>
        </p:txBody>
      </p:sp>
      <p:sp>
        <p:nvSpPr>
          <p:cNvPr id="4" name="Slide Number Placeholder 3"/>
          <p:cNvSpPr>
            <a:spLocks noGrp="1"/>
          </p:cNvSpPr>
          <p:nvPr>
            <p:ph type="sldNum" sz="quarter" idx="10"/>
          </p:nvPr>
        </p:nvSpPr>
        <p:spPr/>
        <p:txBody>
          <a:bodyPr/>
          <a:lstStyle/>
          <a:p>
            <a:fld id="{0B03E7DA-E4A6-6E45-B7D9-599A27A8F63B}" type="slidenum">
              <a:rPr lang="en-US" smtClean="0"/>
              <a:t>18</a:t>
            </a:fld>
            <a:endParaRPr lang="en-US" dirty="0"/>
          </a:p>
        </p:txBody>
      </p:sp>
    </p:spTree>
    <p:extLst>
      <p:ext uri="{BB962C8B-B14F-4D97-AF65-F5344CB8AC3E}">
        <p14:creationId xmlns:p14="http://schemas.microsoft.com/office/powerpoint/2010/main" val="3643908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03E7DA-E4A6-6E45-B7D9-599A27A8F63B}" type="slidenum">
              <a:rPr lang="en-US" smtClean="0"/>
              <a:t>19</a:t>
            </a:fld>
            <a:endParaRPr lang="en-US" dirty="0"/>
          </a:p>
        </p:txBody>
      </p:sp>
    </p:spTree>
    <p:extLst>
      <p:ext uri="{BB962C8B-B14F-4D97-AF65-F5344CB8AC3E}">
        <p14:creationId xmlns:p14="http://schemas.microsoft.com/office/powerpoint/2010/main" val="4055889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Tx/>
              <a:buChar char="-"/>
            </a:pPr>
            <a:r>
              <a:rPr lang="en-US" dirty="0"/>
              <a:t>We have been involved in document</a:t>
            </a:r>
            <a:r>
              <a:rPr lang="en-US" baseline="0" dirty="0"/>
              <a:t> production for 15 years, providing document authoring and document composition products and services.</a:t>
            </a:r>
          </a:p>
          <a:p>
            <a:pPr marL="173422" indent="-173422">
              <a:buFontTx/>
              <a:buChar char="-"/>
            </a:pPr>
            <a:r>
              <a:rPr lang="en-US" baseline="0" dirty="0"/>
              <a:t> CCM is an evolution of document production, to take into account new channels, new technology, and new organizational requirements.  CCM is the foundation for us to fulfill our mission within the Age of the Customer.</a:t>
            </a:r>
          </a:p>
          <a:p>
            <a:pPr marL="173422" indent="-173422">
              <a:buFontTx/>
              <a:buChar char="-"/>
            </a:pPr>
            <a:r>
              <a:rPr lang="en-US" baseline="0" dirty="0"/>
              <a:t>Our flagship product is Ecrion Omni System, which has captured our companies expertise in the customer/company relationship</a:t>
            </a:r>
          </a:p>
          <a:p>
            <a:endParaRPr lang="en-US" dirty="0"/>
          </a:p>
        </p:txBody>
      </p:sp>
      <p:sp>
        <p:nvSpPr>
          <p:cNvPr id="4" name="Slide Number Placeholder 3"/>
          <p:cNvSpPr>
            <a:spLocks noGrp="1"/>
          </p:cNvSpPr>
          <p:nvPr>
            <p:ph type="sldNum" sz="quarter" idx="10"/>
          </p:nvPr>
        </p:nvSpPr>
        <p:spPr/>
        <p:txBody>
          <a:bodyPr/>
          <a:lstStyle/>
          <a:p>
            <a:fld id="{0B03E7DA-E4A6-6E45-B7D9-599A27A8F63B}" type="slidenum">
              <a:rPr lang="en-US" smtClean="0"/>
              <a:t>2</a:t>
            </a:fld>
            <a:endParaRPr lang="en-US" dirty="0"/>
          </a:p>
        </p:txBody>
      </p:sp>
    </p:spTree>
    <p:extLst>
      <p:ext uri="{BB962C8B-B14F-4D97-AF65-F5344CB8AC3E}">
        <p14:creationId xmlns:p14="http://schemas.microsoft.com/office/powerpoint/2010/main" val="807740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03E7DA-E4A6-6E45-B7D9-599A27A8F63B}" type="slidenum">
              <a:rPr lang="en-US" smtClean="0"/>
              <a:t>20</a:t>
            </a:fld>
            <a:endParaRPr lang="en-US" dirty="0"/>
          </a:p>
        </p:txBody>
      </p:sp>
    </p:spTree>
    <p:extLst>
      <p:ext uri="{BB962C8B-B14F-4D97-AF65-F5344CB8AC3E}">
        <p14:creationId xmlns:p14="http://schemas.microsoft.com/office/powerpoint/2010/main" val="3653556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B03E7DA-E4A6-6E45-B7D9-599A27A8F63B}" type="slidenum">
              <a:rPr lang="en-US" smtClean="0"/>
              <a:t>3</a:t>
            </a:fld>
            <a:endParaRPr lang="en-US" dirty="0"/>
          </a:p>
        </p:txBody>
      </p:sp>
    </p:spTree>
    <p:extLst>
      <p:ext uri="{BB962C8B-B14F-4D97-AF65-F5344CB8AC3E}">
        <p14:creationId xmlns:p14="http://schemas.microsoft.com/office/powerpoint/2010/main" val="3220745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 brief explanation of Ecrion’s Omni System.  </a:t>
            </a:r>
          </a:p>
          <a:p>
            <a:r>
              <a:rPr lang="en-US" dirty="0"/>
              <a:t>My goal is to provide you with a clear understanding of the sorts of business challenges this solution can address, and a general understanding of how our solution is applied.  There are too many interlinked topics surrounding “Document Production” that are not intuitive, such as “customer communication management”, “governance” and “template management”.  This solution most certainly does document production in the traditional sense, but it does so much more.  These added components are not optional, but have been ushered in by the switch to digital delivery channels, and the additional weight put on engaging and timely customer communication.  </a:t>
            </a:r>
          </a:p>
          <a:p>
            <a:endParaRPr lang="en-US" dirty="0"/>
          </a:p>
          <a:p>
            <a:r>
              <a:rPr lang="en-US" dirty="0"/>
              <a:t>We will explore modern</a:t>
            </a:r>
            <a:r>
              <a:rPr lang="en-US" baseline="0" dirty="0"/>
              <a:t> document production</a:t>
            </a:r>
            <a:r>
              <a:rPr lang="en-US" dirty="0"/>
              <a:t> during this brief introduction.  </a:t>
            </a:r>
          </a:p>
          <a:p>
            <a:endParaRPr lang="en-US" dirty="0"/>
          </a:p>
        </p:txBody>
      </p:sp>
      <p:sp>
        <p:nvSpPr>
          <p:cNvPr id="4" name="Slide Number Placeholder 3"/>
          <p:cNvSpPr>
            <a:spLocks noGrp="1"/>
          </p:cNvSpPr>
          <p:nvPr>
            <p:ph type="sldNum" sz="quarter" idx="10"/>
          </p:nvPr>
        </p:nvSpPr>
        <p:spPr/>
        <p:txBody>
          <a:bodyPr/>
          <a:lstStyle/>
          <a:p>
            <a:fld id="{0B03E7DA-E4A6-6E45-B7D9-599A27A8F63B}" type="slidenum">
              <a:rPr lang="en-US" smtClean="0"/>
              <a:t>4</a:t>
            </a:fld>
            <a:endParaRPr lang="en-US" dirty="0"/>
          </a:p>
        </p:txBody>
      </p:sp>
    </p:spTree>
    <p:extLst>
      <p:ext uri="{BB962C8B-B14F-4D97-AF65-F5344CB8AC3E}">
        <p14:creationId xmlns:p14="http://schemas.microsoft.com/office/powerpoint/2010/main" val="357001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start by looking at this from your customer’s perspective.   But what customer?</a:t>
            </a:r>
            <a:r>
              <a:rPr lang="en-US" sz="1200" kern="1200" baseline="0" dirty="0">
                <a:solidFill>
                  <a:schemeClr val="tx1"/>
                </a:solidFill>
                <a:effectLst/>
                <a:latin typeface="+mn-lt"/>
                <a:ea typeface="+mn-ea"/>
                <a:cs typeface="+mn-cs"/>
              </a:rPr>
              <a:t>  That’s the key question.  Each customer may have different delivery preferences for the exact same communication.  Some will be young digital natives, and some will be retirees.  To maintain customer satisfaction, and to maximize customer retention,  your document production solution has to personalize delivery channels. </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get more specific about delivery.  Sometimes, these documents you need to produce are immediately provided to an integrated application, like a web server,</a:t>
            </a:r>
            <a:r>
              <a:rPr lang="en-US" sz="1200" kern="1200" baseline="0" dirty="0">
                <a:solidFill>
                  <a:schemeClr val="tx1"/>
                </a:solidFill>
                <a:effectLst/>
                <a:latin typeface="+mn-lt"/>
                <a:ea typeface="+mn-ea"/>
                <a:cs typeface="+mn-cs"/>
              </a:rPr>
              <a:t> so that customers visiting your web site have access to their communications</a:t>
            </a:r>
            <a:r>
              <a:rPr lang="en-US" sz="1200" kern="1200" dirty="0">
                <a:solidFill>
                  <a:schemeClr val="tx1"/>
                </a:solidFill>
                <a:effectLst/>
                <a:latin typeface="+mn-lt"/>
                <a:ea typeface="+mn-ea"/>
                <a:cs typeface="+mn-cs"/>
              </a:rPr>
              <a:t>.  Other times, the documents are tagged and stored for later search and retrieval, perhaps with</a:t>
            </a:r>
            <a:r>
              <a:rPr lang="en-US" sz="1200" kern="1200" baseline="0" dirty="0">
                <a:solidFill>
                  <a:schemeClr val="tx1"/>
                </a:solidFill>
                <a:effectLst/>
                <a:latin typeface="+mn-lt"/>
                <a:ea typeface="+mn-ea"/>
                <a:cs typeface="+mn-cs"/>
              </a:rPr>
              <a:t> a URL to allow direct internet retrieval, or smart phone access</a:t>
            </a:r>
            <a:r>
              <a:rPr lang="en-US" sz="1200" kern="1200" dirty="0">
                <a:solidFill>
                  <a:schemeClr val="tx1"/>
                </a:solidFill>
                <a:effectLst/>
                <a:latin typeface="+mn-lt"/>
                <a:ea typeface="+mn-ea"/>
                <a:cs typeface="+mn-cs"/>
              </a:rPr>
              <a:t>.  Most often, though, the document needs to be sent through a channel: to a print queue, an Email server, an SMS service, or even a content management system, such as Microsoft’s SharePoint.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solution includes outbound document</a:t>
            </a:r>
            <a:r>
              <a:rPr lang="en-US" sz="1200" kern="1200" baseline="0" dirty="0">
                <a:solidFill>
                  <a:schemeClr val="tx1"/>
                </a:solidFill>
                <a:effectLst/>
                <a:latin typeface="+mn-lt"/>
                <a:ea typeface="+mn-ea"/>
                <a:cs typeface="+mn-cs"/>
              </a:rPr>
              <a:t> delivery,</a:t>
            </a:r>
            <a:r>
              <a:rPr lang="en-US" sz="1200" kern="1200" dirty="0">
                <a:solidFill>
                  <a:schemeClr val="tx1"/>
                </a:solidFill>
                <a:effectLst/>
                <a:latin typeface="+mn-lt"/>
                <a:ea typeface="+mn-ea"/>
                <a:cs typeface="+mn-cs"/>
              </a:rPr>
              <a:t> and provides management and oversight of the delivery process,</a:t>
            </a:r>
            <a:r>
              <a:rPr lang="en-US" sz="1200" kern="1200" baseline="0" dirty="0">
                <a:solidFill>
                  <a:schemeClr val="tx1"/>
                </a:solidFill>
                <a:effectLst/>
                <a:latin typeface="+mn-lt"/>
                <a:ea typeface="+mn-ea"/>
                <a:cs typeface="+mn-cs"/>
              </a:rPr>
              <a:t> on a customer-by-customer basis.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key is to be in communication</a:t>
            </a:r>
            <a:r>
              <a:rPr lang="en-US" sz="1200" kern="1200" baseline="0" dirty="0">
                <a:solidFill>
                  <a:schemeClr val="tx1"/>
                </a:solidFill>
                <a:effectLst/>
                <a:latin typeface="+mn-lt"/>
                <a:ea typeface="+mn-ea"/>
                <a:cs typeface="+mn-cs"/>
              </a:rPr>
              <a:t> with your customer on their channel of preference, with the right level of security.   The EOS solution delivers this.</a:t>
            </a:r>
          </a:p>
          <a:p>
            <a:endParaRPr lang="en-US" dirty="0"/>
          </a:p>
        </p:txBody>
      </p:sp>
      <p:sp>
        <p:nvSpPr>
          <p:cNvPr id="4" name="Slide Number Placeholder 3"/>
          <p:cNvSpPr>
            <a:spLocks noGrp="1"/>
          </p:cNvSpPr>
          <p:nvPr>
            <p:ph type="sldNum" sz="quarter" idx="10"/>
          </p:nvPr>
        </p:nvSpPr>
        <p:spPr/>
        <p:txBody>
          <a:bodyPr/>
          <a:lstStyle/>
          <a:p>
            <a:fld id="{0B03E7DA-E4A6-6E45-B7D9-599A27A8F63B}" type="slidenum">
              <a:rPr lang="en-US" smtClean="0"/>
              <a:t>5</a:t>
            </a:fld>
            <a:endParaRPr lang="en-US" dirty="0"/>
          </a:p>
        </p:txBody>
      </p:sp>
    </p:spTree>
    <p:extLst>
      <p:ext uri="{BB962C8B-B14F-4D97-AF65-F5344CB8AC3E}">
        <p14:creationId xmlns:p14="http://schemas.microsoft.com/office/powerpoint/2010/main" val="57003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document’s format is selected according to the delivery channel.  As</a:t>
            </a:r>
            <a:r>
              <a:rPr lang="en-US" sz="1200" kern="1200" baseline="0" dirty="0">
                <a:solidFill>
                  <a:schemeClr val="tx1"/>
                </a:solidFill>
                <a:effectLst/>
                <a:latin typeface="+mn-lt"/>
                <a:ea typeface="+mn-ea"/>
                <a:cs typeface="+mn-cs"/>
              </a:rPr>
              <a:t> I explained in the previous slide, </a:t>
            </a:r>
            <a:r>
              <a:rPr lang="en-US" sz="1200" kern="1200" dirty="0">
                <a:solidFill>
                  <a:schemeClr val="tx1"/>
                </a:solidFill>
                <a:effectLst/>
                <a:latin typeface="+mn-lt"/>
                <a:ea typeface="+mn-ea"/>
                <a:cs typeface="+mn-cs"/>
              </a:rPr>
              <a:t>customer-specific data can be used to direct delivery over the preferred</a:t>
            </a:r>
            <a:r>
              <a:rPr lang="en-US" sz="1200" kern="1200" baseline="0" dirty="0">
                <a:solidFill>
                  <a:schemeClr val="tx1"/>
                </a:solidFill>
                <a:effectLst/>
                <a:latin typeface="+mn-lt"/>
                <a:ea typeface="+mn-ea"/>
                <a:cs typeface="+mn-cs"/>
              </a:rPr>
              <a:t> channel</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solution produces documents in output formats specific to the selected channel, on a customer-by-customer basis.  Email attachments are traditionally PDF, but Email bodies are HTML.  Print streams might</a:t>
            </a:r>
            <a:r>
              <a:rPr lang="en-US" sz="1200" kern="1200" baseline="0" dirty="0">
                <a:solidFill>
                  <a:schemeClr val="tx1"/>
                </a:solidFill>
                <a:effectLst/>
                <a:latin typeface="+mn-lt"/>
                <a:ea typeface="+mn-ea"/>
                <a:cs typeface="+mn-cs"/>
              </a:rPr>
              <a:t> be AFP, but mobile phone delivery requires HTML5 and responsive documents.   Modern document production requires flexibility in output formats, while supporting efficient authoring and maintenance of the document templates.</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our solution,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templates that come out of the authoring step are channel-agnostic, and it is only during composition that choices such as PDF or HTML are made.   That means you only build one document template, and you can deliver it</a:t>
            </a:r>
            <a:r>
              <a:rPr lang="en-US" sz="1200" kern="1200" baseline="0" dirty="0">
                <a:solidFill>
                  <a:schemeClr val="tx1"/>
                </a:solidFill>
                <a:effectLst/>
                <a:latin typeface="+mn-lt"/>
                <a:ea typeface="+mn-ea"/>
                <a:cs typeface="+mn-cs"/>
              </a:rPr>
              <a:t> over any channel.  This solution assures the right format is rendered for the selected channel.</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importance of this cannot be overlooked.  Previous investments you have made in authoring documents can be leveraged to support new delivery channels, incrementally, according to your business needs.   Subdocuments,</a:t>
            </a:r>
            <a:r>
              <a:rPr lang="en-US" sz="1200" kern="1200" baseline="0" dirty="0">
                <a:solidFill>
                  <a:schemeClr val="tx1"/>
                </a:solidFill>
                <a:effectLst/>
                <a:latin typeface="+mn-lt"/>
                <a:ea typeface="+mn-ea"/>
                <a:cs typeface="+mn-cs"/>
              </a:rPr>
              <a:t> which are reusable components, can be reused across channels.   This improves ROI by lowering your maintenance and development costs,  and it helps you govern the process by keeping redundancy out of your template library.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03E7DA-E4A6-6E45-B7D9-599A27A8F63B}" type="slidenum">
              <a:rPr lang="en-US" smtClean="0"/>
              <a:t>6</a:t>
            </a:fld>
            <a:endParaRPr lang="en-US" dirty="0"/>
          </a:p>
        </p:txBody>
      </p:sp>
    </p:spTree>
    <p:extLst>
      <p:ext uri="{BB962C8B-B14F-4D97-AF65-F5344CB8AC3E}">
        <p14:creationId xmlns:p14="http://schemas.microsoft.com/office/powerpoint/2010/main" val="1731653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consider that customer preferences, different channels, and different content all have to come together, then our traditional definition of document production isn’t satisfactory any more.</a:t>
            </a:r>
          </a:p>
          <a:p>
            <a:endParaRPr lang="en-US" baseline="0" dirty="0"/>
          </a:p>
          <a:p>
            <a:r>
              <a:rPr lang="en-US" baseline="0" dirty="0"/>
              <a:t>These complexities need to be addressed, just as the EOS solution has done.  </a:t>
            </a:r>
          </a:p>
          <a:p>
            <a:pPr marL="171450" indent="-171450">
              <a:buFontTx/>
              <a:buChar char="-"/>
            </a:pPr>
            <a:r>
              <a:rPr lang="en-US" baseline="0" dirty="0"/>
              <a:t>Flexibility is necessary in order to support innovative customer-centric business strategies.  Channel preference is just the beginning.  Dynamic content and targeted messaging are also new requirements that fall into the “flexibility” category. </a:t>
            </a:r>
          </a:p>
          <a:p>
            <a:pPr marL="171450" indent="-171450">
              <a:buFontTx/>
              <a:buChar char="-"/>
            </a:pPr>
            <a:r>
              <a:rPr lang="en-US" baseline="0" dirty="0"/>
              <a:t>Agility is necessary in order to eliminate customer communication project backlogs.   Agility means your inspiration for a new document or an updated document can become a reality with no delays.  It means automation within the design and test processes, as well as automation within the production processes.  </a:t>
            </a:r>
          </a:p>
          <a:p>
            <a:pPr marL="171450" indent="-171450">
              <a:buFontTx/>
              <a:buChar char="-"/>
            </a:pPr>
            <a:r>
              <a:rPr lang="en-US" baseline="0" dirty="0"/>
              <a:t>Governance is necessary in order to keep order, assure quality, and secure personal information.   A company’s brand has never been more exposed, as the number of documents and the number of changes to these documents is increasing as customer-centric strategies take root.  Governance assures that stakeholders participate through policy and key interactions, without dragging these busy people into day-to-day operations.</a:t>
            </a:r>
          </a:p>
          <a:p>
            <a:pPr marL="171450" indent="-171450">
              <a:buFontTx/>
              <a:buChar char="-"/>
            </a:pPr>
            <a:endParaRPr lang="en-US" baseline="0" dirty="0"/>
          </a:p>
          <a:p>
            <a:pPr marL="171450" indent="-171450">
              <a:buFontTx/>
              <a:buChar char="-"/>
            </a:pPr>
            <a:endParaRPr lang="en-US" baseline="0" dirty="0"/>
          </a:p>
          <a:p>
            <a:pPr marL="0" indent="0">
              <a:buFontTx/>
              <a:buNone/>
            </a:pPr>
            <a:r>
              <a:rPr lang="en-US" baseline="0" dirty="0"/>
              <a:t>Customer Communications Management is the new document production.  </a:t>
            </a:r>
          </a:p>
          <a:p>
            <a:pPr marL="0" indent="0">
              <a:buFontTx/>
              <a:buNone/>
            </a:pPr>
            <a:r>
              <a:rPr lang="en-US" baseline="0" dirty="0"/>
              <a:t>Document production has always been coupled with business process, but the nature of that relationship has changed.  Business processes deal with services, finances, tracking, shipping, billing, and the like.  But, with the EOS solution, those automated business processes no longer embed any document production logic.  Instead, document production is delegated, and the EOS solution, the manager of your customer communications, deal with all the variations that serve your customer base.    Targeting  and personalization, document content and brand policy, all are now centralized in the CCM layer, which free your automated business processes from constant change as the flexibility and agility are put to work.</a:t>
            </a:r>
          </a:p>
          <a:p>
            <a:pPr marL="0" indent="0">
              <a:buFontTx/>
              <a:buNone/>
            </a:pPr>
            <a:endParaRPr lang="en-US" dirty="0"/>
          </a:p>
        </p:txBody>
      </p:sp>
      <p:sp>
        <p:nvSpPr>
          <p:cNvPr id="4" name="Slide Number Placeholder 3"/>
          <p:cNvSpPr>
            <a:spLocks noGrp="1"/>
          </p:cNvSpPr>
          <p:nvPr>
            <p:ph type="sldNum" sz="quarter" idx="10"/>
          </p:nvPr>
        </p:nvSpPr>
        <p:spPr/>
        <p:txBody>
          <a:bodyPr/>
          <a:lstStyle/>
          <a:p>
            <a:fld id="{0B03E7DA-E4A6-6E45-B7D9-599A27A8F63B}" type="slidenum">
              <a:rPr lang="en-US" smtClean="0"/>
              <a:t>7</a:t>
            </a:fld>
            <a:endParaRPr lang="en-US" dirty="0"/>
          </a:p>
        </p:txBody>
      </p:sp>
    </p:spTree>
    <p:extLst>
      <p:ext uri="{BB962C8B-B14F-4D97-AF65-F5344CB8AC3E}">
        <p14:creationId xmlns:p14="http://schemas.microsoft.com/office/powerpoint/2010/main" val="4045774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EOS</a:t>
            </a:r>
            <a:r>
              <a:rPr lang="en-US" baseline="0" dirty="0"/>
              <a:t> solution provides the authoring environment, and it provides the composition environment.  But with this solution, the two flow together seamlessly.  At the center of this is the digital asset repository.  The Authoring step places images, templates, business rules, and other supporting files into the repository, while the Composition step draws from the repository.  Governance features oversee the progression of digital assets from the author’s initial draft all the way into the secured production environment.   Two phases, but one graceful flow.</a:t>
            </a:r>
          </a:p>
          <a:p>
            <a:endParaRPr lang="en-US" baseline="0" dirty="0"/>
          </a:p>
          <a:p>
            <a:r>
              <a:rPr lang="en-US" baseline="0" dirty="0"/>
              <a:t>(Talk through the bullet items, underscoring value, rather than features, according to interest level of audience.  Careful not to get bogged down in detail)</a:t>
            </a:r>
          </a:p>
          <a:p>
            <a:endParaRPr lang="en-US" baseline="0" dirty="0"/>
          </a:p>
          <a:p>
            <a:r>
              <a:rPr lang="en-US" baseline="0" dirty="0"/>
              <a:t>Authoring</a:t>
            </a:r>
          </a:p>
          <a:p>
            <a:pPr marL="171450" indent="-171450">
              <a:buFontTx/>
              <a:buChar char="-"/>
            </a:pPr>
            <a:r>
              <a:rPr lang="en-US" baseline="0" dirty="0"/>
              <a:t>Template reused means lower costs and less time (agility).</a:t>
            </a:r>
          </a:p>
          <a:p>
            <a:pPr marL="171450" indent="-171450">
              <a:buFontTx/>
              <a:buChar char="-"/>
            </a:pPr>
            <a:r>
              <a:rPr lang="en-US" baseline="0" dirty="0"/>
              <a:t>Digital Asset assembly means governance over things like images, styles, headers, footers, brand, all within assets shared across multiple document projects. (agility)</a:t>
            </a:r>
          </a:p>
          <a:p>
            <a:pPr marL="171450" indent="-171450">
              <a:buFontTx/>
              <a:buChar char="-"/>
            </a:pPr>
            <a:r>
              <a:rPr lang="en-US" baseline="0" dirty="0"/>
              <a:t>One template with variation (flexibility) is more cost effective, and easy to incrementally improve (agility)</a:t>
            </a:r>
          </a:p>
          <a:p>
            <a:pPr marL="171450" indent="-171450">
              <a:buFontTx/>
              <a:buChar char="-"/>
            </a:pPr>
            <a:r>
              <a:rPr lang="en-US" baseline="0" dirty="0"/>
              <a:t>Engaging content, like interactive documents and targeted content improve customer satisfaction.</a:t>
            </a:r>
          </a:p>
          <a:p>
            <a:pPr marL="171450" indent="-171450">
              <a:buFontTx/>
              <a:buChar char="-"/>
            </a:pPr>
            <a:r>
              <a:rPr lang="en-US" baseline="0" dirty="0"/>
              <a:t>Teamwork is essential  to end backlogs – specific tools for specific skill sets, working in concert in a shared workspace.</a:t>
            </a:r>
          </a:p>
          <a:p>
            <a:pPr marL="171450" indent="-171450">
              <a:buFontTx/>
              <a:buChar char="-"/>
            </a:pPr>
            <a:endParaRPr lang="en-US" baseline="0" dirty="0"/>
          </a:p>
          <a:p>
            <a:pPr marL="0" indent="0">
              <a:buFontTx/>
              <a:buNone/>
            </a:pPr>
            <a:r>
              <a:rPr lang="en-US" baseline="0" dirty="0"/>
              <a:t>Composition</a:t>
            </a:r>
          </a:p>
          <a:p>
            <a:pPr marL="171450" indent="-171450">
              <a:buFontTx/>
              <a:buChar char="-"/>
            </a:pPr>
            <a:r>
              <a:rPr lang="en-US" baseline="0" dirty="0"/>
              <a:t>Integrate with your data sources, integrate with your business processes.  Reduce risk of manual steps, improve efficiency through automation, and isolate customer communication management from your business processes.</a:t>
            </a:r>
          </a:p>
          <a:p>
            <a:pPr marL="171450" indent="-171450">
              <a:buFontTx/>
              <a:buChar char="-"/>
            </a:pPr>
            <a:r>
              <a:rPr lang="en-US" baseline="0" dirty="0"/>
              <a:t>Never be bottlenecked – solution supports high capacity batch, and low-latency on-demand,</a:t>
            </a:r>
          </a:p>
          <a:p>
            <a:pPr marL="171450" indent="-171450">
              <a:buFontTx/>
              <a:buChar char="-"/>
            </a:pPr>
            <a:r>
              <a:rPr lang="en-US" baseline="0" dirty="0"/>
              <a:t>Capacity increases are simple hardware additions (load balancing over servers)</a:t>
            </a:r>
          </a:p>
          <a:p>
            <a:pPr marL="171450" indent="-171450">
              <a:buFontTx/>
              <a:buChar char="-"/>
            </a:pPr>
            <a:r>
              <a:rPr lang="en-US" baseline="0" dirty="0"/>
              <a:t>Oversee through previews, job history, advanced search, dashboards, audit trails, version history, etc.</a:t>
            </a:r>
          </a:p>
          <a:p>
            <a:pPr marL="171450" indent="-171450">
              <a:buFontTx/>
              <a:buChar char="-"/>
            </a:pPr>
            <a:r>
              <a:rPr lang="en-US" baseline="0" dirty="0"/>
              <a:t>Provide universal access.  Solution stores all documents for later retrieval through APIs, URLs, GUIS, search, etc.  Also delivers documents to printers, Email servers, content management services, etc.  Reach your customers on the channels they prefer.</a:t>
            </a:r>
          </a:p>
          <a:p>
            <a:pPr marL="171450" indent="-171450">
              <a:buFontTx/>
              <a:buChar char="-"/>
            </a:pPr>
            <a:r>
              <a:rPr lang="en-US" baseline="0" dirty="0"/>
              <a:t>One customer communication infrastructure to serve periodic, on-demand, and correspondence needs. </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0B03E7DA-E4A6-6E45-B7D9-599A27A8F63B}" type="slidenum">
              <a:rPr lang="en-US" smtClean="0"/>
              <a:t>8</a:t>
            </a:fld>
            <a:endParaRPr lang="en-US" dirty="0"/>
          </a:p>
        </p:txBody>
      </p:sp>
    </p:spTree>
    <p:extLst>
      <p:ext uri="{BB962C8B-B14F-4D97-AF65-F5344CB8AC3E}">
        <p14:creationId xmlns:p14="http://schemas.microsoft.com/office/powerpoint/2010/main" val="2682459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Solution Specifics – Tool benefits for Publisher</a:t>
            </a:r>
          </a:p>
          <a:p>
            <a:endParaRPr lang="en-US" dirty="0"/>
          </a:p>
          <a:p>
            <a:r>
              <a:rPr lang="en-US" dirty="0"/>
              <a:t>Just talk through, being only</a:t>
            </a:r>
            <a:r>
              <a:rPr lang="en-US" baseline="0" dirty="0"/>
              <a:t> as detailed as audience needs.</a:t>
            </a:r>
          </a:p>
          <a:p>
            <a:endParaRPr lang="en-US" baseline="0" dirty="0"/>
          </a:p>
          <a:p>
            <a:pPr marL="171450" indent="-171450">
              <a:buFontTx/>
              <a:buChar char="-"/>
            </a:pPr>
            <a:r>
              <a:rPr lang="en-US" baseline="0" dirty="0"/>
              <a:t>Key Values:</a:t>
            </a:r>
          </a:p>
          <a:p>
            <a:pPr marL="171450" indent="-171450">
              <a:buFontTx/>
              <a:buChar char="-"/>
            </a:pPr>
            <a:r>
              <a:rPr lang="en-US" baseline="0" dirty="0"/>
              <a:t>Easy for business users to use this</a:t>
            </a:r>
          </a:p>
          <a:p>
            <a:pPr marL="171450" indent="-171450">
              <a:buFontTx/>
              <a:buChar char="-"/>
            </a:pPr>
            <a:r>
              <a:rPr lang="en-US" baseline="0" dirty="0"/>
              <a:t>Easy access to data fields</a:t>
            </a:r>
          </a:p>
          <a:p>
            <a:pPr marL="171450" indent="-171450">
              <a:buFontTx/>
              <a:buChar char="-"/>
            </a:pPr>
            <a:r>
              <a:rPr lang="en-US" baseline="0" dirty="0"/>
              <a:t>Governance and teamwork through integrated connection with document repository</a:t>
            </a:r>
          </a:p>
          <a:p>
            <a:pPr marL="171450" indent="-171450">
              <a:buFontTx/>
              <a:buChar char="-"/>
            </a:pPr>
            <a:endParaRPr lang="en-US" baseline="0" dirty="0"/>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0B03E7DA-E4A6-6E45-B7D9-599A27A8F63B}" type="slidenum">
              <a:rPr lang="en-US" smtClean="0"/>
              <a:t>9</a:t>
            </a:fld>
            <a:endParaRPr lang="en-US" dirty="0"/>
          </a:p>
        </p:txBody>
      </p:sp>
    </p:spTree>
    <p:extLst>
      <p:ext uri="{BB962C8B-B14F-4D97-AF65-F5344CB8AC3E}">
        <p14:creationId xmlns:p14="http://schemas.microsoft.com/office/powerpoint/2010/main" val="1691220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4608576"/>
          </a:xfrm>
          <a:prstGeom prst="rect">
            <a:avLst/>
          </a:prstGeom>
        </p:spPr>
      </p:pic>
      <p:sp>
        <p:nvSpPr>
          <p:cNvPr id="2" name="Title 1"/>
          <p:cNvSpPr>
            <a:spLocks noGrp="1"/>
          </p:cNvSpPr>
          <p:nvPr>
            <p:ph type="ctrTitle" hasCustomPrompt="1"/>
          </p:nvPr>
        </p:nvSpPr>
        <p:spPr>
          <a:xfrm>
            <a:off x="1524000" y="1768753"/>
            <a:ext cx="9144000" cy="2387600"/>
          </a:xfrm>
          <a:solidFill>
            <a:schemeClr val="tx2">
              <a:alpha val="30000"/>
            </a:schemeClr>
          </a:solidFill>
        </p:spPr>
        <p:txBody>
          <a:bodyPr anchor="ctr"/>
          <a:lstStyle>
            <a:lvl1pPr algn="ctr">
              <a:defRPr sz="6000" b="1" baseline="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1524000" y="4608576"/>
            <a:ext cx="9144000" cy="1655762"/>
          </a:xfrm>
          <a:noFill/>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p:cNvPicPr>
            <a:picLocks noChangeAspect="1"/>
          </p:cNvPicPr>
          <p:nvPr userDrawn="1"/>
        </p:nvPicPr>
        <p:blipFill>
          <a:blip r:embed="rId3"/>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2038381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26141"/>
          </a:xfrm>
        </p:spPr>
        <p:txBody>
          <a:bodyPr/>
          <a:lstStyle/>
          <a:p>
            <a:r>
              <a:rPr lang="en-US"/>
              <a:t>Click to edit Master title style</a:t>
            </a:r>
          </a:p>
        </p:txBody>
      </p:sp>
      <p:sp>
        <p:nvSpPr>
          <p:cNvPr id="3" name="Content Placeholder 2"/>
          <p:cNvSpPr>
            <a:spLocks noGrp="1"/>
          </p:cNvSpPr>
          <p:nvPr>
            <p:ph idx="1"/>
          </p:nvPr>
        </p:nvSpPr>
        <p:spPr>
          <a:xfrm>
            <a:off x="838200" y="900953"/>
            <a:ext cx="10515600" cy="52760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A97858A-2FB9-B045-87A9-E41AF6A5A0FF}" type="slidenum">
              <a:rPr lang="en-US" smtClean="0"/>
              <a:t>‹#›</a:t>
            </a:fld>
            <a:endParaRPr lang="en-US" dirty="0"/>
          </a:p>
        </p:txBody>
      </p:sp>
      <p:pic>
        <p:nvPicPr>
          <p:cNvPr id="8" name="Picture 7"/>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262947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a:solidFill>
            <a:schemeClr val="accent1"/>
          </a:solidFill>
        </p:spPr>
        <p:txBody>
          <a:bodyPr anchor="ctr"/>
          <a:lstStyle>
            <a:lvl1pPr algn="ctr">
              <a:defRPr sz="6000" b="1">
                <a:solidFill>
                  <a:schemeClr val="bg1"/>
                </a:solidFill>
                <a:latin typeface="Arial" charset="0"/>
                <a:ea typeface="Arial" charset="0"/>
                <a:cs typeface="Arial"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3A97858A-2FB9-B045-87A9-E41AF6A5A0FF}" type="slidenum">
              <a:rPr lang="en-US" smtClean="0"/>
              <a:t>‹#›</a:t>
            </a:fld>
            <a:endParaRPr lang="en-US" dirty="0"/>
          </a:p>
        </p:txBody>
      </p:sp>
      <p:pic>
        <p:nvPicPr>
          <p:cNvPr id="9" name="Picture 8"/>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1980585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22376"/>
          </a:xfrm>
        </p:spPr>
        <p:txBody>
          <a:bodyPr vert="horz" lIns="91440" tIns="45720" rIns="91440" bIns="45720" rtlCol="0" anchor="ctr">
            <a:normAutofit/>
          </a:bodyPr>
          <a:lstStyle>
            <a:lvl1pPr>
              <a:defRPr lang="en-US"/>
            </a:lvl1pPr>
          </a:lstStyle>
          <a:p>
            <a:pPr lvl="0"/>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3A97858A-2FB9-B045-87A9-E41AF6A5A0FF}" type="slidenum">
              <a:rPr lang="en-US" smtClean="0"/>
              <a:t>‹#›</a:t>
            </a:fld>
            <a:endParaRPr lang="en-US" dirty="0"/>
          </a:p>
        </p:txBody>
      </p:sp>
      <p:pic>
        <p:nvPicPr>
          <p:cNvPr id="8" name="Picture 7"/>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1706961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A97858A-2FB9-B045-87A9-E41AF6A5A0FF}" type="slidenum">
              <a:rPr lang="en-US" smtClean="0"/>
              <a:t>‹#›</a:t>
            </a:fld>
            <a:endParaRPr lang="en-US" dirty="0"/>
          </a:p>
        </p:txBody>
      </p:sp>
      <p:pic>
        <p:nvPicPr>
          <p:cNvPr id="10" name="Picture 9"/>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67034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22376"/>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3A97858A-2FB9-B045-87A9-E41AF6A5A0FF}" type="slidenum">
              <a:rPr lang="en-US" smtClean="0"/>
              <a:t>‹#›</a:t>
            </a:fld>
            <a:endParaRPr lang="en-US" dirty="0"/>
          </a:p>
        </p:txBody>
      </p:sp>
      <p:pic>
        <p:nvPicPr>
          <p:cNvPr id="6" name="Picture 5"/>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773219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A97858A-2FB9-B045-87A9-E41AF6A5A0FF}" type="slidenum">
              <a:rPr lang="en-US" smtClean="0"/>
              <a:t>‹#›</a:t>
            </a:fld>
            <a:endParaRPr lang="en-US" dirty="0"/>
          </a:p>
        </p:txBody>
      </p:sp>
      <p:pic>
        <p:nvPicPr>
          <p:cNvPr id="5" name="Picture 4"/>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1074588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A97858A-2FB9-B045-87A9-E41AF6A5A0FF}" type="slidenum">
              <a:rPr lang="en-US" smtClean="0"/>
              <a:t>‹#›</a:t>
            </a:fld>
            <a:endParaRPr lang="en-US" dirty="0"/>
          </a:p>
        </p:txBody>
      </p:sp>
      <p:pic>
        <p:nvPicPr>
          <p:cNvPr id="8" name="Picture 7"/>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27094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A97858A-2FB9-B045-87A9-E41AF6A5A0FF}" type="slidenum">
              <a:rPr lang="en-US" smtClean="0"/>
              <a:t>‹#›</a:t>
            </a:fld>
            <a:endParaRPr lang="en-US" dirty="0"/>
          </a:p>
        </p:txBody>
      </p:sp>
      <p:pic>
        <p:nvPicPr>
          <p:cNvPr id="8" name="Picture 7"/>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1090812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7858A-2FB9-B045-87A9-E41AF6A5A0FF}" type="slidenum">
              <a:rPr lang="en-US" smtClean="0"/>
              <a:t>‹#›</a:t>
            </a:fld>
            <a:endParaRPr lang="en-US" dirty="0"/>
          </a:p>
        </p:txBody>
      </p:sp>
      <p:pic>
        <p:nvPicPr>
          <p:cNvPr id="7" name="Picture 6"/>
          <p:cNvPicPr>
            <a:picLocks noChangeAspect="1"/>
          </p:cNvPicPr>
          <p:nvPr userDrawn="1"/>
        </p:nvPicPr>
        <p:blipFill>
          <a:blip r:embed="rId11"/>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369896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94560"/>
            <a:ext cx="9144000" cy="2414016"/>
          </a:xfrm>
        </p:spPr>
        <p:txBody>
          <a:bodyPr>
            <a:normAutofit fontScale="90000"/>
          </a:bodyPr>
          <a:lstStyle/>
          <a:p>
            <a:r>
              <a:rPr lang="en-US" spc="-84" dirty="0">
                <a:solidFill>
                  <a:srgbClr val="FFFFFF"/>
                </a:solidFill>
                <a:latin typeface="Segoe UI Black"/>
                <a:cs typeface="Segoe UI Black"/>
              </a:rPr>
              <a:t>MAKE</a:t>
            </a:r>
            <a:r>
              <a:rPr lang="en-US" spc="-309" dirty="0">
                <a:solidFill>
                  <a:srgbClr val="FFFFFF"/>
                </a:solidFill>
                <a:latin typeface="Segoe UI Black"/>
                <a:cs typeface="Segoe UI Black"/>
              </a:rPr>
              <a:t> </a:t>
            </a:r>
            <a:r>
              <a:rPr lang="en-US" spc="-110" dirty="0">
                <a:solidFill>
                  <a:srgbClr val="FFFFFF"/>
                </a:solidFill>
                <a:latin typeface="Segoe UI Black"/>
                <a:cs typeface="Segoe UI Black"/>
              </a:rPr>
              <a:t>EVERY</a:t>
            </a:r>
            <a:br>
              <a:rPr lang="en-US" dirty="0">
                <a:latin typeface="Segoe UI Black"/>
                <a:cs typeface="Segoe UI Black"/>
              </a:rPr>
            </a:br>
            <a:r>
              <a:rPr lang="en-US" spc="-97" dirty="0">
                <a:solidFill>
                  <a:srgbClr val="FFFFFF"/>
                </a:solidFill>
                <a:latin typeface="Segoe UI Black"/>
                <a:cs typeface="Segoe UI Black"/>
              </a:rPr>
              <a:t>DOCUMENT</a:t>
            </a:r>
            <a:r>
              <a:rPr lang="en-US" spc="-318" dirty="0">
                <a:solidFill>
                  <a:srgbClr val="FFFFFF"/>
                </a:solidFill>
                <a:latin typeface="Segoe UI Black"/>
                <a:cs typeface="Segoe UI Black"/>
              </a:rPr>
              <a:t> </a:t>
            </a:r>
            <a:r>
              <a:rPr lang="en-US" spc="-110" dirty="0">
                <a:solidFill>
                  <a:srgbClr val="FFFFFF"/>
                </a:solidFill>
                <a:latin typeface="Segoe UI Black"/>
                <a:cs typeface="Segoe UI Black"/>
              </a:rPr>
              <a:t>COUNT</a:t>
            </a:r>
            <a:br>
              <a:rPr lang="en-US" dirty="0">
                <a:latin typeface="Segoe UI Black"/>
                <a:cs typeface="Segoe UI Black"/>
              </a:rPr>
            </a:br>
            <a:r>
              <a:rPr lang="en-US" dirty="0">
                <a:latin typeface="Segoe UI Black"/>
                <a:cs typeface="Segoe UI Black"/>
              </a:rPr>
              <a:t> </a:t>
            </a:r>
            <a:endParaRPr lang="en-US" cap="all" dirty="0">
              <a:latin typeface="Segoe UI" charset="0"/>
              <a:ea typeface="Segoe UI" charset="0"/>
              <a:cs typeface="Segoe UI" charset="0"/>
            </a:endParaRPr>
          </a:p>
        </p:txBody>
      </p:sp>
      <p:sp>
        <p:nvSpPr>
          <p:cNvPr id="3" name="Subtitle 2"/>
          <p:cNvSpPr>
            <a:spLocks noGrp="1"/>
          </p:cNvSpPr>
          <p:nvPr>
            <p:ph type="subTitle" idx="1"/>
          </p:nvPr>
        </p:nvSpPr>
        <p:spPr/>
        <p:txBody>
          <a:bodyPr>
            <a:normAutofit/>
          </a:bodyPr>
          <a:lstStyle/>
          <a:p>
            <a:endParaRPr lang="en-US" i="1" dirty="0">
              <a:latin typeface="Segoe UI" charset="0"/>
              <a:ea typeface="Segoe UI" charset="0"/>
              <a:cs typeface="Segoe UI" charset="0"/>
            </a:endParaRPr>
          </a:p>
          <a:p>
            <a:endParaRPr lang="en-US" i="1" dirty="0"/>
          </a:p>
        </p:txBody>
      </p:sp>
    </p:spTree>
    <p:extLst>
      <p:ext uri="{BB962C8B-B14F-4D97-AF65-F5344CB8AC3E}">
        <p14:creationId xmlns:p14="http://schemas.microsoft.com/office/powerpoint/2010/main" val="1530311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3268"/>
            <a:ext cx="10622280" cy="726536"/>
          </a:xfrm>
        </p:spPr>
        <p:txBody>
          <a:bodyPr>
            <a:normAutofit/>
          </a:bodyPr>
          <a:lstStyle/>
          <a:p>
            <a:r>
              <a:rPr lang="en-US" dirty="0"/>
              <a:t>Document Authoring: Templates</a:t>
            </a:r>
          </a:p>
        </p:txBody>
      </p:sp>
      <p:sp>
        <p:nvSpPr>
          <p:cNvPr id="15" name="TextBox 14"/>
          <p:cNvSpPr txBox="1"/>
          <p:nvPr/>
        </p:nvSpPr>
        <p:spPr>
          <a:xfrm>
            <a:off x="5288280" y="1309258"/>
            <a:ext cx="5684520" cy="523220"/>
          </a:xfrm>
          <a:prstGeom prst="rect">
            <a:avLst/>
          </a:prstGeom>
          <a:noFill/>
        </p:spPr>
        <p:txBody>
          <a:bodyPr wrap="square" rtlCol="0">
            <a:spAutoFit/>
          </a:bodyPr>
          <a:lstStyle/>
          <a:p>
            <a:r>
              <a:rPr lang="en-US" sz="2800" dirty="0"/>
              <a:t>Ecrion Design Studio: Data Modeler</a:t>
            </a:r>
          </a:p>
        </p:txBody>
      </p:sp>
      <p:grpSp>
        <p:nvGrpSpPr>
          <p:cNvPr id="3" name="Group 2"/>
          <p:cNvGrpSpPr/>
          <p:nvPr/>
        </p:nvGrpSpPr>
        <p:grpSpPr>
          <a:xfrm>
            <a:off x="716280" y="1309258"/>
            <a:ext cx="9144000" cy="4908713"/>
            <a:chOff x="446023" y="2184846"/>
            <a:chExt cx="9144000" cy="4908713"/>
          </a:xfrm>
        </p:grpSpPr>
        <p:sp>
          <p:nvSpPr>
            <p:cNvPr id="16" name="object 4"/>
            <p:cNvSpPr/>
            <p:nvPr/>
          </p:nvSpPr>
          <p:spPr>
            <a:xfrm>
              <a:off x="446023" y="2184846"/>
              <a:ext cx="9144000" cy="4908713"/>
            </a:xfrm>
            <a:prstGeom prst="rect">
              <a:avLst/>
            </a:prstGeom>
            <a:blipFill>
              <a:blip r:embed="rId3" cstate="print"/>
              <a:stretch>
                <a:fillRect/>
              </a:stretch>
            </a:blipFill>
          </p:spPr>
          <p:txBody>
            <a:bodyPr wrap="square" lIns="0" tIns="0" rIns="0" bIns="0" rtlCol="0"/>
            <a:lstStyle/>
            <a:p>
              <a:endParaRPr/>
            </a:p>
          </p:txBody>
        </p:sp>
        <p:sp>
          <p:nvSpPr>
            <p:cNvPr id="17" name="object 5"/>
            <p:cNvSpPr txBox="1"/>
            <p:nvPr/>
          </p:nvSpPr>
          <p:spPr>
            <a:xfrm>
              <a:off x="3832859" y="2623092"/>
              <a:ext cx="819150" cy="519430"/>
            </a:xfrm>
            <a:prstGeom prst="rect">
              <a:avLst/>
            </a:prstGeom>
          </p:spPr>
          <p:txBody>
            <a:bodyPr vert="horz" wrap="square" lIns="0" tIns="0" rIns="0" bIns="0" rtlCol="0">
              <a:spAutoFit/>
            </a:bodyPr>
            <a:lstStyle/>
            <a:p>
              <a:pPr marL="12700" marR="5080">
                <a:lnSpc>
                  <a:spcPct val="69400"/>
                </a:lnSpc>
              </a:pPr>
              <a:r>
                <a:rPr sz="1200" b="1" dirty="0">
                  <a:solidFill>
                    <a:srgbClr val="FFFFFF"/>
                  </a:solidFill>
                  <a:latin typeface="Segoe UI"/>
                  <a:cs typeface="Segoe UI"/>
                </a:rPr>
                <a:t>Graphic  </a:t>
              </a:r>
              <a:r>
                <a:rPr sz="1200" b="1" spc="-15" dirty="0">
                  <a:solidFill>
                    <a:srgbClr val="FFFFFF"/>
                  </a:solidFill>
                  <a:latin typeface="Segoe UI"/>
                  <a:cs typeface="Segoe UI"/>
                </a:rPr>
                <a:t>Extract-  </a:t>
              </a:r>
              <a:r>
                <a:rPr sz="1200" b="1" spc="-95" dirty="0">
                  <a:solidFill>
                    <a:srgbClr val="FFFFFF"/>
                  </a:solidFill>
                  <a:latin typeface="Segoe UI"/>
                  <a:cs typeface="Segoe UI"/>
                </a:rPr>
                <a:t>T</a:t>
              </a:r>
              <a:r>
                <a:rPr sz="1200" b="1" dirty="0">
                  <a:solidFill>
                    <a:srgbClr val="FFFFFF"/>
                  </a:solidFill>
                  <a:latin typeface="Segoe UI"/>
                  <a:cs typeface="Segoe UI"/>
                </a:rPr>
                <a:t>ransform-  </a:t>
              </a:r>
              <a:r>
                <a:rPr sz="1200" b="1" spc="-5" dirty="0">
                  <a:solidFill>
                    <a:srgbClr val="FFFFFF"/>
                  </a:solidFill>
                  <a:latin typeface="Segoe UI"/>
                  <a:cs typeface="Segoe UI"/>
                </a:rPr>
                <a:t>Load</a:t>
              </a:r>
              <a:endParaRPr sz="1200">
                <a:latin typeface="Segoe UI"/>
                <a:cs typeface="Segoe UI"/>
              </a:endParaRPr>
            </a:p>
          </p:txBody>
        </p:sp>
        <p:sp>
          <p:nvSpPr>
            <p:cNvPr id="18" name="object 6"/>
            <p:cNvSpPr txBox="1"/>
            <p:nvPr/>
          </p:nvSpPr>
          <p:spPr>
            <a:xfrm>
              <a:off x="676909" y="4693111"/>
              <a:ext cx="832485" cy="321310"/>
            </a:xfrm>
            <a:prstGeom prst="rect">
              <a:avLst/>
            </a:prstGeom>
          </p:spPr>
          <p:txBody>
            <a:bodyPr vert="horz" wrap="square" lIns="0" tIns="0" rIns="0" bIns="0" rtlCol="0">
              <a:spAutoFit/>
            </a:bodyPr>
            <a:lstStyle/>
            <a:p>
              <a:pPr marL="12700">
                <a:lnSpc>
                  <a:spcPts val="1220"/>
                </a:lnSpc>
              </a:pPr>
              <a:r>
                <a:rPr sz="1200" b="1" spc="-5" dirty="0">
                  <a:solidFill>
                    <a:srgbClr val="FFFFFF"/>
                  </a:solidFill>
                  <a:latin typeface="Segoe UI"/>
                  <a:cs typeface="Segoe UI"/>
                </a:rPr>
                <a:t>EOS</a:t>
              </a:r>
              <a:endParaRPr sz="1200">
                <a:latin typeface="Segoe UI"/>
                <a:cs typeface="Segoe UI"/>
              </a:endParaRPr>
            </a:p>
            <a:p>
              <a:pPr marL="12700">
                <a:lnSpc>
                  <a:spcPts val="1220"/>
                </a:lnSpc>
              </a:pPr>
              <a:r>
                <a:rPr sz="1200" b="1" spc="-5" dirty="0">
                  <a:solidFill>
                    <a:srgbClr val="FFFFFF"/>
                  </a:solidFill>
                  <a:latin typeface="Segoe UI"/>
                  <a:cs typeface="Segoe UI"/>
                </a:rPr>
                <a:t>Integration</a:t>
              </a:r>
              <a:endParaRPr sz="1200">
                <a:latin typeface="Segoe UI"/>
                <a:cs typeface="Segoe UI"/>
              </a:endParaRPr>
            </a:p>
          </p:txBody>
        </p:sp>
        <p:sp>
          <p:nvSpPr>
            <p:cNvPr id="19" name="object 7"/>
            <p:cNvSpPr txBox="1"/>
            <p:nvPr/>
          </p:nvSpPr>
          <p:spPr>
            <a:xfrm>
              <a:off x="676909" y="6285772"/>
              <a:ext cx="933450" cy="392430"/>
            </a:xfrm>
            <a:prstGeom prst="rect">
              <a:avLst/>
            </a:prstGeom>
          </p:spPr>
          <p:txBody>
            <a:bodyPr vert="horz" wrap="square" lIns="0" tIns="0" rIns="0" bIns="0" rtlCol="0">
              <a:spAutoFit/>
            </a:bodyPr>
            <a:lstStyle/>
            <a:p>
              <a:pPr marL="12700" marR="5080" algn="just">
                <a:lnSpc>
                  <a:spcPct val="69400"/>
                </a:lnSpc>
              </a:pPr>
              <a:r>
                <a:rPr sz="1200" b="1" spc="-5" dirty="0">
                  <a:solidFill>
                    <a:srgbClr val="FFFFFF"/>
                  </a:solidFill>
                  <a:latin typeface="Segoe UI"/>
                  <a:cs typeface="Segoe UI"/>
                </a:rPr>
                <a:t>Diverse</a:t>
              </a:r>
              <a:r>
                <a:rPr sz="1200" b="1" spc="-75" dirty="0">
                  <a:solidFill>
                    <a:srgbClr val="FFFFFF"/>
                  </a:solidFill>
                  <a:latin typeface="Segoe UI"/>
                  <a:cs typeface="Segoe UI"/>
                </a:rPr>
                <a:t> </a:t>
              </a:r>
              <a:r>
                <a:rPr sz="1200" b="1" spc="-5" dirty="0">
                  <a:solidFill>
                    <a:srgbClr val="FFFFFF"/>
                  </a:solidFill>
                  <a:latin typeface="Segoe UI"/>
                  <a:cs typeface="Segoe UI"/>
                </a:rPr>
                <a:t>Data  Sources </a:t>
              </a:r>
              <a:r>
                <a:rPr sz="1200" b="1" dirty="0">
                  <a:solidFill>
                    <a:srgbClr val="FFFFFF"/>
                  </a:solidFill>
                  <a:latin typeface="Segoe UI"/>
                  <a:cs typeface="Segoe UI"/>
                </a:rPr>
                <a:t>and  Formats</a:t>
              </a:r>
              <a:endParaRPr sz="1200">
                <a:latin typeface="Segoe UI"/>
                <a:cs typeface="Segoe UI"/>
              </a:endParaRPr>
            </a:p>
          </p:txBody>
        </p:sp>
        <p:sp>
          <p:nvSpPr>
            <p:cNvPr id="20" name="object 8"/>
            <p:cNvSpPr txBox="1"/>
            <p:nvPr/>
          </p:nvSpPr>
          <p:spPr>
            <a:xfrm>
              <a:off x="5563870" y="6252752"/>
              <a:ext cx="802005" cy="265430"/>
            </a:xfrm>
            <a:prstGeom prst="rect">
              <a:avLst/>
            </a:prstGeom>
          </p:spPr>
          <p:txBody>
            <a:bodyPr vert="horz" wrap="square" lIns="0" tIns="0" rIns="0" bIns="0" rtlCol="0">
              <a:spAutoFit/>
            </a:bodyPr>
            <a:lstStyle/>
            <a:p>
              <a:pPr marL="12700" marR="5080">
                <a:lnSpc>
                  <a:spcPct val="69400"/>
                </a:lnSpc>
              </a:pPr>
              <a:r>
                <a:rPr sz="1200" b="1" spc="-15" dirty="0">
                  <a:solidFill>
                    <a:srgbClr val="FFFFFF"/>
                  </a:solidFill>
                  <a:latin typeface="Segoe UI"/>
                  <a:cs typeface="Segoe UI"/>
                </a:rPr>
                <a:t>Filter,</a:t>
              </a:r>
              <a:r>
                <a:rPr sz="1200" b="1" spc="-90" dirty="0">
                  <a:solidFill>
                    <a:srgbClr val="FFFFFF"/>
                  </a:solidFill>
                  <a:latin typeface="Segoe UI"/>
                  <a:cs typeface="Segoe UI"/>
                </a:rPr>
                <a:t> </a:t>
              </a:r>
              <a:r>
                <a:rPr sz="1200" b="1" spc="-5" dirty="0">
                  <a:solidFill>
                    <a:srgbClr val="FFFFFF"/>
                  </a:solidFill>
                  <a:latin typeface="Segoe UI"/>
                  <a:cs typeface="Segoe UI"/>
                </a:rPr>
                <a:t>Join,  </a:t>
              </a:r>
              <a:r>
                <a:rPr sz="1200" b="1" dirty="0">
                  <a:solidFill>
                    <a:srgbClr val="FFFFFF"/>
                  </a:solidFill>
                  <a:latin typeface="Segoe UI"/>
                  <a:cs typeface="Segoe UI"/>
                </a:rPr>
                <a:t>Normalize</a:t>
              </a:r>
              <a:endParaRPr sz="1200">
                <a:latin typeface="Segoe UI"/>
                <a:cs typeface="Segoe UI"/>
              </a:endParaRPr>
            </a:p>
          </p:txBody>
        </p:sp>
        <p:sp>
          <p:nvSpPr>
            <p:cNvPr id="21" name="object 9"/>
            <p:cNvSpPr txBox="1"/>
            <p:nvPr/>
          </p:nvSpPr>
          <p:spPr>
            <a:xfrm>
              <a:off x="8503919" y="3748312"/>
              <a:ext cx="916305" cy="265430"/>
            </a:xfrm>
            <a:prstGeom prst="rect">
              <a:avLst/>
            </a:prstGeom>
          </p:spPr>
          <p:txBody>
            <a:bodyPr vert="horz" wrap="square" lIns="0" tIns="0" rIns="0" bIns="0" rtlCol="0">
              <a:spAutoFit/>
            </a:bodyPr>
            <a:lstStyle/>
            <a:p>
              <a:pPr marL="12700" marR="5080">
                <a:lnSpc>
                  <a:spcPct val="69400"/>
                </a:lnSpc>
              </a:pPr>
              <a:r>
                <a:rPr sz="1200" b="1" spc="-5" dirty="0">
                  <a:solidFill>
                    <a:srgbClr val="FFFFFF"/>
                  </a:solidFill>
                  <a:latin typeface="Segoe UI"/>
                  <a:cs typeface="Segoe UI"/>
                </a:rPr>
                <a:t>Uniform  Data</a:t>
              </a:r>
              <a:r>
                <a:rPr sz="1200" b="1" spc="-95" dirty="0">
                  <a:solidFill>
                    <a:srgbClr val="FFFFFF"/>
                  </a:solidFill>
                  <a:latin typeface="Segoe UI"/>
                  <a:cs typeface="Segoe UI"/>
                </a:rPr>
                <a:t> </a:t>
              </a:r>
              <a:r>
                <a:rPr sz="1200" b="1" spc="-5" dirty="0">
                  <a:solidFill>
                    <a:srgbClr val="FFFFFF"/>
                  </a:solidFill>
                  <a:latin typeface="Segoe UI"/>
                  <a:cs typeface="Segoe UI"/>
                </a:rPr>
                <a:t>Output</a:t>
              </a:r>
              <a:endParaRPr sz="1200">
                <a:latin typeface="Segoe UI"/>
                <a:cs typeface="Segoe UI"/>
              </a:endParaRPr>
            </a:p>
          </p:txBody>
        </p:sp>
      </p:grpSp>
    </p:spTree>
    <p:extLst>
      <p:ext uri="{BB962C8B-B14F-4D97-AF65-F5344CB8AC3E}">
        <p14:creationId xmlns:p14="http://schemas.microsoft.com/office/powerpoint/2010/main" val="4011113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3268"/>
            <a:ext cx="10622280" cy="726536"/>
          </a:xfrm>
        </p:spPr>
        <p:txBody>
          <a:bodyPr>
            <a:normAutofit/>
          </a:bodyPr>
          <a:lstStyle/>
          <a:p>
            <a:r>
              <a:rPr lang="en-US" dirty="0"/>
              <a:t>Document Authoring: Templates</a:t>
            </a:r>
          </a:p>
        </p:txBody>
      </p:sp>
      <p:sp>
        <p:nvSpPr>
          <p:cNvPr id="15" name="TextBox 14"/>
          <p:cNvSpPr txBox="1"/>
          <p:nvPr/>
        </p:nvSpPr>
        <p:spPr>
          <a:xfrm>
            <a:off x="5288280" y="1309258"/>
            <a:ext cx="5684520" cy="523220"/>
          </a:xfrm>
          <a:prstGeom prst="rect">
            <a:avLst/>
          </a:prstGeom>
          <a:noFill/>
        </p:spPr>
        <p:txBody>
          <a:bodyPr wrap="square" rtlCol="0">
            <a:spAutoFit/>
          </a:bodyPr>
          <a:lstStyle/>
          <a:p>
            <a:r>
              <a:rPr lang="en-US" sz="2800" dirty="0"/>
              <a:t>Ecrion Design Studio: Architect</a:t>
            </a:r>
          </a:p>
        </p:txBody>
      </p:sp>
      <p:grpSp>
        <p:nvGrpSpPr>
          <p:cNvPr id="4" name="Group 3"/>
          <p:cNvGrpSpPr/>
          <p:nvPr/>
        </p:nvGrpSpPr>
        <p:grpSpPr>
          <a:xfrm>
            <a:off x="482600" y="1399316"/>
            <a:ext cx="9143999" cy="4998264"/>
            <a:chOff x="482600" y="2174682"/>
            <a:chExt cx="9143999" cy="4998264"/>
          </a:xfrm>
        </p:grpSpPr>
        <p:sp>
          <p:nvSpPr>
            <p:cNvPr id="11" name="object 4"/>
            <p:cNvSpPr/>
            <p:nvPr/>
          </p:nvSpPr>
          <p:spPr>
            <a:xfrm>
              <a:off x="482600" y="2174682"/>
              <a:ext cx="9143999" cy="4998264"/>
            </a:xfrm>
            <a:prstGeom prst="rect">
              <a:avLst/>
            </a:prstGeom>
            <a:blipFill>
              <a:blip r:embed="rId3" cstate="print"/>
              <a:stretch>
                <a:fillRect/>
              </a:stretch>
            </a:blipFill>
          </p:spPr>
          <p:txBody>
            <a:bodyPr wrap="square" lIns="0" tIns="0" rIns="0" bIns="0" rtlCol="0"/>
            <a:lstStyle/>
            <a:p>
              <a:endParaRPr/>
            </a:p>
          </p:txBody>
        </p:sp>
        <p:sp>
          <p:nvSpPr>
            <p:cNvPr id="12" name="object 5"/>
            <p:cNvSpPr txBox="1"/>
            <p:nvPr/>
          </p:nvSpPr>
          <p:spPr>
            <a:xfrm>
              <a:off x="3139439" y="2714532"/>
              <a:ext cx="941705" cy="392430"/>
            </a:xfrm>
            <a:prstGeom prst="rect">
              <a:avLst/>
            </a:prstGeom>
          </p:spPr>
          <p:txBody>
            <a:bodyPr vert="horz" wrap="square" lIns="0" tIns="0" rIns="0" bIns="0" rtlCol="0">
              <a:spAutoFit/>
            </a:bodyPr>
            <a:lstStyle/>
            <a:p>
              <a:pPr marL="12700" marR="5080">
                <a:lnSpc>
                  <a:spcPct val="69400"/>
                </a:lnSpc>
              </a:pPr>
              <a:r>
                <a:rPr sz="1200" b="1" spc="-5" dirty="0">
                  <a:solidFill>
                    <a:srgbClr val="FFFFFF"/>
                  </a:solidFill>
                  <a:latin typeface="Segoe UI"/>
                  <a:cs typeface="Segoe UI"/>
                </a:rPr>
                <a:t>Data  </a:t>
              </a:r>
              <a:r>
                <a:rPr sz="1200" b="1" dirty="0">
                  <a:solidFill>
                    <a:srgbClr val="FFFFFF"/>
                  </a:solidFill>
                  <a:latin typeface="Segoe UI"/>
                  <a:cs typeface="Segoe UI"/>
                </a:rPr>
                <a:t>Visualization  </a:t>
              </a:r>
              <a:r>
                <a:rPr sz="1200" b="1" spc="-25" dirty="0">
                  <a:solidFill>
                    <a:srgbClr val="FFFFFF"/>
                  </a:solidFill>
                  <a:latin typeface="Segoe UI"/>
                  <a:cs typeface="Segoe UI"/>
                </a:rPr>
                <a:t>Toolbox</a:t>
              </a:r>
              <a:endParaRPr sz="1200">
                <a:latin typeface="Segoe UI"/>
                <a:cs typeface="Segoe UI"/>
              </a:endParaRPr>
            </a:p>
          </p:txBody>
        </p:sp>
        <p:sp>
          <p:nvSpPr>
            <p:cNvPr id="13" name="object 6"/>
            <p:cNvSpPr txBox="1"/>
            <p:nvPr/>
          </p:nvSpPr>
          <p:spPr>
            <a:xfrm>
              <a:off x="756919" y="4875990"/>
              <a:ext cx="832485" cy="321310"/>
            </a:xfrm>
            <a:prstGeom prst="rect">
              <a:avLst/>
            </a:prstGeom>
          </p:spPr>
          <p:txBody>
            <a:bodyPr vert="horz" wrap="square" lIns="0" tIns="0" rIns="0" bIns="0" rtlCol="0">
              <a:spAutoFit/>
            </a:bodyPr>
            <a:lstStyle/>
            <a:p>
              <a:pPr marL="12700">
                <a:lnSpc>
                  <a:spcPts val="1220"/>
                </a:lnSpc>
              </a:pPr>
              <a:r>
                <a:rPr sz="1200" b="1" spc="-5" dirty="0">
                  <a:solidFill>
                    <a:srgbClr val="FFFFFF"/>
                  </a:solidFill>
                  <a:latin typeface="Segoe UI"/>
                  <a:cs typeface="Segoe UI"/>
                </a:rPr>
                <a:t>EOS</a:t>
              </a:r>
              <a:endParaRPr sz="1200">
                <a:latin typeface="Segoe UI"/>
                <a:cs typeface="Segoe UI"/>
              </a:endParaRPr>
            </a:p>
            <a:p>
              <a:pPr marL="12700">
                <a:lnSpc>
                  <a:spcPts val="1220"/>
                </a:lnSpc>
              </a:pPr>
              <a:r>
                <a:rPr sz="1200" b="1" spc="-5" dirty="0">
                  <a:solidFill>
                    <a:srgbClr val="FFFFFF"/>
                  </a:solidFill>
                  <a:latin typeface="Segoe UI"/>
                  <a:cs typeface="Segoe UI"/>
                </a:rPr>
                <a:t>Integration</a:t>
              </a:r>
              <a:endParaRPr sz="1200">
                <a:latin typeface="Segoe UI"/>
                <a:cs typeface="Segoe UI"/>
              </a:endParaRPr>
            </a:p>
          </p:txBody>
        </p:sp>
        <p:sp>
          <p:nvSpPr>
            <p:cNvPr id="14" name="object 7"/>
            <p:cNvSpPr txBox="1"/>
            <p:nvPr/>
          </p:nvSpPr>
          <p:spPr>
            <a:xfrm>
              <a:off x="1516380" y="6346732"/>
              <a:ext cx="1000125" cy="265430"/>
            </a:xfrm>
            <a:prstGeom prst="rect">
              <a:avLst/>
            </a:prstGeom>
          </p:spPr>
          <p:txBody>
            <a:bodyPr vert="horz" wrap="square" lIns="0" tIns="0" rIns="0" bIns="0" rtlCol="0">
              <a:spAutoFit/>
            </a:bodyPr>
            <a:lstStyle/>
            <a:p>
              <a:pPr marL="12700" marR="5080">
                <a:lnSpc>
                  <a:spcPct val="69400"/>
                </a:lnSpc>
              </a:pPr>
              <a:r>
                <a:rPr sz="1200" b="1" dirty="0">
                  <a:solidFill>
                    <a:srgbClr val="FFFFFF"/>
                  </a:solidFill>
                  <a:latin typeface="Segoe UI"/>
                  <a:cs typeface="Segoe UI"/>
                </a:rPr>
                <a:t>Maps,</a:t>
              </a:r>
              <a:r>
                <a:rPr sz="1200" b="1" spc="-80" dirty="0">
                  <a:solidFill>
                    <a:srgbClr val="FFFFFF"/>
                  </a:solidFill>
                  <a:latin typeface="Segoe UI"/>
                  <a:cs typeface="Segoe UI"/>
                </a:rPr>
                <a:t> </a:t>
              </a:r>
              <a:r>
                <a:rPr sz="1200" b="1" dirty="0">
                  <a:solidFill>
                    <a:srgbClr val="FFFFFF"/>
                  </a:solidFill>
                  <a:latin typeface="Segoe UI"/>
                  <a:cs typeface="Segoe UI"/>
                </a:rPr>
                <a:t>Charts,  </a:t>
              </a:r>
              <a:r>
                <a:rPr sz="1200" b="1" spc="-20" dirty="0">
                  <a:solidFill>
                    <a:srgbClr val="FFFFFF"/>
                  </a:solidFill>
                  <a:latin typeface="Segoe UI"/>
                  <a:cs typeface="Segoe UI"/>
                </a:rPr>
                <a:t>Tables,</a:t>
              </a:r>
              <a:r>
                <a:rPr sz="1200" b="1" spc="-75" dirty="0">
                  <a:solidFill>
                    <a:srgbClr val="FFFFFF"/>
                  </a:solidFill>
                  <a:latin typeface="Segoe UI"/>
                  <a:cs typeface="Segoe UI"/>
                </a:rPr>
                <a:t> </a:t>
              </a:r>
              <a:r>
                <a:rPr sz="1200" b="1" spc="-5" dirty="0">
                  <a:solidFill>
                    <a:srgbClr val="FFFFFF"/>
                  </a:solidFill>
                  <a:latin typeface="Segoe UI"/>
                  <a:cs typeface="Segoe UI"/>
                </a:rPr>
                <a:t>etc.</a:t>
              </a:r>
              <a:endParaRPr sz="1200">
                <a:latin typeface="Segoe UI"/>
                <a:cs typeface="Segoe UI"/>
              </a:endParaRPr>
            </a:p>
          </p:txBody>
        </p:sp>
        <p:sp>
          <p:nvSpPr>
            <p:cNvPr id="22" name="object 8"/>
            <p:cNvSpPr txBox="1"/>
            <p:nvPr/>
          </p:nvSpPr>
          <p:spPr>
            <a:xfrm>
              <a:off x="7526019" y="6321332"/>
              <a:ext cx="815340" cy="392430"/>
            </a:xfrm>
            <a:prstGeom prst="rect">
              <a:avLst/>
            </a:prstGeom>
          </p:spPr>
          <p:txBody>
            <a:bodyPr vert="horz" wrap="square" lIns="0" tIns="0" rIns="0" bIns="0" rtlCol="0">
              <a:spAutoFit/>
            </a:bodyPr>
            <a:lstStyle/>
            <a:p>
              <a:pPr marL="12700" marR="5080">
                <a:lnSpc>
                  <a:spcPct val="69400"/>
                </a:lnSpc>
              </a:pPr>
              <a:r>
                <a:rPr sz="1200" b="1" spc="-5" dirty="0">
                  <a:solidFill>
                    <a:srgbClr val="FFFFFF"/>
                  </a:solidFill>
                  <a:latin typeface="Segoe UI"/>
                  <a:cs typeface="Segoe UI"/>
                </a:rPr>
                <a:t>Embedded  Data  Operations</a:t>
              </a:r>
              <a:endParaRPr sz="1200">
                <a:latin typeface="Segoe UI"/>
                <a:cs typeface="Segoe UI"/>
              </a:endParaRPr>
            </a:p>
          </p:txBody>
        </p:sp>
        <p:sp>
          <p:nvSpPr>
            <p:cNvPr id="23" name="object 9"/>
            <p:cNvSpPr txBox="1"/>
            <p:nvPr/>
          </p:nvSpPr>
          <p:spPr>
            <a:xfrm>
              <a:off x="8591550" y="3086642"/>
              <a:ext cx="789940" cy="265430"/>
            </a:xfrm>
            <a:prstGeom prst="rect">
              <a:avLst/>
            </a:prstGeom>
          </p:spPr>
          <p:txBody>
            <a:bodyPr vert="horz" wrap="square" lIns="0" tIns="0" rIns="0" bIns="0" rtlCol="0">
              <a:spAutoFit/>
            </a:bodyPr>
            <a:lstStyle/>
            <a:p>
              <a:pPr marL="12700" marR="5080">
                <a:lnSpc>
                  <a:spcPct val="69400"/>
                </a:lnSpc>
              </a:pPr>
              <a:r>
                <a:rPr sz="1200" b="1" spc="-5" dirty="0">
                  <a:solidFill>
                    <a:srgbClr val="FFFFFF"/>
                  </a:solidFill>
                  <a:latin typeface="Segoe UI"/>
                  <a:cs typeface="Segoe UI"/>
                </a:rPr>
                <a:t>Uniform  Data</a:t>
              </a:r>
              <a:r>
                <a:rPr sz="1200" b="1" spc="-95" dirty="0">
                  <a:solidFill>
                    <a:srgbClr val="FFFFFF"/>
                  </a:solidFill>
                  <a:latin typeface="Segoe UI"/>
                  <a:cs typeface="Segoe UI"/>
                </a:rPr>
                <a:t> </a:t>
              </a:r>
              <a:r>
                <a:rPr sz="1200" b="1" dirty="0">
                  <a:solidFill>
                    <a:srgbClr val="FFFFFF"/>
                  </a:solidFill>
                  <a:latin typeface="Segoe UI"/>
                  <a:cs typeface="Segoe UI"/>
                </a:rPr>
                <a:t>Input</a:t>
              </a:r>
              <a:endParaRPr sz="1200">
                <a:latin typeface="Segoe UI"/>
                <a:cs typeface="Segoe UI"/>
              </a:endParaRPr>
            </a:p>
          </p:txBody>
        </p:sp>
      </p:grpSp>
    </p:spTree>
    <p:extLst>
      <p:ext uri="{BB962C8B-B14F-4D97-AF65-F5344CB8AC3E}">
        <p14:creationId xmlns:p14="http://schemas.microsoft.com/office/powerpoint/2010/main" val="1709463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Ecrion Design Studio’s Benefits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51370" y="1066641"/>
            <a:ext cx="4533900" cy="3543300"/>
          </a:xfrm>
        </p:spPr>
      </p:pic>
      <p:sp>
        <p:nvSpPr>
          <p:cNvPr id="6" name="TextBox 5"/>
          <p:cNvSpPr txBox="1"/>
          <p:nvPr/>
        </p:nvSpPr>
        <p:spPr>
          <a:xfrm>
            <a:off x="7680960" y="3840480"/>
            <a:ext cx="3672840"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tx1"/>
            </a:solidFill>
          </a:ln>
        </p:spPr>
        <p:txBody>
          <a:bodyPr wrap="square" rtlCol="0">
            <a:spAutoFit/>
          </a:bodyPr>
          <a:lstStyle/>
          <a:p>
            <a:r>
              <a:rPr lang="en-US" sz="2800" dirty="0"/>
              <a:t>EDS Authoring Solution</a:t>
            </a:r>
          </a:p>
        </p:txBody>
      </p:sp>
      <p:sp>
        <p:nvSpPr>
          <p:cNvPr id="7" name="TextBox 6"/>
          <p:cNvSpPr txBox="1"/>
          <p:nvPr/>
        </p:nvSpPr>
        <p:spPr>
          <a:xfrm>
            <a:off x="415290" y="1066641"/>
            <a:ext cx="6934200"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a:t>Ease of Use</a:t>
            </a:r>
          </a:p>
          <a:p>
            <a:r>
              <a:rPr lang="en-US" sz="2800" dirty="0"/>
              <a:t>	Extend Team of Collaborators</a:t>
            </a:r>
          </a:p>
          <a:p>
            <a:pPr marL="285750" indent="-285750">
              <a:buFont typeface="Arial" panose="020B0604020202020204" pitchFamily="34" charset="0"/>
              <a:buChar char="•"/>
            </a:pPr>
            <a:r>
              <a:rPr lang="en-US" sz="2800" dirty="0"/>
              <a:t>Skill-Specific Tools</a:t>
            </a:r>
          </a:p>
          <a:p>
            <a:r>
              <a:rPr lang="en-US" sz="2800" dirty="0"/>
              <a:t>	Empower Specialists to Contribute</a:t>
            </a:r>
          </a:p>
          <a:p>
            <a:pPr marL="285750" indent="-285750">
              <a:buFont typeface="Arial" panose="020B0604020202020204" pitchFamily="34" charset="0"/>
              <a:buChar char="•"/>
            </a:pPr>
            <a:r>
              <a:rPr lang="en-US" sz="2800" dirty="0"/>
              <a:t>Integrated Collaboration Workspace</a:t>
            </a:r>
          </a:p>
          <a:p>
            <a:r>
              <a:rPr lang="en-US" sz="2800" dirty="0"/>
              <a:t>	Empower Teamwork</a:t>
            </a:r>
          </a:p>
          <a:p>
            <a:pPr marL="285750" indent="-285750">
              <a:buFont typeface="Arial" panose="020B0604020202020204" pitchFamily="34" charset="0"/>
              <a:buChar char="•"/>
            </a:pPr>
            <a:r>
              <a:rPr lang="en-US" sz="2800" dirty="0"/>
              <a:t>Enterprise Data Model</a:t>
            </a:r>
          </a:p>
          <a:p>
            <a:r>
              <a:rPr lang="en-US" sz="2800" dirty="0"/>
              <a:t>	Retain flexibility</a:t>
            </a:r>
          </a:p>
          <a:p>
            <a:pPr marL="285750" indent="-285750">
              <a:buFont typeface="Arial" panose="020B0604020202020204" pitchFamily="34" charset="0"/>
              <a:buChar char="•"/>
            </a:pPr>
            <a:r>
              <a:rPr lang="en-US" sz="2800" dirty="0"/>
              <a:t>Interactive Documents</a:t>
            </a:r>
          </a:p>
          <a:p>
            <a:r>
              <a:rPr lang="en-US" sz="2800" dirty="0"/>
              <a:t>	Engage with Customers</a:t>
            </a:r>
          </a:p>
          <a:p>
            <a:pPr marL="457200" indent="-457200">
              <a:buFont typeface="Arial" panose="020B0604020202020204" pitchFamily="34" charset="0"/>
              <a:buChar char="•"/>
            </a:pPr>
            <a:r>
              <a:rPr lang="en-US" sz="2800" dirty="0"/>
              <a:t>Channel Agnostic Templates &amp; Assets</a:t>
            </a:r>
          </a:p>
          <a:p>
            <a:r>
              <a:rPr lang="en-US" sz="2800" dirty="0"/>
              <a:t>	One Template serves all channels</a:t>
            </a:r>
          </a:p>
        </p:txBody>
      </p:sp>
    </p:spTree>
    <p:extLst>
      <p:ext uri="{BB962C8B-B14F-4D97-AF65-F5344CB8AC3E}">
        <p14:creationId xmlns:p14="http://schemas.microsoft.com/office/powerpoint/2010/main" val="3215695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Composition: Integration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1965" y="901700"/>
            <a:ext cx="10068070" cy="5275263"/>
          </a:xfrm>
        </p:spPr>
      </p:pic>
    </p:spTree>
    <p:extLst>
      <p:ext uri="{BB962C8B-B14F-4D97-AF65-F5344CB8AC3E}">
        <p14:creationId xmlns:p14="http://schemas.microsoft.com/office/powerpoint/2010/main" val="1421523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9490" y="726141"/>
            <a:ext cx="4533900" cy="3543300"/>
          </a:xfrm>
          <a:prstGeom prst="rect">
            <a:avLst/>
          </a:prstGeom>
        </p:spPr>
      </p:pic>
      <p:sp>
        <p:nvSpPr>
          <p:cNvPr id="2" name="Title 1"/>
          <p:cNvSpPr>
            <a:spLocks noGrp="1"/>
          </p:cNvSpPr>
          <p:nvPr>
            <p:ph type="title"/>
          </p:nvPr>
        </p:nvSpPr>
        <p:spPr/>
        <p:txBody>
          <a:bodyPr/>
          <a:lstStyle/>
          <a:p>
            <a:r>
              <a:rPr lang="en-US" dirty="0"/>
              <a:t>Document Composition: Workflows</a:t>
            </a:r>
          </a:p>
        </p:txBody>
      </p:sp>
      <p:sp>
        <p:nvSpPr>
          <p:cNvPr id="5" name="TextBox 4"/>
          <p:cNvSpPr txBox="1"/>
          <p:nvPr/>
        </p:nvSpPr>
        <p:spPr>
          <a:xfrm>
            <a:off x="415290" y="1066641"/>
            <a:ext cx="7249392"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Connects to Business Process</a:t>
            </a:r>
          </a:p>
          <a:p>
            <a:r>
              <a:rPr lang="en-US" sz="2800" dirty="0"/>
              <a:t>	Document Production Rules Independent</a:t>
            </a:r>
          </a:p>
          <a:p>
            <a:pPr marL="285750" indent="-285750">
              <a:buFont typeface="Arial" panose="020B0604020202020204" pitchFamily="34" charset="0"/>
              <a:buChar char="•"/>
            </a:pPr>
            <a:r>
              <a:rPr lang="en-US" sz="2800" dirty="0"/>
              <a:t>Connects to Collaboration Projects</a:t>
            </a:r>
          </a:p>
          <a:p>
            <a:r>
              <a:rPr lang="en-US" sz="2800" dirty="0"/>
              <a:t>	No external digital asset management</a:t>
            </a:r>
          </a:p>
          <a:p>
            <a:pPr marL="285750" indent="-285750">
              <a:buFont typeface="Arial" panose="020B0604020202020204" pitchFamily="34" charset="0"/>
              <a:buChar char="•"/>
            </a:pPr>
            <a:r>
              <a:rPr lang="en-US" sz="2800" dirty="0"/>
              <a:t>Ease of Use</a:t>
            </a:r>
          </a:p>
          <a:p>
            <a:r>
              <a:rPr lang="en-US" sz="2800" dirty="0"/>
              <a:t>	Programmers Unnecessary</a:t>
            </a:r>
          </a:p>
          <a:p>
            <a:pPr marL="285750" indent="-285750">
              <a:buFont typeface="Arial" panose="020B0604020202020204" pitchFamily="34" charset="0"/>
              <a:buChar char="•"/>
            </a:pPr>
            <a:r>
              <a:rPr lang="en-US" sz="2800" dirty="0"/>
              <a:t>Conditional Paths for Each Customer</a:t>
            </a:r>
          </a:p>
          <a:p>
            <a:r>
              <a:rPr lang="en-US" sz="2800" dirty="0"/>
              <a:t>	Personalize, execute preferences</a:t>
            </a:r>
          </a:p>
          <a:p>
            <a:pPr marL="457200" indent="-457200">
              <a:buFont typeface="Arial" panose="020B0604020202020204" pitchFamily="34" charset="0"/>
              <a:buChar char="•"/>
            </a:pPr>
            <a:r>
              <a:rPr lang="en-US" sz="2800" dirty="0"/>
              <a:t>Omni-Channel Distribution</a:t>
            </a:r>
          </a:p>
          <a:p>
            <a:r>
              <a:rPr lang="en-US" sz="2800" dirty="0"/>
              <a:t>	Print, Email, SMS, Web, etc. </a:t>
            </a:r>
          </a:p>
        </p:txBody>
      </p:sp>
      <p:pic>
        <p:nvPicPr>
          <p:cNvPr id="4" name="Content Placeholder 3"/>
          <p:cNvPicPr>
            <a:picLocks noGrp="1" noChangeAspect="1"/>
          </p:cNvPicPr>
          <p:nvPr>
            <p:ph idx="1"/>
          </p:nvPr>
        </p:nvPicPr>
        <p:blipFill>
          <a:blip r:embed="rId4"/>
          <a:stretch>
            <a:fillRect/>
          </a:stretch>
        </p:blipFill>
        <p:spPr>
          <a:xfrm>
            <a:off x="8586124" y="3369025"/>
            <a:ext cx="2375824" cy="3298475"/>
          </a:xfrm>
          <a:prstGeom prst="rect">
            <a:avLst/>
          </a:prstGeom>
          <a:ln w="19050">
            <a:solidFill>
              <a:schemeClr val="tx1"/>
            </a:solidFill>
          </a:ln>
        </p:spPr>
      </p:pic>
    </p:spTree>
    <p:extLst>
      <p:ext uri="{BB962C8B-B14F-4D97-AF65-F5344CB8AC3E}">
        <p14:creationId xmlns:p14="http://schemas.microsoft.com/office/powerpoint/2010/main" val="3218334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9490" y="726141"/>
            <a:ext cx="4533900" cy="3543300"/>
          </a:xfrm>
          <a:prstGeom prst="rect">
            <a:avLst/>
          </a:prstGeom>
        </p:spPr>
      </p:pic>
      <p:sp>
        <p:nvSpPr>
          <p:cNvPr id="2" name="Title 1"/>
          <p:cNvSpPr>
            <a:spLocks noGrp="1"/>
          </p:cNvSpPr>
          <p:nvPr>
            <p:ph type="title"/>
          </p:nvPr>
        </p:nvSpPr>
        <p:spPr/>
        <p:txBody>
          <a:bodyPr/>
          <a:lstStyle/>
          <a:p>
            <a:r>
              <a:rPr lang="en-US" dirty="0"/>
              <a:t>Document Composition: Administration</a:t>
            </a:r>
          </a:p>
        </p:txBody>
      </p:sp>
      <p:sp>
        <p:nvSpPr>
          <p:cNvPr id="5" name="TextBox 4"/>
          <p:cNvSpPr txBox="1"/>
          <p:nvPr/>
        </p:nvSpPr>
        <p:spPr>
          <a:xfrm>
            <a:off x="415290" y="1066641"/>
            <a:ext cx="7249392"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t>Production Automation</a:t>
            </a:r>
          </a:p>
          <a:p>
            <a:r>
              <a:rPr lang="en-US" sz="2800" dirty="0"/>
              <a:t>	Event triggers, time triggers, etc.</a:t>
            </a:r>
          </a:p>
          <a:p>
            <a:pPr marL="457200" indent="-457200">
              <a:buFont typeface="Arial" panose="020B0604020202020204" pitchFamily="34" charset="0"/>
              <a:buChar char="•"/>
            </a:pPr>
            <a:r>
              <a:rPr lang="en-US" sz="2800" dirty="0"/>
              <a:t>Dashboards</a:t>
            </a:r>
          </a:p>
          <a:p>
            <a:r>
              <a:rPr lang="en-US" sz="2800" dirty="0"/>
              <a:t>	Investigate Operational Status</a:t>
            </a:r>
          </a:p>
          <a:p>
            <a:pPr marL="285750" indent="-285750">
              <a:buFont typeface="Arial" panose="020B0604020202020204" pitchFamily="34" charset="0"/>
              <a:buChar char="•"/>
            </a:pPr>
            <a:r>
              <a:rPr lang="en-US" sz="2800" dirty="0"/>
              <a:t>Production History</a:t>
            </a:r>
          </a:p>
          <a:p>
            <a:r>
              <a:rPr lang="en-US" sz="2800" dirty="0"/>
              <a:t>	Support Audits, Search</a:t>
            </a:r>
          </a:p>
          <a:p>
            <a:pPr marL="285750" indent="-285750">
              <a:buFont typeface="Arial" panose="020B0604020202020204" pitchFamily="34" charset="0"/>
              <a:buChar char="•"/>
            </a:pPr>
            <a:r>
              <a:rPr lang="en-US" sz="2800" dirty="0"/>
              <a:t>Security Management</a:t>
            </a:r>
          </a:p>
          <a:p>
            <a:r>
              <a:rPr lang="en-US" sz="2800" dirty="0"/>
              <a:t>	Personal Info, Production Environment</a:t>
            </a:r>
          </a:p>
          <a:p>
            <a:pPr marL="285750" indent="-285750">
              <a:buFont typeface="Arial" panose="020B0604020202020204" pitchFamily="34" charset="0"/>
              <a:buChar char="•"/>
            </a:pPr>
            <a:r>
              <a:rPr lang="en-US" sz="2800" dirty="0"/>
              <a:t>Environment Configuration</a:t>
            </a:r>
          </a:p>
          <a:p>
            <a:r>
              <a:rPr lang="en-US" sz="2800" dirty="0"/>
              <a:t>	Isolate Develop, Test, Production, etc.</a:t>
            </a:r>
          </a:p>
          <a:p>
            <a:pPr marL="457200" indent="-457200">
              <a:buFont typeface="Arial" panose="020B0604020202020204" pitchFamily="34" charset="0"/>
              <a:buChar char="•"/>
            </a:pPr>
            <a:endParaRPr lang="en-US" sz="2800" dirty="0"/>
          </a:p>
        </p:txBody>
      </p:sp>
      <p:pic>
        <p:nvPicPr>
          <p:cNvPr id="8" name="Picture 7"/>
          <p:cNvPicPr>
            <a:picLocks noChangeAspect="1"/>
          </p:cNvPicPr>
          <p:nvPr/>
        </p:nvPicPr>
        <p:blipFill>
          <a:blip r:embed="rId4"/>
          <a:stretch>
            <a:fillRect/>
          </a:stretch>
        </p:blipFill>
        <p:spPr>
          <a:xfrm>
            <a:off x="7473315" y="3446292"/>
            <a:ext cx="4286250" cy="2021554"/>
          </a:xfrm>
          <a:prstGeom prst="rect">
            <a:avLst/>
          </a:prstGeom>
        </p:spPr>
      </p:pic>
    </p:spTree>
    <p:extLst>
      <p:ext uri="{BB962C8B-B14F-4D97-AF65-F5344CB8AC3E}">
        <p14:creationId xmlns:p14="http://schemas.microsoft.com/office/powerpoint/2010/main" val="2494624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9490" y="726141"/>
            <a:ext cx="4533900" cy="3543300"/>
          </a:xfrm>
          <a:prstGeom prst="rect">
            <a:avLst/>
          </a:prstGeom>
        </p:spPr>
      </p:pic>
      <p:sp>
        <p:nvSpPr>
          <p:cNvPr id="2" name="Title 1"/>
          <p:cNvSpPr>
            <a:spLocks noGrp="1"/>
          </p:cNvSpPr>
          <p:nvPr>
            <p:ph type="title"/>
          </p:nvPr>
        </p:nvSpPr>
        <p:spPr/>
        <p:txBody>
          <a:bodyPr/>
          <a:lstStyle/>
          <a:p>
            <a:r>
              <a:rPr lang="en-US" dirty="0"/>
              <a:t>Document Composition: Governance</a:t>
            </a:r>
          </a:p>
        </p:txBody>
      </p:sp>
      <p:sp>
        <p:nvSpPr>
          <p:cNvPr id="5" name="TextBox 4"/>
          <p:cNvSpPr txBox="1"/>
          <p:nvPr/>
        </p:nvSpPr>
        <p:spPr>
          <a:xfrm>
            <a:off x="415290" y="1066641"/>
            <a:ext cx="7249392" cy="5693866"/>
          </a:xfrm>
          <a:prstGeom prst="rect">
            <a:avLst/>
          </a:prstGeom>
          <a:noFill/>
        </p:spPr>
        <p:txBody>
          <a:bodyPr wrap="square" rtlCol="0">
            <a:spAutoFit/>
          </a:bodyPr>
          <a:lstStyle/>
          <a:p>
            <a:pPr marL="457200" indent="-457200">
              <a:buFont typeface="Arial" panose="020B0604020202020204" pitchFamily="34" charset="0"/>
              <a:buChar char="•"/>
            </a:pPr>
            <a:r>
              <a:rPr lang="en-US" sz="2800" dirty="0"/>
              <a:t>Review Outbound Docs Before Delivery</a:t>
            </a:r>
          </a:p>
          <a:p>
            <a:r>
              <a:rPr lang="en-US" sz="2800" dirty="0"/>
              <a:t>	Assure Quality, Accountability</a:t>
            </a:r>
          </a:p>
          <a:p>
            <a:pPr marL="457200" indent="-457200">
              <a:buFont typeface="Arial" panose="020B0604020202020204" pitchFamily="34" charset="0"/>
              <a:buChar char="•"/>
            </a:pPr>
            <a:r>
              <a:rPr lang="en-US" sz="2800" dirty="0"/>
              <a:t>Review As Projects Proceed to Production</a:t>
            </a:r>
          </a:p>
          <a:p>
            <a:r>
              <a:rPr lang="en-US" sz="2800" dirty="0"/>
              <a:t>	Support Stakeholder Participation</a:t>
            </a:r>
          </a:p>
          <a:p>
            <a:pPr marL="285750" indent="-285750">
              <a:buFont typeface="Arial" panose="020B0604020202020204" pitchFamily="34" charset="0"/>
              <a:buChar char="•"/>
            </a:pPr>
            <a:r>
              <a:rPr lang="en-US" sz="2800" dirty="0"/>
              <a:t>Shared Digital Assets</a:t>
            </a:r>
          </a:p>
          <a:p>
            <a:r>
              <a:rPr lang="en-US" sz="2800" dirty="0"/>
              <a:t>	Manage Branding</a:t>
            </a:r>
          </a:p>
          <a:p>
            <a:pPr marL="285750" indent="-285750">
              <a:buFont typeface="Arial" panose="020B0604020202020204" pitchFamily="34" charset="0"/>
              <a:buChar char="•"/>
            </a:pPr>
            <a:r>
              <a:rPr lang="en-US" sz="2800" dirty="0"/>
              <a:t>Security Management</a:t>
            </a:r>
          </a:p>
          <a:p>
            <a:r>
              <a:rPr lang="en-US" sz="2800" dirty="0"/>
              <a:t>	Limit Access to Workspaces, Documents</a:t>
            </a:r>
          </a:p>
          <a:p>
            <a:pPr marL="285750" indent="-285750">
              <a:buFont typeface="Arial" panose="020B0604020202020204" pitchFamily="34" charset="0"/>
              <a:buChar char="•"/>
            </a:pPr>
            <a:r>
              <a:rPr lang="en-US" sz="2800" dirty="0"/>
              <a:t>Repository Version Control</a:t>
            </a:r>
          </a:p>
          <a:p>
            <a:r>
              <a:rPr lang="en-US" sz="2800" dirty="0"/>
              <a:t>	Track changes, roll back option</a:t>
            </a:r>
          </a:p>
          <a:p>
            <a:pPr marL="457200" indent="-457200">
              <a:buFont typeface="Arial" panose="020B0604020202020204" pitchFamily="34" charset="0"/>
              <a:buChar char="•"/>
            </a:pPr>
            <a:r>
              <a:rPr lang="en-US" sz="2800" dirty="0"/>
              <a:t>Metadata and Advanced Search</a:t>
            </a:r>
          </a:p>
          <a:p>
            <a:r>
              <a:rPr lang="en-US" sz="2800" dirty="0"/>
              <a:t>	Find Every asset and rendered document</a:t>
            </a:r>
          </a:p>
          <a:p>
            <a:pPr marL="457200" indent="-457200">
              <a:buFont typeface="Arial" panose="020B0604020202020204" pitchFamily="34" charset="0"/>
              <a:buChar char="•"/>
            </a:pPr>
            <a:endParaRPr lang="en-US" sz="2800" dirty="0"/>
          </a:p>
        </p:txBody>
      </p:sp>
      <p:pic>
        <p:nvPicPr>
          <p:cNvPr id="3" name="Picture 2"/>
          <p:cNvPicPr>
            <a:picLocks noChangeAspect="1"/>
          </p:cNvPicPr>
          <p:nvPr/>
        </p:nvPicPr>
        <p:blipFill>
          <a:blip r:embed="rId4"/>
          <a:stretch>
            <a:fillRect/>
          </a:stretch>
        </p:blipFill>
        <p:spPr>
          <a:xfrm>
            <a:off x="7839263" y="3341874"/>
            <a:ext cx="3869546" cy="3307416"/>
          </a:xfrm>
          <a:prstGeom prst="rect">
            <a:avLst/>
          </a:prstGeom>
          <a:ln w="19050">
            <a:solidFill>
              <a:schemeClr val="tx1"/>
            </a:solidFill>
          </a:ln>
        </p:spPr>
      </p:pic>
    </p:spTree>
    <p:extLst>
      <p:ext uri="{BB962C8B-B14F-4D97-AF65-F5344CB8AC3E}">
        <p14:creationId xmlns:p14="http://schemas.microsoft.com/office/powerpoint/2010/main" val="3253201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9490" y="726141"/>
            <a:ext cx="4533900" cy="3543300"/>
          </a:xfrm>
          <a:prstGeom prst="rect">
            <a:avLst/>
          </a:prstGeom>
        </p:spPr>
      </p:pic>
      <p:sp>
        <p:nvSpPr>
          <p:cNvPr id="2" name="Title 1"/>
          <p:cNvSpPr>
            <a:spLocks noGrp="1"/>
          </p:cNvSpPr>
          <p:nvPr>
            <p:ph type="title"/>
          </p:nvPr>
        </p:nvSpPr>
        <p:spPr/>
        <p:txBody>
          <a:bodyPr/>
          <a:lstStyle/>
          <a:p>
            <a:r>
              <a:rPr lang="en-US" dirty="0"/>
              <a:t>Document Composition: Personalization</a:t>
            </a:r>
          </a:p>
        </p:txBody>
      </p:sp>
      <p:sp>
        <p:nvSpPr>
          <p:cNvPr id="5" name="TextBox 4"/>
          <p:cNvSpPr txBox="1"/>
          <p:nvPr/>
        </p:nvSpPr>
        <p:spPr>
          <a:xfrm>
            <a:off x="415290" y="973632"/>
            <a:ext cx="7249392"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t>Target Content to Customer Segments</a:t>
            </a:r>
          </a:p>
          <a:p>
            <a:r>
              <a:rPr lang="en-US" sz="2800" dirty="0"/>
              <a:t>	Improve engagement, satisfaction, loyalty</a:t>
            </a:r>
          </a:p>
          <a:p>
            <a:pPr marL="457200" indent="-457200">
              <a:buFont typeface="Arial" panose="020B0604020202020204" pitchFamily="34" charset="0"/>
              <a:buChar char="•"/>
            </a:pPr>
            <a:r>
              <a:rPr lang="en-US" sz="2800" dirty="0"/>
              <a:t>Integrated Preference Management</a:t>
            </a:r>
          </a:p>
          <a:p>
            <a:r>
              <a:rPr lang="en-US" sz="2800" dirty="0"/>
              <a:t>	Flexible, Easy Expansion of preferences</a:t>
            </a:r>
          </a:p>
          <a:p>
            <a:pPr marL="457200" indent="-457200">
              <a:buFont typeface="Arial" panose="020B0604020202020204" pitchFamily="34" charset="0"/>
              <a:buChar char="•"/>
            </a:pPr>
            <a:r>
              <a:rPr lang="en-US" sz="2800" dirty="0"/>
              <a:t>Customer self-administration</a:t>
            </a:r>
          </a:p>
          <a:p>
            <a:r>
              <a:rPr lang="en-US" sz="2800" dirty="0"/>
              <a:t>	Save time and money</a:t>
            </a:r>
          </a:p>
          <a:p>
            <a:pPr marL="285750" indent="-285750">
              <a:buFont typeface="Arial" panose="020B0604020202020204" pitchFamily="34" charset="0"/>
              <a:buChar char="•"/>
            </a:pPr>
            <a:r>
              <a:rPr lang="en-US" sz="2800" dirty="0"/>
              <a:t>Overlay Messaging</a:t>
            </a:r>
          </a:p>
          <a:p>
            <a:r>
              <a:rPr lang="en-US" sz="2800" dirty="0"/>
              <a:t>	Add/change messages </a:t>
            </a:r>
            <a:r>
              <a:rPr lang="en-US" sz="2800"/>
              <a:t>without risk</a:t>
            </a:r>
            <a:endParaRPr lang="en-US" sz="2800" dirty="0"/>
          </a:p>
          <a:p>
            <a:endParaRPr lang="en-US" sz="2800" dirty="0"/>
          </a:p>
        </p:txBody>
      </p:sp>
      <p:pic>
        <p:nvPicPr>
          <p:cNvPr id="4" name="Picture 3"/>
          <p:cNvPicPr>
            <a:picLocks noChangeAspect="1"/>
          </p:cNvPicPr>
          <p:nvPr/>
        </p:nvPicPr>
        <p:blipFill>
          <a:blip r:embed="rId4"/>
          <a:stretch>
            <a:fillRect/>
          </a:stretch>
        </p:blipFill>
        <p:spPr>
          <a:xfrm>
            <a:off x="7901940" y="3289445"/>
            <a:ext cx="3429000" cy="3412273"/>
          </a:xfrm>
          <a:prstGeom prst="rect">
            <a:avLst/>
          </a:prstGeom>
        </p:spPr>
      </p:pic>
    </p:spTree>
    <p:extLst>
      <p:ext uri="{BB962C8B-B14F-4D97-AF65-F5344CB8AC3E}">
        <p14:creationId xmlns:p14="http://schemas.microsoft.com/office/powerpoint/2010/main" val="3740594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831850" y="2351315"/>
            <a:ext cx="10515600" cy="3738336"/>
          </a:xfrm>
        </p:spPr>
        <p:txBody>
          <a:bodyPr>
            <a:normAutofit/>
          </a:bodyPr>
          <a:lstStyle/>
          <a:p>
            <a:r>
              <a:rPr lang="en-US" dirty="0"/>
              <a:t>Document Production is Part of a Bigger Whole</a:t>
            </a:r>
          </a:p>
          <a:p>
            <a:r>
              <a:rPr lang="en-US" dirty="0"/>
              <a:t>Flexibility, agility, and governance</a:t>
            </a:r>
          </a:p>
          <a:p>
            <a:pPr marL="342900" indent="-342900">
              <a:buFont typeface="Arial" panose="020B0604020202020204" pitchFamily="34" charset="0"/>
              <a:buChar char="•"/>
            </a:pPr>
            <a:r>
              <a:rPr lang="en-US" dirty="0"/>
              <a:t>Keep your quality up</a:t>
            </a:r>
          </a:p>
          <a:p>
            <a:pPr marL="342900" indent="-342900">
              <a:buFont typeface="Arial" panose="020B0604020202020204" pitchFamily="34" charset="0"/>
              <a:buChar char="•"/>
            </a:pPr>
            <a:r>
              <a:rPr lang="en-US" dirty="0"/>
              <a:t>Keep your costs down</a:t>
            </a:r>
          </a:p>
          <a:p>
            <a:pPr marL="342900" indent="-342900">
              <a:buFont typeface="Arial" panose="020B0604020202020204" pitchFamily="34" charset="0"/>
              <a:buChar char="•"/>
            </a:pPr>
            <a:r>
              <a:rPr lang="en-US" dirty="0"/>
              <a:t>Keep Customer Satisfaction up</a:t>
            </a:r>
          </a:p>
          <a:p>
            <a:pPr marL="342900" indent="-342900">
              <a:buFont typeface="Arial" panose="020B0604020202020204" pitchFamily="34" charset="0"/>
              <a:buChar char="•"/>
            </a:pPr>
            <a:r>
              <a:rPr lang="en-US" dirty="0"/>
              <a:t>Remove Document project backlogs</a:t>
            </a:r>
          </a:p>
        </p:txBody>
      </p:sp>
      <p:sp>
        <p:nvSpPr>
          <p:cNvPr id="8" name="Title 1"/>
          <p:cNvSpPr>
            <a:spLocks noGrp="1"/>
          </p:cNvSpPr>
          <p:nvPr>
            <p:ph type="title"/>
          </p:nvPr>
        </p:nvSpPr>
        <p:spPr>
          <a:xfrm>
            <a:off x="838200" y="166254"/>
            <a:ext cx="10515600" cy="1448790"/>
          </a:xfrm>
        </p:spPr>
        <p:txBody>
          <a:bodyPr>
            <a:normAutofit/>
          </a:bodyPr>
          <a:lstStyle/>
          <a:p>
            <a:r>
              <a:rPr lang="en-US" dirty="0"/>
              <a:t>Conclusion</a:t>
            </a:r>
          </a:p>
        </p:txBody>
      </p:sp>
    </p:spTree>
    <p:extLst>
      <p:ext uri="{BB962C8B-B14F-4D97-AF65-F5344CB8AC3E}">
        <p14:creationId xmlns:p14="http://schemas.microsoft.com/office/powerpoint/2010/main" val="939380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egoe UI" charset="0"/>
                <a:ea typeface="Segoe UI" charset="0"/>
                <a:cs typeface="Segoe UI" charset="0"/>
              </a:rPr>
              <a:t>Q &amp; A</a:t>
            </a:r>
          </a:p>
        </p:txBody>
      </p:sp>
    </p:spTree>
    <p:extLst>
      <p:ext uri="{BB962C8B-B14F-4D97-AF65-F5344CB8AC3E}">
        <p14:creationId xmlns:p14="http://schemas.microsoft.com/office/powerpoint/2010/main" val="1224177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Ecrion?</a:t>
            </a:r>
          </a:p>
        </p:txBody>
      </p:sp>
      <p:sp>
        <p:nvSpPr>
          <p:cNvPr id="3" name="Content Placeholder 2"/>
          <p:cNvSpPr>
            <a:spLocks noGrp="1"/>
          </p:cNvSpPr>
          <p:nvPr>
            <p:ph idx="1"/>
          </p:nvPr>
        </p:nvSpPr>
        <p:spPr/>
        <p:txBody>
          <a:bodyPr/>
          <a:lstStyle/>
          <a:p>
            <a:r>
              <a:rPr lang="en-US" dirty="0"/>
              <a:t>The Mission: </a:t>
            </a:r>
          </a:p>
          <a:p>
            <a:pPr marL="457200" lvl="1" indent="0" algn="ctr">
              <a:buNone/>
            </a:pPr>
            <a:r>
              <a:rPr lang="en-US" sz="2800" dirty="0">
                <a:solidFill>
                  <a:schemeClr val="accent6"/>
                </a:solidFill>
              </a:rPr>
              <a:t>Help companies around the world more effectively </a:t>
            </a:r>
          </a:p>
          <a:p>
            <a:pPr marL="457200" lvl="1" indent="0" algn="ctr">
              <a:buNone/>
            </a:pPr>
            <a:r>
              <a:rPr lang="en-US" sz="2800" dirty="0">
                <a:solidFill>
                  <a:schemeClr val="accent6"/>
                </a:solidFill>
              </a:rPr>
              <a:t>communicate and engage with their customers.</a:t>
            </a:r>
          </a:p>
          <a:p>
            <a:pPr marL="457200" lvl="1" indent="0" algn="ctr">
              <a:buNone/>
            </a:pPr>
            <a:endParaRPr lang="en-US" sz="2800" dirty="0">
              <a:solidFill>
                <a:srgbClr val="8BC6F0"/>
              </a:solidFill>
            </a:endParaRPr>
          </a:p>
          <a:p>
            <a:r>
              <a:rPr lang="en-US" sz="3200" dirty="0"/>
              <a:t>The Strategy:</a:t>
            </a:r>
          </a:p>
          <a:p>
            <a:pPr marL="0" indent="0" algn="ctr">
              <a:buNone/>
            </a:pPr>
            <a:r>
              <a:rPr lang="en-US" dirty="0">
                <a:solidFill>
                  <a:schemeClr val="accent6"/>
                </a:solidFill>
              </a:rPr>
              <a:t>Apply </a:t>
            </a:r>
            <a:r>
              <a:rPr lang="en-US" i="1" dirty="0">
                <a:solidFill>
                  <a:schemeClr val="accent6"/>
                </a:solidFill>
              </a:rPr>
              <a:t>Customer Communication Management</a:t>
            </a:r>
            <a:r>
              <a:rPr lang="en-US" dirty="0">
                <a:solidFill>
                  <a:schemeClr val="accent6"/>
                </a:solidFill>
              </a:rPr>
              <a:t> </a:t>
            </a:r>
          </a:p>
          <a:p>
            <a:pPr marL="0" indent="0" algn="ctr">
              <a:buNone/>
            </a:pPr>
            <a:r>
              <a:rPr lang="en-US" dirty="0">
                <a:solidFill>
                  <a:schemeClr val="accent6"/>
                </a:solidFill>
              </a:rPr>
              <a:t>software, technology, training and services</a:t>
            </a:r>
          </a:p>
          <a:p>
            <a:endParaRPr lang="en-US" dirty="0"/>
          </a:p>
          <a:p>
            <a:r>
              <a:rPr lang="en-US" dirty="0"/>
              <a:t>The Flagship Product: </a:t>
            </a:r>
          </a:p>
          <a:p>
            <a:pPr marL="0" indent="0" algn="ctr">
              <a:buNone/>
            </a:pPr>
            <a:r>
              <a:rPr lang="en-US" dirty="0">
                <a:solidFill>
                  <a:schemeClr val="accent6"/>
                </a:solidFill>
              </a:rPr>
              <a:t>Ecrion Omni System (EOS)</a:t>
            </a:r>
          </a:p>
          <a:p>
            <a:endParaRPr lang="en-US" dirty="0"/>
          </a:p>
        </p:txBody>
      </p:sp>
    </p:spTree>
    <p:extLst>
      <p:ext uri="{BB962C8B-B14F-4D97-AF65-F5344CB8AC3E}">
        <p14:creationId xmlns:p14="http://schemas.microsoft.com/office/powerpoint/2010/main" val="1102730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egoe UI" charset="0"/>
                <a:ea typeface="Segoe UI" charset="0"/>
                <a:cs typeface="Segoe UI" charset="0"/>
              </a:rPr>
              <a:t>THANK YOU</a:t>
            </a:r>
          </a:p>
        </p:txBody>
      </p:sp>
    </p:spTree>
    <p:extLst>
      <p:ext uri="{BB962C8B-B14F-4D97-AF65-F5344CB8AC3E}">
        <p14:creationId xmlns:p14="http://schemas.microsoft.com/office/powerpoint/2010/main" val="1428682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Ecrion Corporate Profile </a:t>
            </a:r>
          </a:p>
        </p:txBody>
      </p:sp>
      <p:sp>
        <p:nvSpPr>
          <p:cNvPr id="3" name="Content Placeholder 2"/>
          <p:cNvSpPr>
            <a:spLocks noGrp="1"/>
          </p:cNvSpPr>
          <p:nvPr>
            <p:ph idx="1"/>
          </p:nvPr>
        </p:nvSpPr>
        <p:spPr>
          <a:xfrm>
            <a:off x="838200" y="1430339"/>
            <a:ext cx="10515600" cy="5276010"/>
          </a:xfrm>
        </p:spPr>
        <p:txBody>
          <a:bodyPr/>
          <a:lstStyle/>
          <a:p>
            <a:r>
              <a:rPr lang="en-US" dirty="0"/>
              <a:t>Founded 2002</a:t>
            </a:r>
          </a:p>
          <a:p>
            <a:r>
              <a:rPr lang="en-US" dirty="0"/>
              <a:t>Headquartered Rockville, MD USA</a:t>
            </a:r>
          </a:p>
          <a:p>
            <a:r>
              <a:rPr lang="en-US" dirty="0"/>
              <a:t>Select Global Partners</a:t>
            </a:r>
          </a:p>
          <a:p>
            <a:r>
              <a:rPr lang="en-US" dirty="0"/>
              <a:t>Customers on 6 Continents</a:t>
            </a:r>
          </a:p>
          <a:p>
            <a:r>
              <a:rPr lang="en-US" dirty="0"/>
              <a:t>Primary Industries </a:t>
            </a:r>
          </a:p>
          <a:p>
            <a:pPr lvl="1"/>
            <a:r>
              <a:rPr lang="en-US" dirty="0"/>
              <a:t> Insurance, Banking, Finance, Gov’t, Telco, Travel, Retail, Healthcare</a:t>
            </a:r>
          </a:p>
          <a:p>
            <a:endParaRPr lang="en-US" dirty="0"/>
          </a:p>
        </p:txBody>
      </p:sp>
    </p:spTree>
    <p:extLst>
      <p:ext uri="{BB962C8B-B14F-4D97-AF65-F5344CB8AC3E}">
        <p14:creationId xmlns:p14="http://schemas.microsoft.com/office/powerpoint/2010/main" val="3952383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Modern Document Production Is…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6400" y="1775143"/>
            <a:ext cx="9144000" cy="3457575"/>
          </a:xfrm>
        </p:spPr>
      </p:pic>
      <p:sp>
        <p:nvSpPr>
          <p:cNvPr id="5" name="TextBox 4"/>
          <p:cNvSpPr txBox="1"/>
          <p:nvPr/>
        </p:nvSpPr>
        <p:spPr>
          <a:xfrm>
            <a:off x="1928745" y="5512994"/>
            <a:ext cx="4627225" cy="400110"/>
          </a:xfrm>
          <a:prstGeom prst="rect">
            <a:avLst/>
          </a:prstGeom>
          <a:solidFill>
            <a:schemeClr val="accent6">
              <a:lumMod val="60000"/>
              <a:lumOff val="40000"/>
            </a:schemeClr>
          </a:solidFill>
          <a:ln w="19050">
            <a:solidFill>
              <a:schemeClr val="tx2"/>
            </a:solidFill>
          </a:ln>
        </p:spPr>
        <p:txBody>
          <a:bodyPr wrap="square" rtlCol="0">
            <a:spAutoFit/>
          </a:bodyPr>
          <a:lstStyle/>
          <a:p>
            <a:pPr algn="ctr"/>
            <a:r>
              <a:rPr lang="en-US" sz="2000" b="1" i="1" dirty="0"/>
              <a:t>Customer Communications Mgmt.</a:t>
            </a:r>
          </a:p>
        </p:txBody>
      </p:sp>
      <p:sp>
        <p:nvSpPr>
          <p:cNvPr id="6" name="TextBox 5"/>
          <p:cNvSpPr txBox="1"/>
          <p:nvPr/>
        </p:nvSpPr>
        <p:spPr>
          <a:xfrm>
            <a:off x="1928745" y="4744452"/>
            <a:ext cx="4189228" cy="400110"/>
          </a:xfrm>
          <a:prstGeom prst="rect">
            <a:avLst/>
          </a:prstGeom>
          <a:solidFill>
            <a:schemeClr val="accent6">
              <a:lumMod val="60000"/>
              <a:lumOff val="40000"/>
            </a:schemeClr>
          </a:solidFill>
          <a:ln w="19050">
            <a:solidFill>
              <a:schemeClr val="tx2"/>
            </a:solidFill>
          </a:ln>
        </p:spPr>
        <p:txBody>
          <a:bodyPr wrap="square" rtlCol="0">
            <a:spAutoFit/>
          </a:bodyPr>
          <a:lstStyle/>
          <a:p>
            <a:pPr algn="ctr"/>
            <a:r>
              <a:rPr lang="en-US" sz="2000" b="1" i="1" dirty="0"/>
              <a:t>Document Production</a:t>
            </a:r>
          </a:p>
        </p:txBody>
      </p:sp>
      <p:sp>
        <p:nvSpPr>
          <p:cNvPr id="7" name="TextBox 6"/>
          <p:cNvSpPr txBox="1"/>
          <p:nvPr/>
        </p:nvSpPr>
        <p:spPr>
          <a:xfrm>
            <a:off x="6117972" y="4744452"/>
            <a:ext cx="4189227" cy="400110"/>
          </a:xfrm>
          <a:prstGeom prst="rect">
            <a:avLst/>
          </a:prstGeom>
          <a:solidFill>
            <a:schemeClr val="accent6">
              <a:lumMod val="60000"/>
              <a:lumOff val="40000"/>
            </a:schemeClr>
          </a:solidFill>
          <a:ln w="19050">
            <a:solidFill>
              <a:schemeClr val="tx2"/>
            </a:solidFill>
          </a:ln>
        </p:spPr>
        <p:txBody>
          <a:bodyPr wrap="square" rtlCol="0">
            <a:spAutoFit/>
          </a:bodyPr>
          <a:lstStyle/>
          <a:p>
            <a:pPr algn="ctr"/>
            <a:r>
              <a:rPr lang="en-US" sz="2000" b="1" i="1" dirty="0"/>
              <a:t>Customer Engagement Management</a:t>
            </a:r>
          </a:p>
        </p:txBody>
      </p:sp>
      <p:sp>
        <p:nvSpPr>
          <p:cNvPr id="9" name="TextBox 8"/>
          <p:cNvSpPr txBox="1"/>
          <p:nvPr/>
        </p:nvSpPr>
        <p:spPr>
          <a:xfrm>
            <a:off x="6117973" y="5512994"/>
            <a:ext cx="4189227" cy="400110"/>
          </a:xfrm>
          <a:prstGeom prst="rect">
            <a:avLst/>
          </a:prstGeom>
          <a:solidFill>
            <a:schemeClr val="accent6">
              <a:lumMod val="60000"/>
              <a:lumOff val="40000"/>
            </a:schemeClr>
          </a:solidFill>
          <a:ln w="19050">
            <a:solidFill>
              <a:schemeClr val="tx2"/>
            </a:solidFill>
          </a:ln>
        </p:spPr>
        <p:txBody>
          <a:bodyPr wrap="square" rtlCol="0">
            <a:spAutoFit/>
          </a:bodyPr>
          <a:lstStyle/>
          <a:p>
            <a:pPr algn="ctr"/>
            <a:r>
              <a:rPr lang="en-US" sz="2000" b="1" i="1" dirty="0"/>
              <a:t>Customer Intelligence</a:t>
            </a:r>
          </a:p>
        </p:txBody>
      </p:sp>
      <p:sp>
        <p:nvSpPr>
          <p:cNvPr id="10" name="TextBox 9"/>
          <p:cNvSpPr txBox="1"/>
          <p:nvPr/>
        </p:nvSpPr>
        <p:spPr>
          <a:xfrm>
            <a:off x="6117973" y="5131213"/>
            <a:ext cx="4189228" cy="400110"/>
          </a:xfrm>
          <a:prstGeom prst="rect">
            <a:avLst/>
          </a:prstGeom>
          <a:solidFill>
            <a:schemeClr val="accent6">
              <a:lumMod val="60000"/>
              <a:lumOff val="40000"/>
            </a:schemeClr>
          </a:solidFill>
          <a:ln w="19050">
            <a:solidFill>
              <a:schemeClr val="tx2"/>
            </a:solidFill>
          </a:ln>
        </p:spPr>
        <p:txBody>
          <a:bodyPr wrap="square" rtlCol="0">
            <a:spAutoFit/>
          </a:bodyPr>
          <a:lstStyle/>
          <a:p>
            <a:pPr algn="ctr"/>
            <a:r>
              <a:rPr lang="en-US" sz="2000" b="1" i="1" dirty="0"/>
              <a:t>Digital Experience</a:t>
            </a:r>
          </a:p>
        </p:txBody>
      </p:sp>
      <p:sp>
        <p:nvSpPr>
          <p:cNvPr id="13" name="TextBox 12"/>
          <p:cNvSpPr txBox="1"/>
          <p:nvPr/>
        </p:nvSpPr>
        <p:spPr>
          <a:xfrm>
            <a:off x="1928745" y="5131213"/>
            <a:ext cx="4189228" cy="400110"/>
          </a:xfrm>
          <a:prstGeom prst="rect">
            <a:avLst/>
          </a:prstGeom>
          <a:solidFill>
            <a:schemeClr val="accent6">
              <a:lumMod val="60000"/>
              <a:lumOff val="40000"/>
            </a:schemeClr>
          </a:solidFill>
          <a:ln w="19050">
            <a:solidFill>
              <a:schemeClr val="tx2"/>
            </a:solidFill>
          </a:ln>
        </p:spPr>
        <p:txBody>
          <a:bodyPr wrap="square" rtlCol="0">
            <a:spAutoFit/>
          </a:bodyPr>
          <a:lstStyle/>
          <a:p>
            <a:pPr algn="ctr"/>
            <a:r>
              <a:rPr lang="en-US" sz="2000" b="1" i="1" dirty="0"/>
              <a:t>Governance</a:t>
            </a:r>
          </a:p>
        </p:txBody>
      </p:sp>
      <p:sp>
        <p:nvSpPr>
          <p:cNvPr id="14" name="TextBox 13"/>
          <p:cNvSpPr txBox="1"/>
          <p:nvPr/>
        </p:nvSpPr>
        <p:spPr>
          <a:xfrm>
            <a:off x="6117973" y="5913104"/>
            <a:ext cx="4189228" cy="400110"/>
          </a:xfrm>
          <a:prstGeom prst="rect">
            <a:avLst/>
          </a:prstGeom>
          <a:solidFill>
            <a:schemeClr val="accent6">
              <a:lumMod val="60000"/>
              <a:lumOff val="40000"/>
            </a:schemeClr>
          </a:solidFill>
          <a:ln w="19050">
            <a:solidFill>
              <a:schemeClr val="tx2"/>
            </a:solidFill>
          </a:ln>
        </p:spPr>
        <p:txBody>
          <a:bodyPr wrap="square" rtlCol="0">
            <a:spAutoFit/>
          </a:bodyPr>
          <a:lstStyle/>
          <a:p>
            <a:pPr algn="ctr"/>
            <a:r>
              <a:rPr lang="en-US" sz="2000" b="1" i="1" dirty="0"/>
              <a:t>Template Lifecycle Management</a:t>
            </a:r>
          </a:p>
        </p:txBody>
      </p:sp>
      <p:sp>
        <p:nvSpPr>
          <p:cNvPr id="15" name="TextBox 14"/>
          <p:cNvSpPr txBox="1"/>
          <p:nvPr/>
        </p:nvSpPr>
        <p:spPr>
          <a:xfrm>
            <a:off x="1928745" y="4336284"/>
            <a:ext cx="8378454" cy="400110"/>
          </a:xfrm>
          <a:prstGeom prst="rect">
            <a:avLst/>
          </a:prstGeom>
          <a:solidFill>
            <a:schemeClr val="accent6">
              <a:lumMod val="20000"/>
              <a:lumOff val="80000"/>
            </a:schemeClr>
          </a:solidFill>
          <a:ln w="19050">
            <a:solidFill>
              <a:schemeClr val="tx2"/>
            </a:solidFill>
          </a:ln>
        </p:spPr>
        <p:txBody>
          <a:bodyPr wrap="square" rtlCol="0">
            <a:spAutoFit/>
          </a:bodyPr>
          <a:lstStyle/>
          <a:p>
            <a:pPr algn="ctr"/>
            <a:r>
              <a:rPr lang="en-US" sz="2000" b="1" i="1" dirty="0"/>
              <a:t>Ecrion Omni System</a:t>
            </a:r>
          </a:p>
        </p:txBody>
      </p:sp>
      <p:sp>
        <p:nvSpPr>
          <p:cNvPr id="16" name="TextBox 15"/>
          <p:cNvSpPr txBox="1"/>
          <p:nvPr/>
        </p:nvSpPr>
        <p:spPr>
          <a:xfrm>
            <a:off x="1928745" y="5913104"/>
            <a:ext cx="4189228" cy="400110"/>
          </a:xfrm>
          <a:prstGeom prst="rect">
            <a:avLst/>
          </a:prstGeom>
          <a:solidFill>
            <a:schemeClr val="accent6">
              <a:lumMod val="60000"/>
              <a:lumOff val="40000"/>
            </a:schemeClr>
          </a:solidFill>
          <a:ln w="19050">
            <a:solidFill>
              <a:schemeClr val="tx2"/>
            </a:solidFill>
          </a:ln>
        </p:spPr>
        <p:txBody>
          <a:bodyPr wrap="square" rtlCol="0">
            <a:spAutoFit/>
          </a:bodyPr>
          <a:lstStyle/>
          <a:p>
            <a:pPr algn="ctr"/>
            <a:r>
              <a:rPr lang="en-US" sz="2000" b="1" i="1" dirty="0"/>
              <a:t>Authoring and Composition</a:t>
            </a:r>
          </a:p>
        </p:txBody>
      </p:sp>
    </p:spTree>
    <p:extLst>
      <p:ext uri="{BB962C8B-B14F-4D97-AF65-F5344CB8AC3E}">
        <p14:creationId xmlns:p14="http://schemas.microsoft.com/office/powerpoint/2010/main" val="1362898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Document </a:t>
            </a:r>
            <a:r>
              <a:rPr lang="en-US" i="1" u="sng" dirty="0"/>
              <a:t>Delivery</a:t>
            </a:r>
            <a:r>
              <a:rPr lang="en-US" dirty="0"/>
              <a:t> Goes Beyond Paper</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94149" y="1882341"/>
            <a:ext cx="5715000" cy="3797300"/>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94" y="2577396"/>
            <a:ext cx="5715000" cy="381476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6670" y="1412441"/>
            <a:ext cx="4051300" cy="4064000"/>
          </a:xfrm>
          <a:prstGeom prst="rect">
            <a:avLst/>
          </a:prstGeom>
        </p:spPr>
      </p:pic>
      <p:sp>
        <p:nvSpPr>
          <p:cNvPr id="11" name="Rectangle 10"/>
          <p:cNvSpPr/>
          <p:nvPr/>
        </p:nvSpPr>
        <p:spPr>
          <a:xfrm>
            <a:off x="10746740" y="2558102"/>
            <a:ext cx="1425390"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Mail</a:t>
            </a:r>
          </a:p>
        </p:txBody>
      </p:sp>
      <p:sp>
        <p:nvSpPr>
          <p:cNvPr id="12" name="Rectangle 11"/>
          <p:cNvSpPr/>
          <p:nvPr/>
        </p:nvSpPr>
        <p:spPr>
          <a:xfrm>
            <a:off x="6990389" y="4676462"/>
            <a:ext cx="2167581"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Mobile</a:t>
            </a:r>
          </a:p>
        </p:txBody>
      </p:sp>
      <p:sp>
        <p:nvSpPr>
          <p:cNvPr id="13" name="Rectangle 12"/>
          <p:cNvSpPr/>
          <p:nvPr/>
        </p:nvSpPr>
        <p:spPr>
          <a:xfrm>
            <a:off x="2786072" y="5503178"/>
            <a:ext cx="2964338"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Electronic</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017902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a:t>
            </a:r>
            <a:r>
              <a:rPr lang="en-US" i="1" u="sng" dirty="0"/>
              <a:t>Production</a:t>
            </a:r>
            <a:r>
              <a:rPr lang="en-US" dirty="0"/>
              <a:t> Goes Beyond Print</a:t>
            </a:r>
          </a:p>
        </p:txBody>
      </p:sp>
      <p:pic>
        <p:nvPicPr>
          <p:cNvPr id="9" name="Picture 8"/>
          <p:cNvPicPr>
            <a:picLocks noChangeAspect="1"/>
          </p:cNvPicPr>
          <p:nvPr/>
        </p:nvPicPr>
        <p:blipFill>
          <a:blip r:embed="rId3"/>
          <a:stretch>
            <a:fillRect/>
          </a:stretch>
        </p:blipFill>
        <p:spPr>
          <a:xfrm>
            <a:off x="838199" y="810056"/>
            <a:ext cx="5303521" cy="4936750"/>
          </a:xfrm>
          <a:prstGeom prst="rect">
            <a:avLst/>
          </a:prstGeom>
        </p:spPr>
      </p:pic>
      <p:pic>
        <p:nvPicPr>
          <p:cNvPr id="3" name="Picture 2"/>
          <p:cNvPicPr>
            <a:picLocks noChangeAspect="1"/>
          </p:cNvPicPr>
          <p:nvPr/>
        </p:nvPicPr>
        <p:blipFill>
          <a:blip r:embed="rId4"/>
          <a:stretch>
            <a:fillRect/>
          </a:stretch>
        </p:blipFill>
        <p:spPr>
          <a:xfrm>
            <a:off x="7772399" y="923925"/>
            <a:ext cx="3949065" cy="484431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3430" y="1508748"/>
            <a:ext cx="5383530" cy="4238525"/>
          </a:xfrm>
          <a:prstGeom prst="rect">
            <a:avLst/>
          </a:prstGeom>
        </p:spPr>
      </p:pic>
    </p:spTree>
    <p:extLst>
      <p:ext uri="{BB962C8B-B14F-4D97-AF65-F5344CB8AC3E}">
        <p14:creationId xmlns:p14="http://schemas.microsoft.com/office/powerpoint/2010/main" val="3180200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48450" y="1810544"/>
            <a:ext cx="4533900" cy="3543300"/>
          </a:xfrm>
        </p:spPr>
      </p:pic>
      <p:sp>
        <p:nvSpPr>
          <p:cNvPr id="2" name="Title 1"/>
          <p:cNvSpPr>
            <a:spLocks noGrp="1"/>
          </p:cNvSpPr>
          <p:nvPr>
            <p:ph type="title"/>
          </p:nvPr>
        </p:nvSpPr>
        <p:spPr>
          <a:xfrm>
            <a:off x="838200" y="0"/>
            <a:ext cx="10515600" cy="1810544"/>
          </a:xfrm>
        </p:spPr>
        <p:txBody>
          <a:bodyPr>
            <a:normAutofit fontScale="90000"/>
          </a:bodyPr>
          <a:lstStyle/>
          <a:p>
            <a:pPr algn="ctr"/>
            <a:r>
              <a:rPr lang="en-US" dirty="0"/>
              <a:t>What Was Document Production </a:t>
            </a:r>
            <a:br>
              <a:rPr lang="en-US" dirty="0"/>
            </a:br>
            <a:r>
              <a:rPr lang="en-US" b="1" i="1" dirty="0"/>
              <a:t>Is Now</a:t>
            </a:r>
            <a:r>
              <a:rPr lang="en-US" dirty="0"/>
              <a:t> </a:t>
            </a:r>
            <a:br>
              <a:rPr lang="en-US" dirty="0"/>
            </a:br>
            <a:r>
              <a:rPr lang="en-US" dirty="0"/>
              <a:t>Customer Communication Management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4067" y="4421967"/>
            <a:ext cx="3159767" cy="2231147"/>
          </a:xfrm>
          <a:prstGeom prst="rect">
            <a:avLst/>
          </a:prstGeom>
          <a:ln w="19050">
            <a:solidFill>
              <a:schemeClr val="tx1"/>
            </a:solidFill>
          </a:ln>
        </p:spPr>
      </p:pic>
      <p:sp>
        <p:nvSpPr>
          <p:cNvPr id="5" name="TextBox 4"/>
          <p:cNvSpPr txBox="1"/>
          <p:nvPr/>
        </p:nvSpPr>
        <p:spPr>
          <a:xfrm>
            <a:off x="579417" y="2197198"/>
            <a:ext cx="6553200" cy="3970318"/>
          </a:xfrm>
          <a:prstGeom prst="rect">
            <a:avLst/>
          </a:prstGeom>
          <a:noFill/>
        </p:spPr>
        <p:txBody>
          <a:bodyPr wrap="square" rtlCol="0">
            <a:spAutoFit/>
          </a:bodyPr>
          <a:lstStyle/>
          <a:p>
            <a:pPr marL="285750" indent="-285750">
              <a:buFont typeface="Arial" panose="020B0604020202020204" pitchFamily="34" charset="0"/>
              <a:buChar char="•"/>
            </a:pPr>
            <a:r>
              <a:rPr lang="en-US" sz="3600" dirty="0"/>
              <a:t>Flexible</a:t>
            </a:r>
          </a:p>
          <a:p>
            <a:pPr marL="285750" indent="-285750">
              <a:buFont typeface="Arial" panose="020B0604020202020204" pitchFamily="34" charset="0"/>
              <a:buChar char="•"/>
            </a:pPr>
            <a:r>
              <a:rPr lang="en-US" sz="3600" dirty="0"/>
              <a:t>Agile</a:t>
            </a:r>
          </a:p>
          <a:p>
            <a:pPr marL="285750" indent="-285750">
              <a:buFont typeface="Arial" panose="020B0604020202020204" pitchFamily="34" charset="0"/>
              <a:buChar char="•"/>
            </a:pPr>
            <a:r>
              <a:rPr lang="en-US" sz="3600" dirty="0"/>
              <a:t>Governed</a:t>
            </a:r>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3600" dirty="0"/>
              <a:t>Coupled with Business Process</a:t>
            </a:r>
          </a:p>
          <a:p>
            <a:pPr marL="285750" indent="-285750">
              <a:buFont typeface="Arial" panose="020B0604020202020204" pitchFamily="34" charset="0"/>
              <a:buChar char="•"/>
            </a:pPr>
            <a:r>
              <a:rPr lang="en-US" sz="3600" dirty="0"/>
              <a:t>But through Delegation</a:t>
            </a:r>
          </a:p>
          <a:p>
            <a:pPr marL="285750" indent="-285750">
              <a:buFont typeface="Arial" panose="020B0604020202020204" pitchFamily="34" charset="0"/>
              <a:buChar char="•"/>
            </a:pPr>
            <a:r>
              <a:rPr lang="en-US" sz="3600" dirty="0"/>
              <a:t>Deploy on-</a:t>
            </a:r>
            <a:r>
              <a:rPr lang="en-US" sz="3600" dirty="0" err="1"/>
              <a:t>prem</a:t>
            </a:r>
            <a:r>
              <a:rPr lang="en-US" sz="3600" dirty="0"/>
              <a:t> or in the cloud</a:t>
            </a:r>
          </a:p>
        </p:txBody>
      </p:sp>
    </p:spTree>
    <p:extLst>
      <p:ext uri="{BB962C8B-B14F-4D97-AF65-F5344CB8AC3E}">
        <p14:creationId xmlns:p14="http://schemas.microsoft.com/office/powerpoint/2010/main" val="3781314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3268"/>
            <a:ext cx="10622280" cy="726536"/>
          </a:xfrm>
        </p:spPr>
        <p:txBody>
          <a:bodyPr>
            <a:normAutofit fontScale="90000"/>
          </a:bodyPr>
          <a:lstStyle/>
          <a:p>
            <a:r>
              <a:rPr lang="en-US" dirty="0"/>
              <a:t>Document Authoring &amp; Document Composition</a:t>
            </a:r>
          </a:p>
        </p:txBody>
      </p:sp>
      <p:pic>
        <p:nvPicPr>
          <p:cNvPr id="1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51370" y="1304147"/>
            <a:ext cx="4533900" cy="3543300"/>
          </a:xfrm>
        </p:spPr>
      </p:pic>
      <p:pic>
        <p:nvPicPr>
          <p:cNvPr id="9" name="Picture 8"/>
          <p:cNvPicPr>
            <a:picLocks noChangeAspect="1"/>
          </p:cNvPicPr>
          <p:nvPr/>
        </p:nvPicPr>
        <p:blipFill>
          <a:blip r:embed="rId4"/>
          <a:stretch>
            <a:fillRect/>
          </a:stretch>
        </p:blipFill>
        <p:spPr>
          <a:xfrm>
            <a:off x="7841319" y="3942606"/>
            <a:ext cx="3309611" cy="2196065"/>
          </a:xfrm>
          <a:prstGeom prst="rect">
            <a:avLst/>
          </a:prstGeom>
        </p:spPr>
      </p:pic>
      <p:sp>
        <p:nvSpPr>
          <p:cNvPr id="14" name="TextBox 13"/>
          <p:cNvSpPr txBox="1"/>
          <p:nvPr/>
        </p:nvSpPr>
        <p:spPr>
          <a:xfrm>
            <a:off x="700644" y="1803438"/>
            <a:ext cx="6317673" cy="4524315"/>
          </a:xfrm>
          <a:prstGeom prst="rect">
            <a:avLst/>
          </a:prstGeom>
          <a:noFill/>
        </p:spPr>
        <p:txBody>
          <a:bodyPr wrap="square" rtlCol="0">
            <a:spAutoFit/>
          </a:bodyPr>
          <a:lstStyle/>
          <a:p>
            <a:pPr marL="285750" indent="-285750">
              <a:buFont typeface="Arial" panose="020B0604020202020204" pitchFamily="34" charset="0"/>
              <a:buChar char="•"/>
            </a:pPr>
            <a:r>
              <a:rPr lang="en-US" dirty="0"/>
              <a:t>Authoring – Document Design and Layout</a:t>
            </a:r>
          </a:p>
          <a:p>
            <a:pPr marL="742950" lvl="1" indent="-285750">
              <a:buFont typeface="Arial" panose="020B0604020202020204" pitchFamily="34" charset="0"/>
              <a:buChar char="•"/>
            </a:pPr>
            <a:r>
              <a:rPr lang="en-US" dirty="0"/>
              <a:t>Encourage Template Reuse</a:t>
            </a:r>
          </a:p>
          <a:p>
            <a:pPr marL="742950" lvl="1" indent="-285750">
              <a:buFont typeface="Arial" panose="020B0604020202020204" pitchFamily="34" charset="0"/>
              <a:buChar char="•"/>
            </a:pPr>
            <a:r>
              <a:rPr lang="en-US" dirty="0"/>
              <a:t>Orchestrate Digital Asset Assembly</a:t>
            </a:r>
          </a:p>
          <a:p>
            <a:pPr marL="742950" lvl="1" indent="-285750">
              <a:buFont typeface="Arial" panose="020B0604020202020204" pitchFamily="34" charset="0"/>
              <a:buChar char="•"/>
            </a:pPr>
            <a:r>
              <a:rPr lang="en-US" dirty="0"/>
              <a:t>Achieve Customer-by-Customer Variation</a:t>
            </a:r>
          </a:p>
          <a:p>
            <a:pPr marL="742950" lvl="1" indent="-285750">
              <a:buFont typeface="Arial" panose="020B0604020202020204" pitchFamily="34" charset="0"/>
              <a:buChar char="•"/>
            </a:pPr>
            <a:r>
              <a:rPr lang="en-US" dirty="0"/>
              <a:t>Engage with Customer</a:t>
            </a:r>
          </a:p>
          <a:p>
            <a:pPr marL="742950" lvl="1" indent="-285750">
              <a:buFont typeface="Arial" panose="020B0604020202020204" pitchFamily="34" charset="0"/>
              <a:buChar char="•"/>
            </a:pPr>
            <a:r>
              <a:rPr lang="en-US" dirty="0"/>
              <a:t>Efficiently Design Across Team</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Composition – Data gathering, Rendering and Delivery</a:t>
            </a:r>
          </a:p>
          <a:p>
            <a:pPr marL="742950" lvl="1" indent="-285750">
              <a:buFont typeface="Arial" panose="020B0604020202020204" pitchFamily="34" charset="0"/>
              <a:buChar char="•"/>
            </a:pPr>
            <a:r>
              <a:rPr lang="en-US" dirty="0"/>
              <a:t>Automate and Integrate</a:t>
            </a:r>
          </a:p>
          <a:p>
            <a:pPr marL="742950" lvl="1" indent="-285750">
              <a:buFont typeface="Arial" panose="020B0604020202020204" pitchFamily="34" charset="0"/>
              <a:buChar char="•"/>
            </a:pPr>
            <a:r>
              <a:rPr lang="en-US" dirty="0"/>
              <a:t>Attain High Capacity and Low Latency</a:t>
            </a:r>
          </a:p>
          <a:p>
            <a:pPr marL="742950" lvl="1" indent="-285750">
              <a:buFont typeface="Arial" panose="020B0604020202020204" pitchFamily="34" charset="0"/>
              <a:buChar char="•"/>
            </a:pPr>
            <a:r>
              <a:rPr lang="en-US" dirty="0"/>
              <a:t>Remain Scalable</a:t>
            </a:r>
          </a:p>
          <a:p>
            <a:pPr marL="742950" lvl="1" indent="-285750">
              <a:buFont typeface="Arial" panose="020B0604020202020204" pitchFamily="34" charset="0"/>
              <a:buChar char="•"/>
            </a:pPr>
            <a:r>
              <a:rPr lang="en-US" dirty="0"/>
              <a:t>Oversee and Administer</a:t>
            </a:r>
          </a:p>
          <a:p>
            <a:pPr marL="742950" lvl="1" indent="-285750">
              <a:buFont typeface="Arial" panose="020B0604020202020204" pitchFamily="34" charset="0"/>
              <a:buChar char="•"/>
            </a:pPr>
            <a:r>
              <a:rPr lang="en-US" dirty="0"/>
              <a:t>Store, Search, and Deliver</a:t>
            </a:r>
          </a:p>
          <a:p>
            <a:pPr marL="742950" lvl="1" indent="-285750">
              <a:buFont typeface="Arial" panose="020B0604020202020204" pitchFamily="34" charset="0"/>
              <a:buChar char="•"/>
            </a:pPr>
            <a:r>
              <a:rPr lang="en-US" dirty="0"/>
              <a:t>Remain Flexible</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
        <p:nvSpPr>
          <p:cNvPr id="20" name="TextBox 19"/>
          <p:cNvSpPr txBox="1"/>
          <p:nvPr/>
        </p:nvSpPr>
        <p:spPr>
          <a:xfrm>
            <a:off x="1448791" y="1119481"/>
            <a:ext cx="5035138" cy="461665"/>
          </a:xfrm>
          <a:prstGeom prst="rect">
            <a:avLst/>
          </a:prstGeom>
          <a:noFill/>
        </p:spPr>
        <p:txBody>
          <a:bodyPr wrap="square" rtlCol="0">
            <a:spAutoFit/>
          </a:bodyPr>
          <a:lstStyle/>
          <a:p>
            <a:r>
              <a:rPr lang="en-US" sz="2400" dirty="0"/>
              <a:t>Two Phases, One Unified Movement</a:t>
            </a:r>
          </a:p>
        </p:txBody>
      </p:sp>
    </p:spTree>
    <p:extLst>
      <p:ext uri="{BB962C8B-B14F-4D97-AF65-F5344CB8AC3E}">
        <p14:creationId xmlns:p14="http://schemas.microsoft.com/office/powerpoint/2010/main" val="2441969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31440" y="1912446"/>
            <a:ext cx="7635800" cy="4395314"/>
          </a:xfrm>
          <a:prstGeom prst="rect">
            <a:avLst/>
          </a:prstGeom>
        </p:spPr>
      </p:pic>
      <p:sp>
        <p:nvSpPr>
          <p:cNvPr id="2" name="Title 1"/>
          <p:cNvSpPr>
            <a:spLocks noGrp="1"/>
          </p:cNvSpPr>
          <p:nvPr>
            <p:ph type="title"/>
          </p:nvPr>
        </p:nvSpPr>
        <p:spPr>
          <a:xfrm>
            <a:off x="838200" y="363268"/>
            <a:ext cx="10622280" cy="726536"/>
          </a:xfrm>
        </p:spPr>
        <p:txBody>
          <a:bodyPr>
            <a:normAutofit/>
          </a:bodyPr>
          <a:lstStyle/>
          <a:p>
            <a:r>
              <a:rPr lang="en-US" dirty="0"/>
              <a:t>Document Authoring:  Templates</a:t>
            </a:r>
          </a:p>
        </p:txBody>
      </p:sp>
      <p:grpSp>
        <p:nvGrpSpPr>
          <p:cNvPr id="5" name="Group 4"/>
          <p:cNvGrpSpPr/>
          <p:nvPr/>
        </p:nvGrpSpPr>
        <p:grpSpPr>
          <a:xfrm>
            <a:off x="838200" y="2378162"/>
            <a:ext cx="1175657" cy="1142278"/>
            <a:chOff x="1512931" y="2750390"/>
            <a:chExt cx="1175657" cy="909832"/>
          </a:xfrm>
        </p:grpSpPr>
        <p:sp>
          <p:nvSpPr>
            <p:cNvPr id="4" name="Oval Callout 3"/>
            <p:cNvSpPr/>
            <p:nvPr/>
          </p:nvSpPr>
          <p:spPr>
            <a:xfrm>
              <a:off x="1512931" y="2750390"/>
              <a:ext cx="1175657" cy="909832"/>
            </a:xfrm>
            <a:prstGeom prst="wedgeEllipseCallout">
              <a:avLst>
                <a:gd name="adj1" fmla="val 77147"/>
                <a:gd name="adj2" fmla="val -6677"/>
              </a:avLst>
            </a:prstGeom>
            <a:solidFill>
              <a:srgbClr val="31A4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p:cNvSpPr txBox="1"/>
            <p:nvPr/>
          </p:nvSpPr>
          <p:spPr>
            <a:xfrm>
              <a:off x="1781809" y="3044651"/>
              <a:ext cx="832485" cy="321310"/>
            </a:xfrm>
            <a:prstGeom prst="rect">
              <a:avLst/>
            </a:prstGeom>
          </p:spPr>
          <p:txBody>
            <a:bodyPr vert="horz" wrap="square" lIns="0" tIns="0" rIns="0" bIns="0" rtlCol="0">
              <a:spAutoFit/>
            </a:bodyPr>
            <a:lstStyle/>
            <a:p>
              <a:pPr marL="12700">
                <a:lnSpc>
                  <a:spcPts val="1220"/>
                </a:lnSpc>
              </a:pPr>
              <a:r>
                <a:rPr sz="1200" b="1" spc="-5" dirty="0">
                  <a:solidFill>
                    <a:srgbClr val="FFFFFF"/>
                  </a:solidFill>
                  <a:latin typeface="Segoe UI"/>
                  <a:cs typeface="Segoe UI"/>
                </a:rPr>
                <a:t>EOS</a:t>
              </a:r>
              <a:endParaRPr sz="1200" dirty="0">
                <a:latin typeface="Segoe UI"/>
                <a:cs typeface="Segoe UI"/>
              </a:endParaRPr>
            </a:p>
            <a:p>
              <a:pPr marL="12700">
                <a:lnSpc>
                  <a:spcPts val="1220"/>
                </a:lnSpc>
              </a:pPr>
              <a:r>
                <a:rPr sz="1200" b="1" spc="-5" dirty="0">
                  <a:solidFill>
                    <a:srgbClr val="FFFFFF"/>
                  </a:solidFill>
                  <a:latin typeface="Segoe UI"/>
                  <a:cs typeface="Segoe UI"/>
                </a:rPr>
                <a:t>Integration</a:t>
              </a:r>
              <a:endParaRPr sz="1200" dirty="0">
                <a:latin typeface="Segoe UI"/>
                <a:cs typeface="Segoe UI"/>
              </a:endParaRPr>
            </a:p>
          </p:txBody>
        </p:sp>
      </p:grpSp>
      <p:grpSp>
        <p:nvGrpSpPr>
          <p:cNvPr id="18" name="Group 17"/>
          <p:cNvGrpSpPr/>
          <p:nvPr/>
        </p:nvGrpSpPr>
        <p:grpSpPr>
          <a:xfrm>
            <a:off x="9832769" y="3520440"/>
            <a:ext cx="1187534" cy="1147713"/>
            <a:chOff x="10426536" y="2158809"/>
            <a:chExt cx="1187534" cy="941801"/>
          </a:xfrm>
        </p:grpSpPr>
        <p:sp>
          <p:nvSpPr>
            <p:cNvPr id="17" name="Oval Callout 16"/>
            <p:cNvSpPr/>
            <p:nvPr/>
          </p:nvSpPr>
          <p:spPr>
            <a:xfrm>
              <a:off x="10426536" y="2158809"/>
              <a:ext cx="1187534" cy="941801"/>
            </a:xfrm>
            <a:prstGeom prst="wedgeEllipseCallout">
              <a:avLst>
                <a:gd name="adj1" fmla="val -74833"/>
                <a:gd name="adj2" fmla="val 7020"/>
              </a:avLst>
            </a:prstGeom>
            <a:solidFill>
              <a:srgbClr val="31A4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8"/>
            <p:cNvSpPr txBox="1"/>
            <p:nvPr/>
          </p:nvSpPr>
          <p:spPr>
            <a:xfrm>
              <a:off x="10567670" y="2477515"/>
              <a:ext cx="948690" cy="392430"/>
            </a:xfrm>
            <a:prstGeom prst="rect">
              <a:avLst/>
            </a:prstGeom>
          </p:spPr>
          <p:txBody>
            <a:bodyPr vert="horz" wrap="square" lIns="0" tIns="0" rIns="0" bIns="0" rtlCol="0">
              <a:spAutoFit/>
            </a:bodyPr>
            <a:lstStyle/>
            <a:p>
              <a:pPr marL="12700" marR="5080">
                <a:lnSpc>
                  <a:spcPct val="69400"/>
                </a:lnSpc>
              </a:pPr>
              <a:r>
                <a:rPr sz="1200" b="1" spc="-5" dirty="0">
                  <a:solidFill>
                    <a:srgbClr val="FFFFFF"/>
                  </a:solidFill>
                  <a:latin typeface="Segoe UI"/>
                  <a:cs typeface="Segoe UI"/>
                </a:rPr>
                <a:t>Drag </a:t>
              </a:r>
              <a:r>
                <a:rPr sz="1200" b="1" dirty="0">
                  <a:solidFill>
                    <a:srgbClr val="FFFFFF"/>
                  </a:solidFill>
                  <a:latin typeface="Segoe UI"/>
                  <a:cs typeface="Segoe UI"/>
                </a:rPr>
                <a:t>&amp;</a:t>
              </a:r>
              <a:r>
                <a:rPr sz="1200" b="1" spc="-85" dirty="0">
                  <a:solidFill>
                    <a:srgbClr val="FFFFFF"/>
                  </a:solidFill>
                  <a:latin typeface="Segoe UI"/>
                  <a:cs typeface="Segoe UI"/>
                </a:rPr>
                <a:t> </a:t>
              </a:r>
              <a:r>
                <a:rPr sz="1200" b="1" spc="-5" dirty="0">
                  <a:solidFill>
                    <a:srgbClr val="FFFFFF"/>
                  </a:solidFill>
                  <a:latin typeface="Segoe UI"/>
                  <a:cs typeface="Segoe UI"/>
                </a:rPr>
                <a:t>Drop  Dynamic  Data</a:t>
              </a:r>
              <a:endParaRPr sz="1200" dirty="0">
                <a:latin typeface="Segoe UI"/>
                <a:cs typeface="Segoe UI"/>
              </a:endParaRPr>
            </a:p>
          </p:txBody>
        </p:sp>
      </p:grpSp>
      <p:sp>
        <p:nvSpPr>
          <p:cNvPr id="15" name="TextBox 14"/>
          <p:cNvSpPr txBox="1"/>
          <p:nvPr/>
        </p:nvSpPr>
        <p:spPr>
          <a:xfrm>
            <a:off x="5288280" y="1309258"/>
            <a:ext cx="4663440" cy="523220"/>
          </a:xfrm>
          <a:prstGeom prst="rect">
            <a:avLst/>
          </a:prstGeom>
          <a:noFill/>
        </p:spPr>
        <p:txBody>
          <a:bodyPr wrap="square" rtlCol="0">
            <a:spAutoFit/>
          </a:bodyPr>
          <a:lstStyle/>
          <a:p>
            <a:r>
              <a:rPr lang="en-US" sz="2800" dirty="0"/>
              <a:t>Ecrion Design Studio: Publisher</a:t>
            </a:r>
          </a:p>
        </p:txBody>
      </p:sp>
      <p:grpSp>
        <p:nvGrpSpPr>
          <p:cNvPr id="7" name="Group 6"/>
          <p:cNvGrpSpPr/>
          <p:nvPr/>
        </p:nvGrpSpPr>
        <p:grpSpPr>
          <a:xfrm>
            <a:off x="2808044" y="1169772"/>
            <a:ext cx="1116281" cy="882160"/>
            <a:chOff x="558140" y="4195720"/>
            <a:chExt cx="1116281" cy="693665"/>
          </a:xfrm>
        </p:grpSpPr>
        <p:sp>
          <p:nvSpPr>
            <p:cNvPr id="6" name="Oval Callout 5"/>
            <p:cNvSpPr/>
            <p:nvPr/>
          </p:nvSpPr>
          <p:spPr>
            <a:xfrm>
              <a:off x="558140" y="4195720"/>
              <a:ext cx="1116281" cy="693665"/>
            </a:xfrm>
            <a:prstGeom prst="wedgeEllipseCallout">
              <a:avLst>
                <a:gd name="adj1" fmla="val 22784"/>
                <a:gd name="adj2" fmla="val 79620"/>
              </a:avLst>
            </a:prstGeom>
            <a:solidFill>
              <a:srgbClr val="31A4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5"/>
            <p:cNvSpPr txBox="1"/>
            <p:nvPr/>
          </p:nvSpPr>
          <p:spPr>
            <a:xfrm>
              <a:off x="689565" y="4445398"/>
              <a:ext cx="833755" cy="194310"/>
            </a:xfrm>
            <a:prstGeom prst="rect">
              <a:avLst/>
            </a:prstGeom>
          </p:spPr>
          <p:txBody>
            <a:bodyPr vert="horz" wrap="square" lIns="0" tIns="0" rIns="0" bIns="0" rtlCol="0">
              <a:spAutoFit/>
            </a:bodyPr>
            <a:lstStyle/>
            <a:p>
              <a:pPr marL="12700">
                <a:lnSpc>
                  <a:spcPct val="100000"/>
                </a:lnSpc>
              </a:pPr>
              <a:r>
                <a:rPr sz="1200" b="1" spc="-5" dirty="0">
                  <a:solidFill>
                    <a:srgbClr val="FFFFFF"/>
                  </a:solidFill>
                  <a:latin typeface="Segoe UI"/>
                  <a:cs typeface="Segoe UI"/>
                </a:rPr>
                <a:t>Easy to</a:t>
              </a:r>
              <a:r>
                <a:rPr sz="1200" b="1" spc="-90" dirty="0">
                  <a:solidFill>
                    <a:srgbClr val="FFFFFF"/>
                  </a:solidFill>
                  <a:latin typeface="Segoe UI"/>
                  <a:cs typeface="Segoe UI"/>
                </a:rPr>
                <a:t> </a:t>
              </a:r>
              <a:r>
                <a:rPr sz="1200" b="1" spc="-5" dirty="0">
                  <a:solidFill>
                    <a:srgbClr val="FFFFFF"/>
                  </a:solidFill>
                  <a:latin typeface="Segoe UI"/>
                  <a:cs typeface="Segoe UI"/>
                </a:rPr>
                <a:t>Use</a:t>
              </a:r>
              <a:endParaRPr sz="1200" dirty="0">
                <a:latin typeface="Segoe UI"/>
                <a:cs typeface="Segoe UI"/>
              </a:endParaRPr>
            </a:p>
          </p:txBody>
        </p:sp>
      </p:grpSp>
      <p:grpSp>
        <p:nvGrpSpPr>
          <p:cNvPr id="16" name="Group 15"/>
          <p:cNvGrpSpPr/>
          <p:nvPr/>
        </p:nvGrpSpPr>
        <p:grpSpPr>
          <a:xfrm>
            <a:off x="7032171" y="1832478"/>
            <a:ext cx="1175657" cy="1173158"/>
            <a:chOff x="10795083" y="966886"/>
            <a:chExt cx="1175657" cy="953704"/>
          </a:xfrm>
        </p:grpSpPr>
        <p:sp>
          <p:nvSpPr>
            <p:cNvPr id="8" name="Oval Callout 7"/>
            <p:cNvSpPr/>
            <p:nvPr/>
          </p:nvSpPr>
          <p:spPr>
            <a:xfrm>
              <a:off x="10795083" y="966886"/>
              <a:ext cx="1175657" cy="953704"/>
            </a:xfrm>
            <a:prstGeom prst="wedgeEllipseCallout">
              <a:avLst>
                <a:gd name="adj1" fmla="val -22587"/>
                <a:gd name="adj2" fmla="val 71684"/>
              </a:avLst>
            </a:prstGeom>
            <a:solidFill>
              <a:srgbClr val="31A4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7"/>
            <p:cNvSpPr txBox="1"/>
            <p:nvPr/>
          </p:nvSpPr>
          <p:spPr>
            <a:xfrm>
              <a:off x="11071762" y="1219584"/>
              <a:ext cx="622300" cy="448309"/>
            </a:xfrm>
            <a:prstGeom prst="rect">
              <a:avLst/>
            </a:prstGeom>
          </p:spPr>
          <p:txBody>
            <a:bodyPr vert="horz" wrap="square" lIns="0" tIns="0" rIns="0" bIns="0" rtlCol="0">
              <a:spAutoFit/>
            </a:bodyPr>
            <a:lstStyle/>
            <a:p>
              <a:pPr marL="12700">
                <a:lnSpc>
                  <a:spcPts val="1220"/>
                </a:lnSpc>
              </a:pPr>
              <a:r>
                <a:rPr sz="1200" b="1" dirty="0">
                  <a:solidFill>
                    <a:srgbClr val="FFFFFF"/>
                  </a:solidFill>
                  <a:latin typeface="Segoe UI"/>
                  <a:cs typeface="Segoe UI"/>
                </a:rPr>
                <a:t>WSIWIG</a:t>
              </a:r>
              <a:endParaRPr sz="1200" dirty="0">
                <a:latin typeface="Segoe UI"/>
                <a:cs typeface="Segoe UI"/>
              </a:endParaRPr>
            </a:p>
            <a:p>
              <a:pPr marL="12700" marR="63500">
                <a:lnSpc>
                  <a:spcPct val="69400"/>
                </a:lnSpc>
                <a:spcBef>
                  <a:spcPts val="220"/>
                </a:spcBef>
              </a:pPr>
              <a:r>
                <a:rPr sz="1200" b="1" spc="-5" dirty="0">
                  <a:solidFill>
                    <a:srgbClr val="FFFFFF"/>
                  </a:solidFill>
                  <a:latin typeface="Segoe UI"/>
                  <a:cs typeface="Segoe UI"/>
                </a:rPr>
                <a:t>Design  </a:t>
              </a:r>
              <a:r>
                <a:rPr sz="1200" b="1" dirty="0">
                  <a:solidFill>
                    <a:srgbClr val="FFFFFF"/>
                  </a:solidFill>
                  <a:latin typeface="Segoe UI"/>
                  <a:cs typeface="Segoe UI"/>
                </a:rPr>
                <a:t>Su</a:t>
              </a:r>
              <a:r>
                <a:rPr sz="1200" b="1" spc="25" dirty="0">
                  <a:solidFill>
                    <a:srgbClr val="FFFFFF"/>
                  </a:solidFill>
                  <a:latin typeface="Segoe UI"/>
                  <a:cs typeface="Segoe UI"/>
                </a:rPr>
                <a:t>r</a:t>
              </a:r>
              <a:r>
                <a:rPr sz="1200" b="1" spc="-5" dirty="0">
                  <a:solidFill>
                    <a:srgbClr val="FFFFFF"/>
                  </a:solidFill>
                  <a:latin typeface="Segoe UI"/>
                  <a:cs typeface="Segoe UI"/>
                </a:rPr>
                <a:t>face</a:t>
              </a:r>
              <a:endParaRPr sz="1200" dirty="0">
                <a:latin typeface="Segoe UI"/>
                <a:cs typeface="Segoe UI"/>
              </a:endParaRPr>
            </a:p>
          </p:txBody>
        </p:sp>
      </p:grpSp>
    </p:spTree>
    <p:extLst>
      <p:ext uri="{BB962C8B-B14F-4D97-AF65-F5344CB8AC3E}">
        <p14:creationId xmlns:p14="http://schemas.microsoft.com/office/powerpoint/2010/main" val="2147166704"/>
      </p:ext>
    </p:extLst>
  </p:cSld>
  <p:clrMapOvr>
    <a:masterClrMapping/>
  </p:clrMapOvr>
</p:sld>
</file>

<file path=ppt/theme/theme1.xml><?xml version="1.0" encoding="utf-8"?>
<a:theme xmlns:a="http://schemas.openxmlformats.org/drawingml/2006/main" name="Office Theme">
  <a:themeElements>
    <a:clrScheme name="Custom 1">
      <a:dk1>
        <a:srgbClr val="59585D"/>
      </a:dk1>
      <a:lt1>
        <a:srgbClr val="FFFFFF"/>
      </a:lt1>
      <a:dk2>
        <a:srgbClr val="000000"/>
      </a:dk2>
      <a:lt2>
        <a:srgbClr val="CCCDCE"/>
      </a:lt2>
      <a:accent1>
        <a:srgbClr val="19C0F1"/>
      </a:accent1>
      <a:accent2>
        <a:srgbClr val="FEAD39"/>
      </a:accent2>
      <a:accent3>
        <a:srgbClr val="59585D"/>
      </a:accent3>
      <a:accent4>
        <a:srgbClr val="9A618C"/>
      </a:accent4>
      <a:accent5>
        <a:srgbClr val="93A938"/>
      </a:accent5>
      <a:accent6>
        <a:srgbClr val="7DBFD2"/>
      </a:accent6>
      <a:hlink>
        <a:srgbClr val="11A5CD"/>
      </a:hlink>
      <a:folHlink>
        <a:srgbClr val="838686"/>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rion Template" id="{262D0291-E8CF-D343-AC3B-23A4D616C102}" vid="{BC3A7E32-B2F3-C545-B626-569A3B4638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0 xmlns="2bff319d-bf25-4c41-95e8-252f2716422b" xsi:nil="true"/>
    <SharedWithUsers xmlns="c517d7f6-472f-4445-9842-8e720e9ae1fd">
      <UserInfo>
        <DisplayName>Rick Ringel</DisplayName>
        <AccountId>57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393215D7EF0F4499614818228AEB4D" ma:contentTypeVersion="5" ma:contentTypeDescription="Create a new document." ma:contentTypeScope="" ma:versionID="58ff4f75e34ada0afe7c3ab28549ac1c">
  <xsd:schema xmlns:xsd="http://www.w3.org/2001/XMLSchema" xmlns:xs="http://www.w3.org/2001/XMLSchema" xmlns:p="http://schemas.microsoft.com/office/2006/metadata/properties" xmlns:ns2="2bff319d-bf25-4c41-95e8-252f2716422b" xmlns:ns3="c517d7f6-472f-4445-9842-8e720e9ae1fd" targetNamespace="http://schemas.microsoft.com/office/2006/metadata/properties" ma:root="true" ma:fieldsID="4c3283e012603a38170e4ea604985ac4" ns2:_="" ns3:_="">
    <xsd:import namespace="2bff319d-bf25-4c41-95e8-252f2716422b"/>
    <xsd:import namespace="c517d7f6-472f-4445-9842-8e720e9ae1fd"/>
    <xsd:element name="properties">
      <xsd:complexType>
        <xsd:sequence>
          <xsd:element name="documentManagement">
            <xsd:complexType>
              <xsd:all>
                <xsd:element ref="ns2:Description0" minOccurs="0"/>
                <xsd:element ref="ns3:SharedWithUsers" minOccurs="0"/>
                <xsd:element ref="ns3:SharedWithDetails"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ff319d-bf25-4c41-95e8-252f2716422b"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17d7f6-472f-4445-9842-8e720e9ae1fd"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3B035E-E9B7-44D9-BD81-D124BB5ACC2B}">
  <ds:schemaRefs>
    <ds:schemaRef ds:uri="http://schemas.microsoft.com/sharepoint/v3/contenttype/forms"/>
  </ds:schemaRefs>
</ds:datastoreItem>
</file>

<file path=customXml/itemProps2.xml><?xml version="1.0" encoding="utf-8"?>
<ds:datastoreItem xmlns:ds="http://schemas.openxmlformats.org/officeDocument/2006/customXml" ds:itemID="{8B5C316A-C85D-4703-B2D2-F088CAE53D3C}">
  <ds:schemaRefs>
    <ds:schemaRef ds:uri="http://purl.org/dc/terms/"/>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http://purl.org/dc/elements/1.1/"/>
    <ds:schemaRef ds:uri="http://schemas.microsoft.com/office/2006/metadata/properties"/>
    <ds:schemaRef ds:uri="c517d7f6-472f-4445-9842-8e720e9ae1fd"/>
    <ds:schemaRef ds:uri="2bff319d-bf25-4c41-95e8-252f2716422b"/>
    <ds:schemaRef ds:uri="http://purl.org/dc/dcmitype/"/>
  </ds:schemaRefs>
</ds:datastoreItem>
</file>

<file path=customXml/itemProps3.xml><?xml version="1.0" encoding="utf-8"?>
<ds:datastoreItem xmlns:ds="http://schemas.openxmlformats.org/officeDocument/2006/customXml" ds:itemID="{CEEA8DBF-778F-46AB-AD51-ADB9FEB2A0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ff319d-bf25-4c41-95e8-252f2716422b"/>
    <ds:schemaRef ds:uri="c517d7f6-472f-4445-9842-8e720e9ae1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13810</TotalTime>
  <Words>3100</Words>
  <Application>Microsoft Office PowerPoint</Application>
  <PresentationFormat>Widescreen</PresentationFormat>
  <Paragraphs>305</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Segoe UI</vt:lpstr>
      <vt:lpstr>Segoe UI Black</vt:lpstr>
      <vt:lpstr>Office Theme</vt:lpstr>
      <vt:lpstr>MAKE EVERY DOCUMENT COUNT  </vt:lpstr>
      <vt:lpstr>Who is Ecrion?</vt:lpstr>
      <vt:lpstr> Ecrion Corporate Profile </vt:lpstr>
      <vt:lpstr>Modern Document Production Is…</vt:lpstr>
      <vt:lpstr>Document Delivery Goes Beyond Paper</vt:lpstr>
      <vt:lpstr>Document Production Goes Beyond Print</vt:lpstr>
      <vt:lpstr>What Was Document Production  Is Now  Customer Communication Management</vt:lpstr>
      <vt:lpstr>Document Authoring &amp; Document Composition</vt:lpstr>
      <vt:lpstr>Document Authoring:  Templates</vt:lpstr>
      <vt:lpstr>Document Authoring: Templates</vt:lpstr>
      <vt:lpstr>Document Authoring: Templates</vt:lpstr>
      <vt:lpstr>Summary: Ecrion Design Studio’s Benefits</vt:lpstr>
      <vt:lpstr>Document Composition: Integration</vt:lpstr>
      <vt:lpstr>Document Composition: Workflows</vt:lpstr>
      <vt:lpstr>Document Composition: Administration</vt:lpstr>
      <vt:lpstr>Document Composition: Governance</vt:lpstr>
      <vt:lpstr>Document Composition: Personalization</vt:lpstr>
      <vt:lpstr>Conclusion</vt:lpstr>
      <vt:lpstr>Q &amp; 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Brown</dc:creator>
  <cp:lastModifiedBy>Paul Schenkel</cp:lastModifiedBy>
  <cp:revision>385</cp:revision>
  <cp:lastPrinted>2017-03-16T18:30:28Z</cp:lastPrinted>
  <dcterms:created xsi:type="dcterms:W3CDTF">2016-12-30T18:48:31Z</dcterms:created>
  <dcterms:modified xsi:type="dcterms:W3CDTF">2017-08-18T12:47:13Z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0x010100F4393215D7EF0F4499614818228AEB4D</vt:lpwstr>
  </property>
</Properties>
</file>