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0" r:id="rId3"/>
    <p:sldId id="261" r:id="rId4"/>
    <p:sldId id="262" r:id="rId5"/>
    <p:sldId id="263" r:id="rId6"/>
    <p:sldId id="270" r:id="rId7"/>
    <p:sldId id="264" r:id="rId8"/>
    <p:sldId id="267" r:id="rId9"/>
    <p:sldId id="272" r:id="rId10"/>
    <p:sldId id="265" r:id="rId11"/>
    <p:sldId id="268" r:id="rId12"/>
    <p:sldId id="275" r:id="rId13"/>
    <p:sldId id="276" r:id="rId14"/>
    <p:sldId id="266"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4B6"/>
    <a:srgbClr val="8BC6F0"/>
    <a:srgbClr val="BCD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7"/>
    <p:restoredTop sz="94646"/>
  </p:normalViewPr>
  <p:slideViewPr>
    <p:cSldViewPr snapToGrid="0" snapToObjects="1">
      <p:cViewPr varScale="1">
        <p:scale>
          <a:sx n="86" d="100"/>
          <a:sy n="86" d="100"/>
        </p:scale>
        <p:origin x="40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0C043-E846-524A-80AA-95D74AEB32BC}"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EDA13420-7EE3-0D41-8F64-B6E5F6E51894}">
      <dgm:prSet phldrT="[Text]"/>
      <dgm:spPr/>
      <dgm:t>
        <a:bodyPr/>
        <a:lstStyle/>
        <a:p>
          <a:r>
            <a:rPr lang="en-US" dirty="0"/>
            <a:t>Document Production at Scale</a:t>
          </a:r>
        </a:p>
      </dgm:t>
    </dgm:pt>
    <dgm:pt modelId="{C69848BD-FD7C-A04E-A732-06EA5EADBA59}" type="parTrans" cxnId="{72AF558E-5822-3C43-8912-3DF481F61C83}">
      <dgm:prSet/>
      <dgm:spPr/>
      <dgm:t>
        <a:bodyPr/>
        <a:lstStyle/>
        <a:p>
          <a:endParaRPr lang="en-US"/>
        </a:p>
      </dgm:t>
    </dgm:pt>
    <dgm:pt modelId="{8269CC07-9253-5147-9154-5B2E3055AA68}" type="sibTrans" cxnId="{72AF558E-5822-3C43-8912-3DF481F61C83}">
      <dgm:prSet/>
      <dgm:spPr/>
      <dgm:t>
        <a:bodyPr/>
        <a:lstStyle/>
        <a:p>
          <a:endParaRPr lang="en-US"/>
        </a:p>
      </dgm:t>
    </dgm:pt>
    <dgm:pt modelId="{1FFCD13A-5DAB-FF44-9830-82CF7727A0C0}">
      <dgm:prSet phldrT="[Text]"/>
      <dgm:spPr/>
      <dgm:t>
        <a:bodyPr/>
        <a:lstStyle/>
        <a:p>
          <a:r>
            <a:rPr lang="en-US" dirty="0"/>
            <a:t>Personalized communications and delivery</a:t>
          </a:r>
        </a:p>
      </dgm:t>
    </dgm:pt>
    <dgm:pt modelId="{BFF4336B-AA21-074C-8514-F22F19CE236B}" type="parTrans" cxnId="{1DBF7256-4C12-484E-BC6E-BBF5D686718A}">
      <dgm:prSet/>
      <dgm:spPr/>
      <dgm:t>
        <a:bodyPr/>
        <a:lstStyle/>
        <a:p>
          <a:endParaRPr lang="en-US"/>
        </a:p>
      </dgm:t>
    </dgm:pt>
    <dgm:pt modelId="{8987BBF8-0B41-DB49-ABDB-1FD899B00F78}" type="sibTrans" cxnId="{1DBF7256-4C12-484E-BC6E-BBF5D686718A}">
      <dgm:prSet/>
      <dgm:spPr/>
      <dgm:t>
        <a:bodyPr/>
        <a:lstStyle/>
        <a:p>
          <a:endParaRPr lang="en-US"/>
        </a:p>
      </dgm:t>
    </dgm:pt>
    <dgm:pt modelId="{180392C3-0A54-BC4D-BED1-65DC6F4AB2F0}">
      <dgm:prSet phldrT="[Text]"/>
      <dgm:spPr/>
      <dgm:t>
        <a:bodyPr/>
        <a:lstStyle/>
        <a:p>
          <a:r>
            <a:rPr lang="en-US" dirty="0"/>
            <a:t>Error free correspondence management</a:t>
          </a:r>
        </a:p>
      </dgm:t>
    </dgm:pt>
    <dgm:pt modelId="{75CD721C-11DC-8542-A8B3-729948F1D8E9}" type="parTrans" cxnId="{95E69234-539A-EE4B-ADC1-FAB76190C7CE}">
      <dgm:prSet/>
      <dgm:spPr/>
      <dgm:t>
        <a:bodyPr/>
        <a:lstStyle/>
        <a:p>
          <a:endParaRPr lang="en-US"/>
        </a:p>
      </dgm:t>
    </dgm:pt>
    <dgm:pt modelId="{66FA1033-8524-2449-92AA-C56238B1FA71}" type="sibTrans" cxnId="{95E69234-539A-EE4B-ADC1-FAB76190C7CE}">
      <dgm:prSet/>
      <dgm:spPr/>
      <dgm:t>
        <a:bodyPr/>
        <a:lstStyle/>
        <a:p>
          <a:endParaRPr lang="en-US"/>
        </a:p>
      </dgm:t>
    </dgm:pt>
    <dgm:pt modelId="{7CD6A6E2-DB5F-E340-9A85-4452C272314C}">
      <dgm:prSet phldrT="[Text]"/>
      <dgm:spPr/>
      <dgm:t>
        <a:bodyPr/>
        <a:lstStyle/>
        <a:p>
          <a:r>
            <a:rPr lang="en-US" dirty="0"/>
            <a:t>Measuring engagement and customer journey</a:t>
          </a:r>
        </a:p>
      </dgm:t>
    </dgm:pt>
    <dgm:pt modelId="{8FC41632-5790-C640-B4E0-E543C06AD6E8}" type="parTrans" cxnId="{05ED72CF-3017-6743-B0F0-292675AC99C1}">
      <dgm:prSet/>
      <dgm:spPr/>
      <dgm:t>
        <a:bodyPr/>
        <a:lstStyle/>
        <a:p>
          <a:endParaRPr lang="en-US"/>
        </a:p>
      </dgm:t>
    </dgm:pt>
    <dgm:pt modelId="{BA565653-9108-EA41-91F3-D15DF92648F0}" type="sibTrans" cxnId="{05ED72CF-3017-6743-B0F0-292675AC99C1}">
      <dgm:prSet/>
      <dgm:spPr/>
      <dgm:t>
        <a:bodyPr/>
        <a:lstStyle/>
        <a:p>
          <a:endParaRPr lang="en-US"/>
        </a:p>
      </dgm:t>
    </dgm:pt>
    <dgm:pt modelId="{0D5E85D9-E85A-2D4F-9B0A-BD386322443A}" type="pres">
      <dgm:prSet presAssocID="{8F70C043-E846-524A-80AA-95D74AEB32BC}" presName="Name0" presStyleCnt="0">
        <dgm:presLayoutVars>
          <dgm:dir/>
          <dgm:resizeHandles val="exact"/>
        </dgm:presLayoutVars>
      </dgm:prSet>
      <dgm:spPr/>
    </dgm:pt>
    <dgm:pt modelId="{3CF0464A-6557-354A-9CA8-343EA8AC839E}" type="pres">
      <dgm:prSet presAssocID="{EDA13420-7EE3-0D41-8F64-B6E5F6E51894}" presName="Name5" presStyleLbl="vennNode1" presStyleIdx="0" presStyleCnt="4">
        <dgm:presLayoutVars>
          <dgm:bulletEnabled val="1"/>
        </dgm:presLayoutVars>
      </dgm:prSet>
      <dgm:spPr/>
    </dgm:pt>
    <dgm:pt modelId="{A967CB50-BE59-0A41-8807-81294CFA61DA}" type="pres">
      <dgm:prSet presAssocID="{8269CC07-9253-5147-9154-5B2E3055AA68}" presName="space" presStyleCnt="0"/>
      <dgm:spPr/>
    </dgm:pt>
    <dgm:pt modelId="{585D25B0-A7AC-E047-A628-855AF7C4E9B4}" type="pres">
      <dgm:prSet presAssocID="{1FFCD13A-5DAB-FF44-9830-82CF7727A0C0}" presName="Name5" presStyleLbl="vennNode1" presStyleIdx="1" presStyleCnt="4">
        <dgm:presLayoutVars>
          <dgm:bulletEnabled val="1"/>
        </dgm:presLayoutVars>
      </dgm:prSet>
      <dgm:spPr/>
    </dgm:pt>
    <dgm:pt modelId="{0EEE8C8A-4E25-3A4F-98A5-87CB3C1D81C4}" type="pres">
      <dgm:prSet presAssocID="{8987BBF8-0B41-DB49-ABDB-1FD899B00F78}" presName="space" presStyleCnt="0"/>
      <dgm:spPr/>
    </dgm:pt>
    <dgm:pt modelId="{6E3DE590-0FE0-DE4F-99CF-00A7D0194766}" type="pres">
      <dgm:prSet presAssocID="{180392C3-0A54-BC4D-BED1-65DC6F4AB2F0}" presName="Name5" presStyleLbl="vennNode1" presStyleIdx="2" presStyleCnt="4">
        <dgm:presLayoutVars>
          <dgm:bulletEnabled val="1"/>
        </dgm:presLayoutVars>
      </dgm:prSet>
      <dgm:spPr/>
    </dgm:pt>
    <dgm:pt modelId="{6B8ED8B5-5C58-884C-95C9-D44E4FD2256A}" type="pres">
      <dgm:prSet presAssocID="{66FA1033-8524-2449-92AA-C56238B1FA71}" presName="space" presStyleCnt="0"/>
      <dgm:spPr/>
    </dgm:pt>
    <dgm:pt modelId="{050B8687-EE33-534B-8554-19060BB4A20B}" type="pres">
      <dgm:prSet presAssocID="{7CD6A6E2-DB5F-E340-9A85-4452C272314C}" presName="Name5" presStyleLbl="vennNode1" presStyleIdx="3" presStyleCnt="4">
        <dgm:presLayoutVars>
          <dgm:bulletEnabled val="1"/>
        </dgm:presLayoutVars>
      </dgm:prSet>
      <dgm:spPr/>
    </dgm:pt>
  </dgm:ptLst>
  <dgm:cxnLst>
    <dgm:cxn modelId="{95E69234-539A-EE4B-ADC1-FAB76190C7CE}" srcId="{8F70C043-E846-524A-80AA-95D74AEB32BC}" destId="{180392C3-0A54-BC4D-BED1-65DC6F4AB2F0}" srcOrd="2" destOrd="0" parTransId="{75CD721C-11DC-8542-A8B3-729948F1D8E9}" sibTransId="{66FA1033-8524-2449-92AA-C56238B1FA71}"/>
    <dgm:cxn modelId="{C8D69B42-0ACB-904C-80A4-2A30C30966C3}" type="presOf" srcId="{7CD6A6E2-DB5F-E340-9A85-4452C272314C}" destId="{050B8687-EE33-534B-8554-19060BB4A20B}" srcOrd="0" destOrd="0" presId="urn:microsoft.com/office/officeart/2005/8/layout/venn3"/>
    <dgm:cxn modelId="{1DBF7256-4C12-484E-BC6E-BBF5D686718A}" srcId="{8F70C043-E846-524A-80AA-95D74AEB32BC}" destId="{1FFCD13A-5DAB-FF44-9830-82CF7727A0C0}" srcOrd="1" destOrd="0" parTransId="{BFF4336B-AA21-074C-8514-F22F19CE236B}" sibTransId="{8987BBF8-0B41-DB49-ABDB-1FD899B00F78}"/>
    <dgm:cxn modelId="{72AF558E-5822-3C43-8912-3DF481F61C83}" srcId="{8F70C043-E846-524A-80AA-95D74AEB32BC}" destId="{EDA13420-7EE3-0D41-8F64-B6E5F6E51894}" srcOrd="0" destOrd="0" parTransId="{C69848BD-FD7C-A04E-A732-06EA5EADBA59}" sibTransId="{8269CC07-9253-5147-9154-5B2E3055AA68}"/>
    <dgm:cxn modelId="{952F01A8-E95B-CC44-BAB5-491425C3DB93}" type="presOf" srcId="{1FFCD13A-5DAB-FF44-9830-82CF7727A0C0}" destId="{585D25B0-A7AC-E047-A628-855AF7C4E9B4}" srcOrd="0" destOrd="0" presId="urn:microsoft.com/office/officeart/2005/8/layout/venn3"/>
    <dgm:cxn modelId="{E20E76A8-8B97-9942-A5AE-74084E342E85}" type="presOf" srcId="{EDA13420-7EE3-0D41-8F64-B6E5F6E51894}" destId="{3CF0464A-6557-354A-9CA8-343EA8AC839E}" srcOrd="0" destOrd="0" presId="urn:microsoft.com/office/officeart/2005/8/layout/venn3"/>
    <dgm:cxn modelId="{5A14B9AE-616E-F544-9B0C-6D5E5536F507}" type="presOf" srcId="{180392C3-0A54-BC4D-BED1-65DC6F4AB2F0}" destId="{6E3DE590-0FE0-DE4F-99CF-00A7D0194766}" srcOrd="0" destOrd="0" presId="urn:microsoft.com/office/officeart/2005/8/layout/venn3"/>
    <dgm:cxn modelId="{05ED72CF-3017-6743-B0F0-292675AC99C1}" srcId="{8F70C043-E846-524A-80AA-95D74AEB32BC}" destId="{7CD6A6E2-DB5F-E340-9A85-4452C272314C}" srcOrd="3" destOrd="0" parTransId="{8FC41632-5790-C640-B4E0-E543C06AD6E8}" sibTransId="{BA565653-9108-EA41-91F3-D15DF92648F0}"/>
    <dgm:cxn modelId="{E8A998D6-EB13-FC42-9AE0-B630DA109F91}" type="presOf" srcId="{8F70C043-E846-524A-80AA-95D74AEB32BC}" destId="{0D5E85D9-E85A-2D4F-9B0A-BD386322443A}" srcOrd="0" destOrd="0" presId="urn:microsoft.com/office/officeart/2005/8/layout/venn3"/>
    <dgm:cxn modelId="{C15BFE3C-679D-904B-99F2-1F3E5B2CBACD}" type="presParOf" srcId="{0D5E85D9-E85A-2D4F-9B0A-BD386322443A}" destId="{3CF0464A-6557-354A-9CA8-343EA8AC839E}" srcOrd="0" destOrd="0" presId="urn:microsoft.com/office/officeart/2005/8/layout/venn3"/>
    <dgm:cxn modelId="{F2AD2B1B-136F-9B40-B827-B691D80252B6}" type="presParOf" srcId="{0D5E85D9-E85A-2D4F-9B0A-BD386322443A}" destId="{A967CB50-BE59-0A41-8807-81294CFA61DA}" srcOrd="1" destOrd="0" presId="urn:microsoft.com/office/officeart/2005/8/layout/venn3"/>
    <dgm:cxn modelId="{28935CD0-C4A3-1E4C-B23A-67BCB2F3AF93}" type="presParOf" srcId="{0D5E85D9-E85A-2D4F-9B0A-BD386322443A}" destId="{585D25B0-A7AC-E047-A628-855AF7C4E9B4}" srcOrd="2" destOrd="0" presId="urn:microsoft.com/office/officeart/2005/8/layout/venn3"/>
    <dgm:cxn modelId="{9D758322-540F-7445-8580-9A52D2BB0BE4}" type="presParOf" srcId="{0D5E85D9-E85A-2D4F-9B0A-BD386322443A}" destId="{0EEE8C8A-4E25-3A4F-98A5-87CB3C1D81C4}" srcOrd="3" destOrd="0" presId="urn:microsoft.com/office/officeart/2005/8/layout/venn3"/>
    <dgm:cxn modelId="{5E2AB530-8173-A24E-9BEE-0F4658DD7F2A}" type="presParOf" srcId="{0D5E85D9-E85A-2D4F-9B0A-BD386322443A}" destId="{6E3DE590-0FE0-DE4F-99CF-00A7D0194766}" srcOrd="4" destOrd="0" presId="urn:microsoft.com/office/officeart/2005/8/layout/venn3"/>
    <dgm:cxn modelId="{D65DF79B-BC04-1547-8B58-B307848C2E3E}" type="presParOf" srcId="{0D5E85D9-E85A-2D4F-9B0A-BD386322443A}" destId="{6B8ED8B5-5C58-884C-95C9-D44E4FD2256A}" srcOrd="5" destOrd="0" presId="urn:microsoft.com/office/officeart/2005/8/layout/venn3"/>
    <dgm:cxn modelId="{42DA4F4E-03A3-8D44-A2EE-DF8BC2B4F202}" type="presParOf" srcId="{0D5E85D9-E85A-2D4F-9B0A-BD386322443A}" destId="{050B8687-EE33-534B-8554-19060BB4A20B}"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0464A-6557-354A-9CA8-343EA8AC839E}">
      <dsp:nvSpPr>
        <dsp:cNvPr id="0" name=""/>
        <dsp:cNvSpPr/>
      </dsp:nvSpPr>
      <dsp:spPr>
        <a:xfrm>
          <a:off x="2381" y="824706"/>
          <a:ext cx="2389187" cy="238918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1485" tIns="20320" rIns="131485" bIns="20320" numCol="1" spcCol="1270" anchor="ctr" anchorCtr="0">
          <a:noAutofit/>
        </a:bodyPr>
        <a:lstStyle/>
        <a:p>
          <a:pPr marL="0" lvl="0" indent="0" algn="ctr" defTabSz="711200">
            <a:lnSpc>
              <a:spcPct val="90000"/>
            </a:lnSpc>
            <a:spcBef>
              <a:spcPct val="0"/>
            </a:spcBef>
            <a:spcAft>
              <a:spcPct val="35000"/>
            </a:spcAft>
            <a:buNone/>
          </a:pPr>
          <a:r>
            <a:rPr lang="en-US" sz="1600" kern="1200" dirty="0"/>
            <a:t>Document Production at Scale</a:t>
          </a:r>
        </a:p>
      </dsp:txBody>
      <dsp:txXfrm>
        <a:off x="352269" y="1174594"/>
        <a:ext cx="1689411" cy="1689411"/>
      </dsp:txXfrm>
    </dsp:sp>
    <dsp:sp modelId="{585D25B0-A7AC-E047-A628-855AF7C4E9B4}">
      <dsp:nvSpPr>
        <dsp:cNvPr id="0" name=""/>
        <dsp:cNvSpPr/>
      </dsp:nvSpPr>
      <dsp:spPr>
        <a:xfrm>
          <a:off x="1913731" y="824706"/>
          <a:ext cx="2389187" cy="238918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1485" tIns="20320" rIns="131485" bIns="20320" numCol="1" spcCol="1270" anchor="ctr" anchorCtr="0">
          <a:noAutofit/>
        </a:bodyPr>
        <a:lstStyle/>
        <a:p>
          <a:pPr marL="0" lvl="0" indent="0" algn="ctr" defTabSz="711200">
            <a:lnSpc>
              <a:spcPct val="90000"/>
            </a:lnSpc>
            <a:spcBef>
              <a:spcPct val="0"/>
            </a:spcBef>
            <a:spcAft>
              <a:spcPct val="35000"/>
            </a:spcAft>
            <a:buNone/>
          </a:pPr>
          <a:r>
            <a:rPr lang="en-US" sz="1600" kern="1200" dirty="0"/>
            <a:t>Personalized communications and delivery</a:t>
          </a:r>
        </a:p>
      </dsp:txBody>
      <dsp:txXfrm>
        <a:off x="2263619" y="1174594"/>
        <a:ext cx="1689411" cy="1689411"/>
      </dsp:txXfrm>
    </dsp:sp>
    <dsp:sp modelId="{6E3DE590-0FE0-DE4F-99CF-00A7D0194766}">
      <dsp:nvSpPr>
        <dsp:cNvPr id="0" name=""/>
        <dsp:cNvSpPr/>
      </dsp:nvSpPr>
      <dsp:spPr>
        <a:xfrm>
          <a:off x="3825081" y="824706"/>
          <a:ext cx="2389187" cy="238918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1485" tIns="20320" rIns="131485" bIns="20320" numCol="1" spcCol="1270" anchor="ctr" anchorCtr="0">
          <a:noAutofit/>
        </a:bodyPr>
        <a:lstStyle/>
        <a:p>
          <a:pPr marL="0" lvl="0" indent="0" algn="ctr" defTabSz="711200">
            <a:lnSpc>
              <a:spcPct val="90000"/>
            </a:lnSpc>
            <a:spcBef>
              <a:spcPct val="0"/>
            </a:spcBef>
            <a:spcAft>
              <a:spcPct val="35000"/>
            </a:spcAft>
            <a:buNone/>
          </a:pPr>
          <a:r>
            <a:rPr lang="en-US" sz="1600" kern="1200" dirty="0"/>
            <a:t>Error free correspondence management</a:t>
          </a:r>
        </a:p>
      </dsp:txBody>
      <dsp:txXfrm>
        <a:off x="4174969" y="1174594"/>
        <a:ext cx="1689411" cy="1689411"/>
      </dsp:txXfrm>
    </dsp:sp>
    <dsp:sp modelId="{050B8687-EE33-534B-8554-19060BB4A20B}">
      <dsp:nvSpPr>
        <dsp:cNvPr id="0" name=""/>
        <dsp:cNvSpPr/>
      </dsp:nvSpPr>
      <dsp:spPr>
        <a:xfrm>
          <a:off x="5736431" y="824706"/>
          <a:ext cx="2389187" cy="238918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1485" tIns="20320" rIns="131485"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Measuring engagement and customer journey</a:t>
          </a:r>
        </a:p>
      </dsp:txBody>
      <dsp:txXfrm>
        <a:off x="6086319" y="1174594"/>
        <a:ext cx="1689411" cy="168941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BD91F-3C4E-0C40-9F0D-1416662E745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C8B9F-8672-B64F-954E-09839A0155B5}" type="slidenum">
              <a:rPr lang="en-US" smtClean="0"/>
              <a:t>‹#›</a:t>
            </a:fld>
            <a:endParaRPr lang="en-US"/>
          </a:p>
        </p:txBody>
      </p:sp>
    </p:spTree>
    <p:extLst>
      <p:ext uri="{BB962C8B-B14F-4D97-AF65-F5344CB8AC3E}">
        <p14:creationId xmlns:p14="http://schemas.microsoft.com/office/powerpoint/2010/main" val="43680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4608576"/>
          </a:xfrm>
          <a:prstGeom prst="rect">
            <a:avLst/>
          </a:prstGeom>
        </p:spPr>
      </p:pic>
      <p:sp>
        <p:nvSpPr>
          <p:cNvPr id="2" name="Title 1"/>
          <p:cNvSpPr>
            <a:spLocks noGrp="1"/>
          </p:cNvSpPr>
          <p:nvPr>
            <p:ph type="ctrTitle" hasCustomPrompt="1"/>
          </p:nvPr>
        </p:nvSpPr>
        <p:spPr>
          <a:xfrm>
            <a:off x="1524000" y="1768753"/>
            <a:ext cx="9144000" cy="2387600"/>
          </a:xfrm>
          <a:solidFill>
            <a:schemeClr val="tx2">
              <a:alpha val="30000"/>
            </a:schemeClr>
          </a:solidFill>
        </p:spPr>
        <p:txBody>
          <a:bodyPr anchor="ctr"/>
          <a:lstStyle>
            <a:lvl1pPr algn="ctr">
              <a:defRPr sz="6000" b="1" baseline="0">
                <a:solidFill>
                  <a:schemeClr val="bg1"/>
                </a:solidFill>
                <a:latin typeface="Helvetica" charset="0"/>
                <a:ea typeface="Helvetica" charset="0"/>
                <a:cs typeface="Helvetica" charset="0"/>
              </a:defRPr>
            </a:lvl1pPr>
          </a:lstStyle>
          <a:p>
            <a:r>
              <a:rPr lang="en-US" dirty="0"/>
              <a:t>CLICK TO EDIT MASTER TITLE STYLE</a:t>
            </a:r>
          </a:p>
        </p:txBody>
      </p:sp>
      <p:sp>
        <p:nvSpPr>
          <p:cNvPr id="3" name="Subtitle 2"/>
          <p:cNvSpPr>
            <a:spLocks noGrp="1"/>
          </p:cNvSpPr>
          <p:nvPr>
            <p:ph type="subTitle" idx="1"/>
          </p:nvPr>
        </p:nvSpPr>
        <p:spPr>
          <a:xfrm>
            <a:off x="1524000" y="4608576"/>
            <a:ext cx="9144000" cy="1655762"/>
          </a:xfrm>
          <a:noFill/>
        </p:spPr>
        <p:txBody>
          <a:bodyPr/>
          <a:lstStyle>
            <a:lvl1pPr marL="0" indent="0" algn="ctr">
              <a:buNone/>
              <a:defRPr sz="2400" b="0" i="0">
                <a:solidFill>
                  <a:schemeClr val="tx1"/>
                </a:solidFill>
                <a:latin typeface="Helvetica Light" charset="0"/>
                <a:ea typeface="Helvetica Light" charset="0"/>
                <a:cs typeface="Helvetic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a:stretch>
            <a:fillRect/>
          </a:stretch>
        </p:blipFill>
        <p:spPr>
          <a:xfrm>
            <a:off x="5384800" y="6430138"/>
            <a:ext cx="1422400" cy="317500"/>
          </a:xfrm>
          <a:prstGeom prst="rect">
            <a:avLst/>
          </a:prstGeom>
        </p:spPr>
      </p:pic>
    </p:spTree>
    <p:extLst>
      <p:ext uri="{BB962C8B-B14F-4D97-AF65-F5344CB8AC3E}">
        <p14:creationId xmlns:p14="http://schemas.microsoft.com/office/powerpoint/2010/main" val="203838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charset="0"/>
                <a:ea typeface="Helvetica" charset="0"/>
                <a:cs typeface="Helvetica"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Helvetica" charset="0"/>
                <a:ea typeface="Helvetica" charset="0"/>
                <a:cs typeface="Helvetica"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A97858A-2FB9-B045-87A9-E41AF6A5A0FF}" type="slidenum">
              <a:rPr lang="en-US" smtClean="0"/>
              <a:t>‹#›</a:t>
            </a:fld>
            <a:endParaRPr lang="en-US"/>
          </a:p>
        </p:txBody>
      </p:sp>
      <p:pic>
        <p:nvPicPr>
          <p:cNvPr id="8" name="Picture 7"/>
          <p:cNvPicPr>
            <a:picLocks noChangeAspect="1"/>
          </p:cNvPicPr>
          <p:nvPr userDrawn="1"/>
        </p:nvPicPr>
        <p:blipFill>
          <a:blip r:embed="rId2"/>
          <a:stretch>
            <a:fillRect/>
          </a:stretch>
        </p:blipFill>
        <p:spPr>
          <a:xfrm>
            <a:off x="5384800" y="6430138"/>
            <a:ext cx="1422400" cy="317500"/>
          </a:xfrm>
          <a:prstGeom prst="rect">
            <a:avLst/>
          </a:prstGeom>
        </p:spPr>
      </p:pic>
    </p:spTree>
    <p:extLst>
      <p:ext uri="{BB962C8B-B14F-4D97-AF65-F5344CB8AC3E}">
        <p14:creationId xmlns:p14="http://schemas.microsoft.com/office/powerpoint/2010/main" val="26294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solidFill>
            <a:schemeClr val="accent1"/>
          </a:solidFill>
        </p:spPr>
        <p:txBody>
          <a:bodyPr anchor="ctr"/>
          <a:lstStyle>
            <a:lvl1pPr algn="ctr">
              <a:defRPr sz="6000" b="1">
                <a:solidFill>
                  <a:schemeClr val="bg1"/>
                </a:solidFill>
                <a:latin typeface="Helvetica" charset="0"/>
                <a:ea typeface="Helvetica" charset="0"/>
                <a:cs typeface="Helvetica"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solidFill>
                <a:latin typeface="Helvetica Light" charset="0"/>
                <a:ea typeface="Helvetica Light" charset="0"/>
                <a:cs typeface="Helvetica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3A97858A-2FB9-B045-87A9-E41AF6A5A0FF}" type="slidenum">
              <a:rPr lang="en-US" smtClean="0"/>
              <a:t>‹#›</a:t>
            </a:fld>
            <a:endParaRPr lang="en-US"/>
          </a:p>
        </p:txBody>
      </p:sp>
      <p:pic>
        <p:nvPicPr>
          <p:cNvPr id="9" name="Picture 8"/>
          <p:cNvPicPr>
            <a:picLocks noChangeAspect="1"/>
          </p:cNvPicPr>
          <p:nvPr userDrawn="1"/>
        </p:nvPicPr>
        <p:blipFill>
          <a:blip r:embed="rId2"/>
          <a:stretch>
            <a:fillRect/>
          </a:stretch>
        </p:blipFill>
        <p:spPr>
          <a:xfrm>
            <a:off x="5384800" y="6430138"/>
            <a:ext cx="1422400" cy="317500"/>
          </a:xfrm>
          <a:prstGeom prst="rect">
            <a:avLst/>
          </a:prstGeom>
        </p:spPr>
      </p:pic>
    </p:spTree>
    <p:extLst>
      <p:ext uri="{BB962C8B-B14F-4D97-AF65-F5344CB8AC3E}">
        <p14:creationId xmlns:p14="http://schemas.microsoft.com/office/powerpoint/2010/main" val="198058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A97858A-2FB9-B045-87A9-E41AF6A5A0FF}" type="slidenum">
              <a:rPr lang="en-US" smtClean="0"/>
              <a:t>‹#›</a:t>
            </a:fld>
            <a:endParaRPr lang="en-US"/>
          </a:p>
        </p:txBody>
      </p:sp>
      <p:pic>
        <p:nvPicPr>
          <p:cNvPr id="8" name="Picture 7"/>
          <p:cNvPicPr>
            <a:picLocks noChangeAspect="1"/>
          </p:cNvPicPr>
          <p:nvPr userDrawn="1"/>
        </p:nvPicPr>
        <p:blipFill>
          <a:blip r:embed="rId2"/>
          <a:stretch>
            <a:fillRect/>
          </a:stretch>
        </p:blipFill>
        <p:spPr>
          <a:xfrm>
            <a:off x="5384800" y="6430138"/>
            <a:ext cx="1422400" cy="317500"/>
          </a:xfrm>
          <a:prstGeom prst="rect">
            <a:avLst/>
          </a:prstGeom>
        </p:spPr>
      </p:pic>
    </p:spTree>
    <p:extLst>
      <p:ext uri="{BB962C8B-B14F-4D97-AF65-F5344CB8AC3E}">
        <p14:creationId xmlns:p14="http://schemas.microsoft.com/office/powerpoint/2010/main" val="170696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A97858A-2FB9-B045-87A9-E41AF6A5A0FF}" type="slidenum">
              <a:rPr lang="en-US" smtClean="0"/>
              <a:t>‹#›</a:t>
            </a:fld>
            <a:endParaRPr lang="en-US"/>
          </a:p>
        </p:txBody>
      </p:sp>
      <p:pic>
        <p:nvPicPr>
          <p:cNvPr id="10" name="Picture 9"/>
          <p:cNvPicPr>
            <a:picLocks noChangeAspect="1"/>
          </p:cNvPicPr>
          <p:nvPr userDrawn="1"/>
        </p:nvPicPr>
        <p:blipFill>
          <a:blip r:embed="rId2"/>
          <a:stretch>
            <a:fillRect/>
          </a:stretch>
        </p:blipFill>
        <p:spPr>
          <a:xfrm>
            <a:off x="5384800" y="6430138"/>
            <a:ext cx="1422400" cy="317500"/>
          </a:xfrm>
          <a:prstGeom prst="rect">
            <a:avLst/>
          </a:prstGeom>
        </p:spPr>
      </p:pic>
    </p:spTree>
    <p:extLst>
      <p:ext uri="{BB962C8B-B14F-4D97-AF65-F5344CB8AC3E}">
        <p14:creationId xmlns:p14="http://schemas.microsoft.com/office/powerpoint/2010/main" val="67034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3A97858A-2FB9-B045-87A9-E41AF6A5A0FF}" type="slidenum">
              <a:rPr lang="en-US" smtClean="0"/>
              <a:t>‹#›</a:t>
            </a:fld>
            <a:endParaRPr lang="en-US"/>
          </a:p>
        </p:txBody>
      </p:sp>
      <p:pic>
        <p:nvPicPr>
          <p:cNvPr id="6" name="Picture 5"/>
          <p:cNvPicPr>
            <a:picLocks noChangeAspect="1"/>
          </p:cNvPicPr>
          <p:nvPr userDrawn="1"/>
        </p:nvPicPr>
        <p:blipFill>
          <a:blip r:embed="rId2"/>
          <a:stretch>
            <a:fillRect/>
          </a:stretch>
        </p:blipFill>
        <p:spPr>
          <a:xfrm>
            <a:off x="5384800" y="6430138"/>
            <a:ext cx="1422400" cy="317500"/>
          </a:xfrm>
          <a:prstGeom prst="rect">
            <a:avLst/>
          </a:prstGeom>
        </p:spPr>
      </p:pic>
    </p:spTree>
    <p:extLst>
      <p:ext uri="{BB962C8B-B14F-4D97-AF65-F5344CB8AC3E}">
        <p14:creationId xmlns:p14="http://schemas.microsoft.com/office/powerpoint/2010/main" val="77321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7858A-2FB9-B045-87A9-E41AF6A5A0FF}" type="slidenum">
              <a:rPr lang="en-US" smtClean="0"/>
              <a:t>‹#›</a:t>
            </a:fld>
            <a:endParaRPr lang="en-US"/>
          </a:p>
        </p:txBody>
      </p:sp>
      <p:pic>
        <p:nvPicPr>
          <p:cNvPr id="5" name="Picture 4"/>
          <p:cNvPicPr>
            <a:picLocks noChangeAspect="1"/>
          </p:cNvPicPr>
          <p:nvPr userDrawn="1"/>
        </p:nvPicPr>
        <p:blipFill>
          <a:blip r:embed="rId2"/>
          <a:stretch>
            <a:fillRect/>
          </a:stretch>
        </p:blipFill>
        <p:spPr>
          <a:xfrm>
            <a:off x="5384800" y="6430138"/>
            <a:ext cx="1422400" cy="317500"/>
          </a:xfrm>
          <a:prstGeom prst="rect">
            <a:avLst/>
          </a:prstGeom>
        </p:spPr>
      </p:pic>
    </p:spTree>
    <p:extLst>
      <p:ext uri="{BB962C8B-B14F-4D97-AF65-F5344CB8AC3E}">
        <p14:creationId xmlns:p14="http://schemas.microsoft.com/office/powerpoint/2010/main" val="107458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A97858A-2FB9-B045-87A9-E41AF6A5A0FF}" type="slidenum">
              <a:rPr lang="en-US" smtClean="0"/>
              <a:t>‹#›</a:t>
            </a:fld>
            <a:endParaRPr lang="en-US"/>
          </a:p>
        </p:txBody>
      </p:sp>
      <p:pic>
        <p:nvPicPr>
          <p:cNvPr id="8" name="Picture 7"/>
          <p:cNvPicPr>
            <a:picLocks noChangeAspect="1"/>
          </p:cNvPicPr>
          <p:nvPr userDrawn="1"/>
        </p:nvPicPr>
        <p:blipFill>
          <a:blip r:embed="rId2"/>
          <a:stretch>
            <a:fillRect/>
          </a:stretch>
        </p:blipFill>
        <p:spPr>
          <a:xfrm>
            <a:off x="5384800" y="6430138"/>
            <a:ext cx="1422400" cy="317500"/>
          </a:xfrm>
          <a:prstGeom prst="rect">
            <a:avLst/>
          </a:prstGeom>
        </p:spPr>
      </p:pic>
    </p:spTree>
    <p:extLst>
      <p:ext uri="{BB962C8B-B14F-4D97-AF65-F5344CB8AC3E}">
        <p14:creationId xmlns:p14="http://schemas.microsoft.com/office/powerpoint/2010/main" val="27094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A97858A-2FB9-B045-87A9-E41AF6A5A0FF}" type="slidenum">
              <a:rPr lang="en-US" smtClean="0"/>
              <a:t>‹#›</a:t>
            </a:fld>
            <a:endParaRPr lang="en-US"/>
          </a:p>
        </p:txBody>
      </p:sp>
      <p:pic>
        <p:nvPicPr>
          <p:cNvPr id="8" name="Picture 7"/>
          <p:cNvPicPr>
            <a:picLocks noChangeAspect="1"/>
          </p:cNvPicPr>
          <p:nvPr userDrawn="1"/>
        </p:nvPicPr>
        <p:blipFill>
          <a:blip r:embed="rId2"/>
          <a:stretch>
            <a:fillRect/>
          </a:stretch>
        </p:blipFill>
        <p:spPr>
          <a:xfrm>
            <a:off x="5384800" y="6430138"/>
            <a:ext cx="1422400" cy="317500"/>
          </a:xfrm>
          <a:prstGeom prst="rect">
            <a:avLst/>
          </a:prstGeom>
        </p:spPr>
      </p:pic>
    </p:spTree>
    <p:extLst>
      <p:ext uri="{BB962C8B-B14F-4D97-AF65-F5344CB8AC3E}">
        <p14:creationId xmlns:p14="http://schemas.microsoft.com/office/powerpoint/2010/main" val="109081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Regular" charset="0"/>
              </a:defRPr>
            </a:lvl1pPr>
          </a:lstStyle>
          <a:p>
            <a:fld id="{3A97858A-2FB9-B045-87A9-E41AF6A5A0FF}" type="slidenum">
              <a:rPr lang="en-US" smtClean="0"/>
              <a:pPr/>
              <a:t>‹#›</a:t>
            </a:fld>
            <a:endParaRPr lang="en-US" dirty="0"/>
          </a:p>
        </p:txBody>
      </p:sp>
      <p:pic>
        <p:nvPicPr>
          <p:cNvPr id="7" name="Picture 6"/>
          <p:cNvPicPr>
            <a:picLocks noChangeAspect="1"/>
          </p:cNvPicPr>
          <p:nvPr userDrawn="1"/>
        </p:nvPicPr>
        <p:blipFill>
          <a:blip r:embed="rId11"/>
          <a:stretch>
            <a:fillRect/>
          </a:stretch>
        </p:blipFill>
        <p:spPr>
          <a:xfrm>
            <a:off x="5384800" y="6430138"/>
            <a:ext cx="1422400" cy="317500"/>
          </a:xfrm>
          <a:prstGeom prst="rect">
            <a:avLst/>
          </a:prstGeom>
        </p:spPr>
      </p:pic>
    </p:spTree>
    <p:extLst>
      <p:ext uri="{BB962C8B-B14F-4D97-AF65-F5344CB8AC3E}">
        <p14:creationId xmlns:p14="http://schemas.microsoft.com/office/powerpoint/2010/main" val="36989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SOLUTION-BASED APPROACH</a:t>
            </a:r>
          </a:p>
        </p:txBody>
      </p:sp>
      <p:sp>
        <p:nvSpPr>
          <p:cNvPr id="3" name="Subtitle 2"/>
          <p:cNvSpPr>
            <a:spLocks noGrp="1"/>
          </p:cNvSpPr>
          <p:nvPr>
            <p:ph type="subTitle" idx="1"/>
          </p:nvPr>
        </p:nvSpPr>
        <p:spPr/>
        <p:txBody>
          <a:bodyPr/>
          <a:lstStyle/>
          <a:p>
            <a:r>
              <a:rPr lang="en-US" dirty="0"/>
              <a:t>For Marketing and Sales</a:t>
            </a:r>
          </a:p>
        </p:txBody>
      </p:sp>
    </p:spTree>
    <p:extLst>
      <p:ext uri="{BB962C8B-B14F-4D97-AF65-F5344CB8AC3E}">
        <p14:creationId xmlns:p14="http://schemas.microsoft.com/office/powerpoint/2010/main" val="110996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Error free correspondence management</a:t>
            </a:r>
          </a:p>
        </p:txBody>
      </p:sp>
      <p:sp>
        <p:nvSpPr>
          <p:cNvPr id="3" name="Content Placeholder 2"/>
          <p:cNvSpPr>
            <a:spLocks noGrp="1"/>
          </p:cNvSpPr>
          <p:nvPr>
            <p:ph idx="1"/>
          </p:nvPr>
        </p:nvSpPr>
        <p:spPr/>
        <p:txBody>
          <a:bodyPr>
            <a:normAutofit fontScale="77500" lnSpcReduction="20000"/>
          </a:bodyPr>
          <a:lstStyle/>
          <a:p>
            <a:r>
              <a:rPr lang="en-US" dirty="0"/>
              <a:t>Ease to produce correspondence by simply filling out a form</a:t>
            </a:r>
          </a:p>
          <a:p>
            <a:r>
              <a:rPr lang="en-US" dirty="0"/>
              <a:t>In-place validation ensure correspondence is filled out properly before moving to the next step in the workflow</a:t>
            </a:r>
          </a:p>
          <a:p>
            <a:r>
              <a:rPr lang="en-US" dirty="0"/>
              <a:t>Fully customizable review and approval capabilities include support for approval chain for traceable accountability</a:t>
            </a:r>
          </a:p>
          <a:p>
            <a:r>
              <a:rPr lang="en-US" dirty="0"/>
              <a:t>Scale better with support for globally distributed approval teams while being able to approve correspondence in advance with a future effective date</a:t>
            </a:r>
          </a:p>
          <a:p>
            <a:r>
              <a:rPr lang="en-US" dirty="0"/>
              <a:t>Ad-hoc correspondence is also supported and can be created with a few clicks of the mouse</a:t>
            </a:r>
          </a:p>
          <a:p>
            <a:r>
              <a:rPr lang="en-US" dirty="0"/>
              <a:t>Digital signatures eliminates paper and speeds up processes and eliminate error</a:t>
            </a:r>
          </a:p>
          <a:p>
            <a:r>
              <a:rPr lang="en-US" dirty="0"/>
              <a:t>Can be incorporated in manual and batch (automatic) processes</a:t>
            </a:r>
          </a:p>
          <a:p>
            <a:r>
              <a:rPr lang="en-US" dirty="0"/>
              <a:t>Correspondence is centered around the customer. Front end teams get a 360 degree view of the inbound and outbound correspondence right from the customer profile.</a:t>
            </a:r>
          </a:p>
        </p:txBody>
      </p:sp>
    </p:spTree>
    <p:extLst>
      <p:ext uri="{BB962C8B-B14F-4D97-AF65-F5344CB8AC3E}">
        <p14:creationId xmlns:p14="http://schemas.microsoft.com/office/powerpoint/2010/main" val="157343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5961546"/>
              </p:ext>
            </p:extLst>
          </p:nvPr>
        </p:nvGraphicFramePr>
        <p:xfrm>
          <a:off x="159489" y="506818"/>
          <a:ext cx="11844672" cy="4480560"/>
        </p:xfrm>
        <a:graphic>
          <a:graphicData uri="http://schemas.openxmlformats.org/drawingml/2006/table">
            <a:tbl>
              <a:tblPr firstRow="1" bandRow="1">
                <a:tableStyleId>{8799B23B-EC83-4686-B30A-512413B5E67A}</a:tableStyleId>
              </a:tblPr>
              <a:tblGrid>
                <a:gridCol w="1041990">
                  <a:extLst>
                    <a:ext uri="{9D8B030D-6E8A-4147-A177-3AD203B41FA5}">
                      <a16:colId xmlns:a16="http://schemas.microsoft.com/office/drawing/2014/main" val="20000"/>
                    </a:ext>
                  </a:extLst>
                </a:gridCol>
                <a:gridCol w="1318437">
                  <a:extLst>
                    <a:ext uri="{9D8B030D-6E8A-4147-A177-3AD203B41FA5}">
                      <a16:colId xmlns:a16="http://schemas.microsoft.com/office/drawing/2014/main" val="20001"/>
                    </a:ext>
                  </a:extLst>
                </a:gridCol>
                <a:gridCol w="414670">
                  <a:extLst>
                    <a:ext uri="{9D8B030D-6E8A-4147-A177-3AD203B41FA5}">
                      <a16:colId xmlns:a16="http://schemas.microsoft.com/office/drawing/2014/main" val="20002"/>
                    </a:ext>
                  </a:extLst>
                </a:gridCol>
                <a:gridCol w="1318437">
                  <a:extLst>
                    <a:ext uri="{9D8B030D-6E8A-4147-A177-3AD203B41FA5}">
                      <a16:colId xmlns:a16="http://schemas.microsoft.com/office/drawing/2014/main" val="20003"/>
                    </a:ext>
                  </a:extLst>
                </a:gridCol>
                <a:gridCol w="446568">
                  <a:extLst>
                    <a:ext uri="{9D8B030D-6E8A-4147-A177-3AD203B41FA5}">
                      <a16:colId xmlns:a16="http://schemas.microsoft.com/office/drawing/2014/main" val="20004"/>
                    </a:ext>
                  </a:extLst>
                </a:gridCol>
                <a:gridCol w="1754372">
                  <a:extLst>
                    <a:ext uri="{9D8B030D-6E8A-4147-A177-3AD203B41FA5}">
                      <a16:colId xmlns:a16="http://schemas.microsoft.com/office/drawing/2014/main" val="20005"/>
                    </a:ext>
                  </a:extLst>
                </a:gridCol>
                <a:gridCol w="435935">
                  <a:extLst>
                    <a:ext uri="{9D8B030D-6E8A-4147-A177-3AD203B41FA5}">
                      <a16:colId xmlns:a16="http://schemas.microsoft.com/office/drawing/2014/main" val="20006"/>
                    </a:ext>
                  </a:extLst>
                </a:gridCol>
                <a:gridCol w="2052083">
                  <a:extLst>
                    <a:ext uri="{9D8B030D-6E8A-4147-A177-3AD203B41FA5}">
                      <a16:colId xmlns:a16="http://schemas.microsoft.com/office/drawing/2014/main" val="20007"/>
                    </a:ext>
                  </a:extLst>
                </a:gridCol>
                <a:gridCol w="531628">
                  <a:extLst>
                    <a:ext uri="{9D8B030D-6E8A-4147-A177-3AD203B41FA5}">
                      <a16:colId xmlns:a16="http://schemas.microsoft.com/office/drawing/2014/main" val="20008"/>
                    </a:ext>
                  </a:extLst>
                </a:gridCol>
                <a:gridCol w="1956391">
                  <a:extLst>
                    <a:ext uri="{9D8B030D-6E8A-4147-A177-3AD203B41FA5}">
                      <a16:colId xmlns:a16="http://schemas.microsoft.com/office/drawing/2014/main" val="20009"/>
                    </a:ext>
                  </a:extLst>
                </a:gridCol>
                <a:gridCol w="574161">
                  <a:extLst>
                    <a:ext uri="{9D8B030D-6E8A-4147-A177-3AD203B41FA5}">
                      <a16:colId xmlns:a16="http://schemas.microsoft.com/office/drawing/2014/main" val="20010"/>
                    </a:ext>
                  </a:extLst>
                </a:gridCol>
              </a:tblGrid>
              <a:tr h="370840">
                <a:tc>
                  <a:txBody>
                    <a:bodyPr/>
                    <a:lstStyle/>
                    <a:p>
                      <a:pPr algn="ctr"/>
                      <a:endParaRPr lang="en-US" sz="1000" dirty="0"/>
                    </a:p>
                  </a:txBody>
                  <a:tcPr/>
                </a:tc>
                <a:tc>
                  <a:txBody>
                    <a:bodyPr/>
                    <a:lstStyle/>
                    <a:p>
                      <a:pPr algn="ctr"/>
                      <a:r>
                        <a:rPr lang="en-US" sz="1000" dirty="0"/>
                        <a:t>Developer</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Marketing Lead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p>
                      <a:pPr algn="ctr"/>
                      <a:endParaRPr lang="en-US" sz="1000" dirty="0"/>
                    </a:p>
                  </a:txBody>
                  <a:tcPr/>
                </a:tc>
                <a:tc>
                  <a:txBody>
                    <a:bodyPr/>
                    <a:lstStyle/>
                    <a:p>
                      <a:pPr algn="ctr"/>
                      <a:r>
                        <a:rPr lang="en-US" sz="1000" dirty="0"/>
                        <a:t>Operations</a:t>
                      </a:r>
                      <a:r>
                        <a:rPr lang="en-US" sz="1000" baseline="0" dirty="0"/>
                        <a:t> Lead</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p>
                      <a:pPr algn="ctr"/>
                      <a:endParaRPr lang="en-US" sz="1000" dirty="0"/>
                    </a:p>
                  </a:txBody>
                  <a:tcPr/>
                </a:tc>
                <a:tc>
                  <a:txBody>
                    <a:bodyPr/>
                    <a:lstStyle/>
                    <a:p>
                      <a:pPr algn="ctr"/>
                      <a:r>
                        <a:rPr lang="en-US" sz="1000" dirty="0"/>
                        <a:t>CFO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txBody>
                  <a:tcPr/>
                </a:tc>
                <a:tc>
                  <a:txBody>
                    <a:bodyPr/>
                    <a:lstStyle/>
                    <a:p>
                      <a:pPr algn="ctr"/>
                      <a:r>
                        <a:rPr lang="en-US" sz="1000" dirty="0"/>
                        <a:t>CEO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txBody>
                  <a:tcPr/>
                </a:tc>
                <a:extLst>
                  <a:ext uri="{0D108BD9-81ED-4DB2-BD59-A6C34878D82A}">
                    <a16:rowId xmlns:a16="http://schemas.microsoft.com/office/drawing/2014/main" val="10000"/>
                  </a:ext>
                </a:extLst>
              </a:tr>
              <a:tr h="370840">
                <a:tc>
                  <a:txBody>
                    <a:bodyPr/>
                    <a:lstStyle/>
                    <a:p>
                      <a:r>
                        <a:rPr lang="en-US" sz="1000" dirty="0"/>
                        <a:t>Easy to produce</a:t>
                      </a:r>
                      <a:r>
                        <a:rPr lang="en-US" sz="1000" baseline="0" dirty="0"/>
                        <a:t> correspondence by filling in a form</a:t>
                      </a:r>
                      <a:endParaRPr lang="en-US" sz="1000" dirty="0"/>
                    </a:p>
                  </a:txBody>
                  <a:tcPr/>
                </a:tc>
                <a:tc>
                  <a:txBody>
                    <a:bodyPr/>
                    <a:lstStyle/>
                    <a:p>
                      <a:r>
                        <a:rPr lang="en-US" sz="1000" dirty="0"/>
                        <a:t>I can concentrate on getting the data and processing</a:t>
                      </a:r>
                      <a:r>
                        <a:rPr lang="en-US" sz="1000" baseline="0" dirty="0"/>
                        <a:t> the data</a:t>
                      </a:r>
                      <a:r>
                        <a:rPr lang="en-US" sz="1000" dirty="0"/>
                        <a:t> instead of building the form.</a:t>
                      </a:r>
                    </a:p>
                  </a:txBody>
                  <a:tcPr/>
                </a:tc>
                <a:tc>
                  <a:txBody>
                    <a:bodyPr/>
                    <a:lstStyle/>
                    <a:p>
                      <a:r>
                        <a:rPr lang="en-US" sz="1000" dirty="0"/>
                        <a:t>1</a:t>
                      </a:r>
                    </a:p>
                  </a:txBody>
                  <a:tcPr/>
                </a:tc>
                <a:tc>
                  <a:txBody>
                    <a:bodyPr/>
                    <a:lstStyle/>
                    <a:p>
                      <a:r>
                        <a:rPr lang="en-US" sz="1000" dirty="0"/>
                        <a:t>I can</a:t>
                      </a:r>
                      <a:r>
                        <a:rPr lang="en-US" sz="1000" baseline="0" dirty="0"/>
                        <a:t> build the form easily without dev support. Correspondence is customized by whatever form fields I choose.</a:t>
                      </a:r>
                      <a:endParaRPr lang="en-US" sz="1000" dirty="0"/>
                    </a:p>
                  </a:txBody>
                  <a:tcPr/>
                </a:tc>
                <a:tc>
                  <a:txBody>
                    <a:bodyPr/>
                    <a:lstStyle/>
                    <a:p>
                      <a:r>
                        <a:rPr lang="en-US" sz="1000" dirty="0"/>
                        <a:t>1</a:t>
                      </a:r>
                    </a:p>
                  </a:txBody>
                  <a:tcPr/>
                </a:tc>
                <a:tc>
                  <a:txBody>
                    <a:bodyPr/>
                    <a:lstStyle/>
                    <a:p>
                      <a:r>
                        <a:rPr lang="en-US" sz="1000" dirty="0"/>
                        <a:t>I</a:t>
                      </a:r>
                      <a:r>
                        <a:rPr lang="en-US" sz="1000" baseline="0" dirty="0"/>
                        <a:t> have to manage 100s and 1000s of forms. It’s important to have a system in place that can do that effectively. I like knowing that Dev won’t be tied up helping Marketing or Ops with this.</a:t>
                      </a:r>
                      <a:endParaRPr lang="en-US" sz="1000" dirty="0"/>
                    </a:p>
                  </a:txBody>
                  <a:tcPr/>
                </a:tc>
                <a:tc>
                  <a:txBody>
                    <a:bodyPr/>
                    <a:lstStyle/>
                    <a:p>
                      <a:r>
                        <a:rPr lang="en-US" sz="1000" dirty="0"/>
                        <a:t>1</a:t>
                      </a:r>
                    </a:p>
                  </a:txBody>
                  <a:tcPr/>
                </a:tc>
                <a:tc>
                  <a:txBody>
                    <a:bodyPr/>
                    <a:lstStyle/>
                    <a:p>
                      <a:r>
                        <a:rPr lang="en-US" sz="1000" dirty="0"/>
                        <a:t>Simplification and interdepartmental</a:t>
                      </a:r>
                      <a:r>
                        <a:rPr lang="en-US" sz="1000" baseline="0" dirty="0"/>
                        <a:t> customization-ability cuts on costs and resources. Giving  the front-end access to these forms prevents duplication. Increase productivity/streamline because we don’t have to have so many meetings about this – marketing/ops can just handle it.</a:t>
                      </a:r>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Operational efficiency!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Increase productivity/streamline because we don’t have to have so many meetings about this – marketing/ops can just handle it.</a:t>
                      </a:r>
                      <a:endParaRPr lang="en-US" sz="1000" dirty="0"/>
                    </a:p>
                    <a:p>
                      <a:r>
                        <a:rPr lang="en-US" sz="1000" dirty="0"/>
                        <a:t>Gives me value prop drill-down if I want it.</a:t>
                      </a:r>
                    </a:p>
                  </a:txBody>
                  <a:tcPr/>
                </a:tc>
                <a:tc>
                  <a:txBody>
                    <a:bodyPr/>
                    <a:lstStyle/>
                    <a:p>
                      <a:r>
                        <a:rPr lang="en-US" sz="1000" dirty="0"/>
                        <a:t>2</a:t>
                      </a:r>
                    </a:p>
                  </a:txBody>
                  <a:tcPr/>
                </a:tc>
                <a:extLst>
                  <a:ext uri="{0D108BD9-81ED-4DB2-BD59-A6C34878D82A}">
                    <a16:rowId xmlns:a16="http://schemas.microsoft.com/office/drawing/2014/main" val="10001"/>
                  </a:ext>
                </a:extLst>
              </a:tr>
              <a:tr h="370840">
                <a:tc>
                  <a:txBody>
                    <a:bodyPr/>
                    <a:lstStyle/>
                    <a:p>
                      <a:r>
                        <a:rPr lang="en-US" sz="1000" dirty="0"/>
                        <a:t>Validation to ensure</a:t>
                      </a:r>
                      <a:r>
                        <a:rPr lang="en-US" sz="1000" baseline="0" dirty="0"/>
                        <a:t> correspondence is accurate</a:t>
                      </a:r>
                      <a:endParaRPr lang="en-US" sz="1000" dirty="0"/>
                    </a:p>
                  </a:txBody>
                  <a:tcPr/>
                </a:tc>
                <a:tc>
                  <a:txBody>
                    <a:bodyPr/>
                    <a:lstStyle/>
                    <a:p>
                      <a:r>
                        <a:rPr lang="en-US" sz="1000" dirty="0"/>
                        <a:t>I like this because I need to be able to program complex logic based on the data and stop invalid data from getting into my database</a:t>
                      </a:r>
                    </a:p>
                  </a:txBody>
                  <a:tcPr/>
                </a:tc>
                <a:tc>
                  <a:txBody>
                    <a:bodyPr/>
                    <a:lstStyle/>
                    <a:p>
                      <a:r>
                        <a:rPr lang="en-US" sz="1000" dirty="0"/>
                        <a:t>2</a:t>
                      </a:r>
                    </a:p>
                  </a:txBody>
                  <a:tcPr/>
                </a:tc>
                <a:tc>
                  <a:txBody>
                    <a:bodyPr/>
                    <a:lstStyle/>
                    <a:p>
                      <a:r>
                        <a:rPr lang="en-US" sz="1000" dirty="0"/>
                        <a:t>Mistakes make us look stupid.</a:t>
                      </a:r>
                    </a:p>
                  </a:txBody>
                  <a:tcPr/>
                </a:tc>
                <a:tc>
                  <a:txBody>
                    <a:bodyPr/>
                    <a:lstStyle/>
                    <a:p>
                      <a:r>
                        <a:rPr lang="en-US" sz="1000" dirty="0"/>
                        <a:t>2</a:t>
                      </a:r>
                    </a:p>
                  </a:txBody>
                  <a:tcPr/>
                </a:tc>
                <a:tc>
                  <a:txBody>
                    <a:bodyPr/>
                    <a:lstStyle/>
                    <a:p>
                      <a:r>
                        <a:rPr lang="en-US" sz="1000" dirty="0"/>
                        <a:t>Strong validation is a must if you</a:t>
                      </a:r>
                      <a:r>
                        <a:rPr lang="en-US" sz="1000" baseline="0" dirty="0"/>
                        <a:t> want to be able to process 1000s of forms.</a:t>
                      </a:r>
                      <a:endParaRPr lang="en-US" sz="1000" dirty="0"/>
                    </a:p>
                  </a:txBody>
                  <a:tcPr/>
                </a:tc>
                <a:tc>
                  <a:txBody>
                    <a:bodyPr/>
                    <a:lstStyle/>
                    <a:p>
                      <a:r>
                        <a:rPr lang="en-US" sz="1000" dirty="0"/>
                        <a:t>1</a:t>
                      </a:r>
                    </a:p>
                  </a:txBody>
                  <a:tcPr/>
                </a:tc>
                <a:tc>
                  <a:txBody>
                    <a:bodyPr/>
                    <a:lstStyle/>
                    <a:p>
                      <a:r>
                        <a:rPr lang="en-US" sz="1000" dirty="0"/>
                        <a:t>Checks and balances ensure compliance and regulations are met and maintained. Error free contracts and billing are key.</a:t>
                      </a:r>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Error free contracts and billing are key.</a:t>
                      </a:r>
                      <a:r>
                        <a:rPr lang="en-US" sz="1000" baseline="0" dirty="0"/>
                        <a:t> Compliance is met. Validation reduces back-and-forth costs. Automating this eliminates human error.</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1</a:t>
                      </a:r>
                    </a:p>
                  </a:txBody>
                  <a:tcPr/>
                </a:tc>
                <a:extLst>
                  <a:ext uri="{0D108BD9-81ED-4DB2-BD59-A6C34878D82A}">
                    <a16:rowId xmlns:a16="http://schemas.microsoft.com/office/drawing/2014/main" val="10002"/>
                  </a:ext>
                </a:extLst>
              </a:tr>
              <a:tr h="370840">
                <a:tc>
                  <a:txBody>
                    <a:bodyPr/>
                    <a:lstStyle/>
                    <a:p>
                      <a:r>
                        <a:rPr lang="en-US" sz="1000" dirty="0"/>
                        <a:t>Fully customizable review &amp;</a:t>
                      </a:r>
                      <a:r>
                        <a:rPr lang="en-US" sz="1000" baseline="0" dirty="0"/>
                        <a:t> approval</a:t>
                      </a:r>
                      <a:endParaRPr lang="en-US" sz="1000" dirty="0"/>
                    </a:p>
                  </a:txBody>
                  <a:tcPr/>
                </a:tc>
                <a:tc>
                  <a:txBody>
                    <a:bodyPr/>
                    <a:lstStyle/>
                    <a:p>
                      <a:r>
                        <a:rPr lang="en-US" sz="1000" dirty="0"/>
                        <a:t>I need to be able to let business people</a:t>
                      </a:r>
                      <a:r>
                        <a:rPr lang="en-US" sz="1000" baseline="0" dirty="0"/>
                        <a:t> participate in the approval process</a:t>
                      </a:r>
                      <a:endParaRPr lang="en-US" sz="1000" dirty="0"/>
                    </a:p>
                  </a:txBody>
                  <a:tcPr/>
                </a:tc>
                <a:tc>
                  <a:txBody>
                    <a:bodyPr/>
                    <a:lstStyle/>
                    <a:p>
                      <a:r>
                        <a:rPr lang="en-US" sz="1000" dirty="0"/>
                        <a:t>2</a:t>
                      </a:r>
                    </a:p>
                  </a:txBody>
                  <a:tcPr/>
                </a:tc>
                <a:tc>
                  <a:txBody>
                    <a:bodyPr/>
                    <a:lstStyle/>
                    <a:p>
                      <a:r>
                        <a:rPr lang="en-US" sz="1000" dirty="0"/>
                        <a:t>I want to</a:t>
                      </a:r>
                      <a:r>
                        <a:rPr lang="en-US" sz="1000" baseline="0" dirty="0"/>
                        <a:t> see what we’re sending out before it goes out.</a:t>
                      </a:r>
                      <a:endParaRPr lang="en-US" sz="1000" dirty="0"/>
                    </a:p>
                  </a:txBody>
                  <a:tcPr/>
                </a:tc>
                <a:tc>
                  <a:txBody>
                    <a:bodyPr/>
                    <a:lstStyle/>
                    <a:p>
                      <a:r>
                        <a:rPr lang="en-US" sz="1000" dirty="0"/>
                        <a:t>2</a:t>
                      </a:r>
                    </a:p>
                  </a:txBody>
                  <a:tcPr/>
                </a:tc>
                <a:tc>
                  <a:txBody>
                    <a:bodyPr/>
                    <a:lstStyle/>
                    <a:p>
                      <a:r>
                        <a:rPr lang="en-US" sz="1000" dirty="0"/>
                        <a:t>I can set up approval/review based on role. I want to have control before</a:t>
                      </a:r>
                      <a:r>
                        <a:rPr lang="en-US" sz="1000" baseline="0" dirty="0"/>
                        <a:t> the data comes into the system.</a:t>
                      </a:r>
                      <a:endParaRPr lang="en-US" sz="1000" dirty="0"/>
                    </a:p>
                  </a:txBody>
                  <a:tcPr/>
                </a:tc>
                <a:tc>
                  <a:txBody>
                    <a:bodyPr/>
                    <a:lstStyle/>
                    <a:p>
                      <a:r>
                        <a:rPr lang="en-US" sz="1000" dirty="0"/>
                        <a:t>2</a:t>
                      </a:r>
                    </a:p>
                  </a:txBody>
                  <a:tcPr/>
                </a:tc>
                <a:tc>
                  <a:txBody>
                    <a:bodyPr/>
                    <a:lstStyle/>
                    <a:p>
                      <a:r>
                        <a:rPr lang="en-US" sz="1000" dirty="0"/>
                        <a:t>Reduce risk by reviewing and approving</a:t>
                      </a:r>
                      <a:r>
                        <a:rPr lang="en-US" sz="1000" baseline="0" dirty="0"/>
                        <a:t> correspondence before it goes to the customer. Cuts down on critical errors and provides a chance to make more $$ -- in the review process you can review the customer input as well as the company output. Build triggers and alerts into a contract, for example.</a:t>
                      </a:r>
                      <a:endParaRPr lang="en-US" sz="1000" dirty="0"/>
                    </a:p>
                  </a:txBody>
                  <a:tcPr/>
                </a:tc>
                <a:tc>
                  <a:txBody>
                    <a:bodyPr/>
                    <a:lstStyle/>
                    <a:p>
                      <a:r>
                        <a:rPr lang="en-US" sz="1000" dirty="0"/>
                        <a:t>1</a:t>
                      </a:r>
                    </a:p>
                  </a:txBody>
                  <a:tcPr/>
                </a:tc>
                <a:tc>
                  <a:txBody>
                    <a:bodyPr/>
                    <a:lstStyle/>
                    <a:p>
                      <a:r>
                        <a:rPr lang="en-US" sz="1000" dirty="0"/>
                        <a:t>Approval</a:t>
                      </a:r>
                      <a:r>
                        <a:rPr lang="en-US" sz="1000" baseline="0" dirty="0"/>
                        <a:t> can be conditional, meaning that I only see the most strategic correspondence. </a:t>
                      </a:r>
                    </a:p>
                    <a:p>
                      <a:r>
                        <a:rPr lang="en-US" sz="1000" dirty="0"/>
                        <a:t>Reduce risk by reviewing and approving</a:t>
                      </a:r>
                      <a:r>
                        <a:rPr lang="en-US" sz="1000" baseline="0" dirty="0"/>
                        <a:t> correspondence before it goes to the customer. </a:t>
                      </a:r>
                      <a:endParaRPr lang="en-US" sz="1000" dirty="0"/>
                    </a:p>
                  </a:txBody>
                  <a:tcPr/>
                </a:tc>
                <a:tc>
                  <a:txBody>
                    <a:bodyPr/>
                    <a:lstStyle/>
                    <a:p>
                      <a:r>
                        <a:rPr lang="en-US" sz="1000" dirty="0"/>
                        <a:t>2</a:t>
                      </a:r>
                    </a:p>
                  </a:txBody>
                  <a:tcPr/>
                </a:tc>
                <a:extLst>
                  <a:ext uri="{0D108BD9-81ED-4DB2-BD59-A6C34878D82A}">
                    <a16:rowId xmlns:a16="http://schemas.microsoft.com/office/drawing/2014/main" val="10003"/>
                  </a:ext>
                </a:extLst>
              </a:tr>
            </a:tbl>
          </a:graphicData>
        </a:graphic>
      </p:graphicFrame>
      <p:sp>
        <p:nvSpPr>
          <p:cNvPr id="5" name="Title 1"/>
          <p:cNvSpPr txBox="1">
            <a:spLocks/>
          </p:cNvSpPr>
          <p:nvPr/>
        </p:nvSpPr>
        <p:spPr>
          <a:xfrm>
            <a:off x="838200" y="-30163"/>
            <a:ext cx="10515600" cy="614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a:lstStyle>
          <a:p>
            <a:r>
              <a:rPr lang="en-US" sz="2800" dirty="0"/>
              <a:t>Error free correspondence management by role</a:t>
            </a:r>
          </a:p>
        </p:txBody>
      </p:sp>
      <p:sp>
        <p:nvSpPr>
          <p:cNvPr id="7" name="TextBox 6"/>
          <p:cNvSpPr txBox="1"/>
          <p:nvPr/>
        </p:nvSpPr>
        <p:spPr>
          <a:xfrm>
            <a:off x="156635" y="6166884"/>
            <a:ext cx="5085216" cy="246221"/>
          </a:xfrm>
          <a:prstGeom prst="rect">
            <a:avLst/>
          </a:prstGeom>
          <a:noFill/>
        </p:spPr>
        <p:txBody>
          <a:bodyPr wrap="square" rtlCol="0">
            <a:spAutoFit/>
          </a:bodyPr>
          <a:lstStyle/>
          <a:p>
            <a:r>
              <a:rPr lang="en-US" sz="1000" dirty="0"/>
              <a:t>IMP = Importance. 1= high (have to have), 2= mid (nice to have), 3= low (not a priority)</a:t>
            </a:r>
          </a:p>
        </p:txBody>
      </p:sp>
    </p:spTree>
    <p:extLst>
      <p:ext uri="{BB962C8B-B14F-4D97-AF65-F5344CB8AC3E}">
        <p14:creationId xmlns:p14="http://schemas.microsoft.com/office/powerpoint/2010/main" val="88173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2641877"/>
              </p:ext>
            </p:extLst>
          </p:nvPr>
        </p:nvGraphicFramePr>
        <p:xfrm>
          <a:off x="159489" y="506818"/>
          <a:ext cx="11740411" cy="4632960"/>
        </p:xfrm>
        <a:graphic>
          <a:graphicData uri="http://schemas.openxmlformats.org/drawingml/2006/table">
            <a:tbl>
              <a:tblPr firstRow="1" bandRow="1">
                <a:tableStyleId>{8799B23B-EC83-4686-B30A-512413B5E67A}</a:tableStyleId>
              </a:tblPr>
              <a:tblGrid>
                <a:gridCol w="868682">
                  <a:extLst>
                    <a:ext uri="{9D8B030D-6E8A-4147-A177-3AD203B41FA5}">
                      <a16:colId xmlns:a16="http://schemas.microsoft.com/office/drawing/2014/main" val="20000"/>
                    </a:ext>
                  </a:extLst>
                </a:gridCol>
                <a:gridCol w="1168929">
                  <a:extLst>
                    <a:ext uri="{9D8B030D-6E8A-4147-A177-3AD203B41FA5}">
                      <a16:colId xmlns:a16="http://schemas.microsoft.com/office/drawing/2014/main" val="20001"/>
                    </a:ext>
                  </a:extLst>
                </a:gridCol>
                <a:gridCol w="393700">
                  <a:extLst>
                    <a:ext uri="{9D8B030D-6E8A-4147-A177-3AD203B41FA5}">
                      <a16:colId xmlns:a16="http://schemas.microsoft.com/office/drawing/2014/main" val="20002"/>
                    </a:ext>
                  </a:extLst>
                </a:gridCol>
                <a:gridCol w="1346200">
                  <a:extLst>
                    <a:ext uri="{9D8B030D-6E8A-4147-A177-3AD203B41FA5}">
                      <a16:colId xmlns:a16="http://schemas.microsoft.com/office/drawing/2014/main" val="20003"/>
                    </a:ext>
                  </a:extLst>
                </a:gridCol>
                <a:gridCol w="406400">
                  <a:extLst>
                    <a:ext uri="{9D8B030D-6E8A-4147-A177-3AD203B41FA5}">
                      <a16:colId xmlns:a16="http://schemas.microsoft.com/office/drawing/2014/main" val="20004"/>
                    </a:ext>
                  </a:extLst>
                </a:gridCol>
                <a:gridCol w="1739900">
                  <a:extLst>
                    <a:ext uri="{9D8B030D-6E8A-4147-A177-3AD203B41FA5}">
                      <a16:colId xmlns:a16="http://schemas.microsoft.com/office/drawing/2014/main" val="20005"/>
                    </a:ext>
                  </a:extLst>
                </a:gridCol>
                <a:gridCol w="393700">
                  <a:extLst>
                    <a:ext uri="{9D8B030D-6E8A-4147-A177-3AD203B41FA5}">
                      <a16:colId xmlns:a16="http://schemas.microsoft.com/office/drawing/2014/main" val="20006"/>
                    </a:ext>
                  </a:extLst>
                </a:gridCol>
                <a:gridCol w="1981200">
                  <a:extLst>
                    <a:ext uri="{9D8B030D-6E8A-4147-A177-3AD203B41FA5}">
                      <a16:colId xmlns:a16="http://schemas.microsoft.com/office/drawing/2014/main" val="20007"/>
                    </a:ext>
                  </a:extLst>
                </a:gridCol>
                <a:gridCol w="419100">
                  <a:extLst>
                    <a:ext uri="{9D8B030D-6E8A-4147-A177-3AD203B41FA5}">
                      <a16:colId xmlns:a16="http://schemas.microsoft.com/office/drawing/2014/main" val="20008"/>
                    </a:ext>
                  </a:extLst>
                </a:gridCol>
                <a:gridCol w="2184400">
                  <a:extLst>
                    <a:ext uri="{9D8B030D-6E8A-4147-A177-3AD203B41FA5}">
                      <a16:colId xmlns:a16="http://schemas.microsoft.com/office/drawing/2014/main" val="20009"/>
                    </a:ext>
                  </a:extLst>
                </a:gridCol>
                <a:gridCol w="838200">
                  <a:extLst>
                    <a:ext uri="{9D8B030D-6E8A-4147-A177-3AD203B41FA5}">
                      <a16:colId xmlns:a16="http://schemas.microsoft.com/office/drawing/2014/main" val="20010"/>
                    </a:ext>
                  </a:extLst>
                </a:gridCol>
              </a:tblGrid>
              <a:tr h="370840">
                <a:tc>
                  <a:txBody>
                    <a:bodyPr/>
                    <a:lstStyle/>
                    <a:p>
                      <a:pPr algn="ctr"/>
                      <a:endParaRPr lang="en-US" sz="1000" dirty="0"/>
                    </a:p>
                  </a:txBody>
                  <a:tcPr/>
                </a:tc>
                <a:tc>
                  <a:txBody>
                    <a:bodyPr/>
                    <a:lstStyle/>
                    <a:p>
                      <a:pPr algn="ctr"/>
                      <a:r>
                        <a:rPr lang="en-US" sz="1000" dirty="0"/>
                        <a:t>Developer</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Marketing Lead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p>
                      <a:pPr algn="ctr"/>
                      <a:endParaRPr lang="en-US" sz="1000" dirty="0"/>
                    </a:p>
                  </a:txBody>
                  <a:tcPr/>
                </a:tc>
                <a:tc>
                  <a:txBody>
                    <a:bodyPr/>
                    <a:lstStyle/>
                    <a:p>
                      <a:pPr algn="ctr"/>
                      <a:r>
                        <a:rPr lang="en-US" sz="1000" dirty="0"/>
                        <a:t>Operations</a:t>
                      </a:r>
                      <a:r>
                        <a:rPr lang="en-US" sz="1000" baseline="0" dirty="0"/>
                        <a:t> Lead</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p>
                      <a:pPr algn="ctr"/>
                      <a:endParaRPr lang="en-US" sz="1000" dirty="0"/>
                    </a:p>
                  </a:txBody>
                  <a:tcPr/>
                </a:tc>
                <a:tc>
                  <a:txBody>
                    <a:bodyPr/>
                    <a:lstStyle/>
                    <a:p>
                      <a:pPr algn="ctr"/>
                      <a:r>
                        <a:rPr lang="en-US" sz="1000" dirty="0"/>
                        <a:t>CFO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txBody>
                  <a:tcPr/>
                </a:tc>
                <a:tc>
                  <a:txBody>
                    <a:bodyPr/>
                    <a:lstStyle/>
                    <a:p>
                      <a:pPr algn="ctr"/>
                      <a:r>
                        <a:rPr lang="en-US" sz="1000" dirty="0"/>
                        <a:t>CEO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txBody>
                  <a:tcPr/>
                </a:tc>
                <a:extLst>
                  <a:ext uri="{0D108BD9-81ED-4DB2-BD59-A6C34878D82A}">
                    <a16:rowId xmlns:a16="http://schemas.microsoft.com/office/drawing/2014/main" val="10000"/>
                  </a:ext>
                </a:extLst>
              </a:tr>
              <a:tr h="370840">
                <a:tc>
                  <a:txBody>
                    <a:bodyPr/>
                    <a:lstStyle/>
                    <a:p>
                      <a:r>
                        <a:rPr lang="en-US" sz="1000" dirty="0"/>
                        <a:t>Distributed approval teams</a:t>
                      </a:r>
                    </a:p>
                  </a:txBody>
                  <a:tcPr/>
                </a:tc>
                <a:tc>
                  <a:txBody>
                    <a:bodyPr/>
                    <a:lstStyle/>
                    <a:p>
                      <a:r>
                        <a:rPr lang="en-US" sz="1000" dirty="0"/>
                        <a:t>Business people can customize the approval process</a:t>
                      </a:r>
                      <a:r>
                        <a:rPr lang="en-US" sz="1000" baseline="0" dirty="0"/>
                        <a:t> as they see fit</a:t>
                      </a:r>
                      <a:endParaRPr lang="en-US" sz="1000" dirty="0"/>
                    </a:p>
                  </a:txBody>
                  <a:tcPr/>
                </a:tc>
                <a:tc>
                  <a:txBody>
                    <a:bodyPr/>
                    <a:lstStyle/>
                    <a:p>
                      <a:r>
                        <a:rPr lang="en-US" sz="1000" dirty="0"/>
                        <a:t>3</a:t>
                      </a:r>
                    </a:p>
                  </a:txBody>
                  <a:tcPr/>
                </a:tc>
                <a:tc>
                  <a:txBody>
                    <a:bodyPr/>
                    <a:lstStyle/>
                    <a:p>
                      <a:r>
                        <a:rPr lang="en-US" sz="1000" dirty="0"/>
                        <a:t>My boss sees what he</a:t>
                      </a:r>
                      <a:r>
                        <a:rPr lang="en-US" sz="1000" baseline="0" dirty="0"/>
                        <a:t> needs to but I can handle smaller things. Fosters collaboration by role-based approval chain.</a:t>
                      </a:r>
                      <a:endParaRPr lang="en-US" sz="1000" dirty="0"/>
                    </a:p>
                  </a:txBody>
                  <a:tcPr/>
                </a:tc>
                <a:tc>
                  <a:txBody>
                    <a:bodyPr/>
                    <a:lstStyle/>
                    <a:p>
                      <a:r>
                        <a:rPr lang="en-US" sz="1000" dirty="0"/>
                        <a:t>2</a:t>
                      </a:r>
                    </a:p>
                  </a:txBody>
                  <a:tcPr/>
                </a:tc>
                <a:tc>
                  <a:txBody>
                    <a:bodyPr/>
                    <a:lstStyle/>
                    <a:p>
                      <a:r>
                        <a:rPr lang="en-US" sz="1000" dirty="0"/>
                        <a:t>Flexibility</a:t>
                      </a:r>
                      <a:r>
                        <a:rPr lang="en-US" sz="1000" baseline="0" dirty="0"/>
                        <a:t> and collaboration between teams.  Collaborate regardless of geo distribution, and I can intervene if process gets ”stuck”.</a:t>
                      </a:r>
                      <a:endParaRPr lang="en-US" sz="1000" dirty="0"/>
                    </a:p>
                  </a:txBody>
                  <a:tcPr/>
                </a:tc>
                <a:tc>
                  <a:txBody>
                    <a:bodyPr/>
                    <a:lstStyle/>
                    <a:p>
                      <a:r>
                        <a:rPr lang="en-US" sz="1000" dirty="0"/>
                        <a:t>1</a:t>
                      </a:r>
                    </a:p>
                  </a:txBody>
                  <a:tcPr/>
                </a:tc>
                <a:tc>
                  <a:txBody>
                    <a:bodyPr/>
                    <a:lstStyle/>
                    <a:p>
                      <a:r>
                        <a:rPr lang="en-US" sz="1000" dirty="0"/>
                        <a:t>This</a:t>
                      </a:r>
                      <a:r>
                        <a:rPr lang="en-US" sz="1000" baseline="0" dirty="0"/>
                        <a:t> allows for automatic interdepartmental collaboration. Can have legal, finance, implementation pass approval on the same doc in a specific timeframe.</a:t>
                      </a:r>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Approval</a:t>
                      </a:r>
                      <a:r>
                        <a:rPr lang="en-US" sz="1000" baseline="0" dirty="0"/>
                        <a:t> can be conditional, meaning that I only see the most strategic correspondence.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a:t>
                      </a:r>
                      <a:r>
                        <a:rPr lang="en-US" sz="1000" baseline="0" dirty="0"/>
                        <a:t> allows for interdepartmental collaboration. Can have legal, finance, implementation pass approval on the same doc in a specific timeframe.</a:t>
                      </a: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Automation reduces human error. </a:t>
                      </a:r>
                      <a:endParaRPr lang="en-US" sz="1000"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2</a:t>
                      </a:r>
                    </a:p>
                  </a:txBody>
                  <a:tcPr/>
                </a:tc>
                <a:extLst>
                  <a:ext uri="{0D108BD9-81ED-4DB2-BD59-A6C34878D82A}">
                    <a16:rowId xmlns:a16="http://schemas.microsoft.com/office/drawing/2014/main" val="10001"/>
                  </a:ext>
                </a:extLst>
              </a:tr>
              <a:tr h="370840">
                <a:tc>
                  <a:txBody>
                    <a:bodyPr/>
                    <a:lstStyle/>
                    <a:p>
                      <a:r>
                        <a:rPr lang="en-US" sz="1000" dirty="0"/>
                        <a:t>Review/</a:t>
                      </a:r>
                      <a:br>
                        <a:rPr lang="en-US" sz="1000" dirty="0"/>
                      </a:br>
                      <a:r>
                        <a:rPr lang="en-US" sz="1000" dirty="0"/>
                        <a:t>approve correspondence</a:t>
                      </a:r>
                      <a:r>
                        <a:rPr lang="en-US" sz="1000" baseline="0" dirty="0"/>
                        <a:t> for a future effective date</a:t>
                      </a:r>
                      <a:endParaRPr lang="en-US" sz="1000" dirty="0"/>
                    </a:p>
                  </a:txBody>
                  <a:tcPr/>
                </a:tc>
                <a:tc>
                  <a:txBody>
                    <a:bodyPr/>
                    <a:lstStyle/>
                    <a:p>
                      <a:r>
                        <a:rPr lang="en-US" sz="1000" dirty="0"/>
                        <a:t>I need to be able to accommodate</a:t>
                      </a:r>
                      <a:r>
                        <a:rPr lang="en-US" sz="1000" baseline="0" dirty="0"/>
                        <a:t> future business requirements</a:t>
                      </a:r>
                      <a:endParaRPr lang="en-US" sz="1000" dirty="0"/>
                    </a:p>
                  </a:txBody>
                  <a:tcPr/>
                </a:tc>
                <a:tc>
                  <a:txBody>
                    <a:bodyPr/>
                    <a:lstStyle/>
                    <a:p>
                      <a:r>
                        <a:rPr lang="en-US" sz="1000" dirty="0"/>
                        <a:t>2</a:t>
                      </a:r>
                    </a:p>
                  </a:txBody>
                  <a:tcPr/>
                </a:tc>
                <a:tc>
                  <a:txBody>
                    <a:bodyPr/>
                    <a:lstStyle/>
                    <a:p>
                      <a:r>
                        <a:rPr lang="en-US" sz="1000" dirty="0"/>
                        <a:t>This allows me to work ahead</a:t>
                      </a:r>
                      <a:r>
                        <a:rPr lang="en-US" sz="1000" baseline="0" dirty="0"/>
                        <a:t> when branding changes, etc. </a:t>
                      </a:r>
                      <a:endParaRPr lang="en-US" sz="1000" dirty="0"/>
                    </a:p>
                  </a:txBody>
                  <a:tcPr/>
                </a:tc>
                <a:tc>
                  <a:txBody>
                    <a:bodyPr/>
                    <a:lstStyle/>
                    <a:p>
                      <a:r>
                        <a:rPr lang="en-US" sz="1000" dirty="0"/>
                        <a:t>2</a:t>
                      </a:r>
                    </a:p>
                  </a:txBody>
                  <a:tcPr/>
                </a:tc>
                <a:tc>
                  <a:txBody>
                    <a:bodyPr/>
                    <a:lstStyle/>
                    <a:p>
                      <a:r>
                        <a:rPr lang="en-US" sz="1000" dirty="0"/>
                        <a:t>I don’t want to be here on a holiday</a:t>
                      </a:r>
                      <a:r>
                        <a:rPr lang="en-US" sz="1000" baseline="0" dirty="0"/>
                        <a:t> making sure the forms are ready to go on Jan 1. Working ahead cuts down on errors.</a:t>
                      </a:r>
                      <a:endParaRPr lang="en-US" sz="1000" dirty="0"/>
                    </a:p>
                  </a:txBody>
                  <a:tcPr/>
                </a:tc>
                <a:tc>
                  <a:txBody>
                    <a:bodyPr/>
                    <a:lstStyle/>
                    <a:p>
                      <a:r>
                        <a:rPr lang="en-US" sz="1000" dirty="0"/>
                        <a:t>1</a:t>
                      </a:r>
                    </a:p>
                  </a:txBody>
                  <a:tcPr/>
                </a:tc>
                <a:tc>
                  <a:txBody>
                    <a:bodyPr/>
                    <a:lstStyle/>
                    <a:p>
                      <a:r>
                        <a:rPr lang="en-US" sz="1000" dirty="0"/>
                        <a:t>Can change docs based on year and have it be effective</a:t>
                      </a:r>
                      <a:r>
                        <a:rPr lang="en-US" sz="1000" baseline="0" dirty="0"/>
                        <a:t> on Jan 1, for example. Ensures compliance and accuracy. Set up monthly invoices in advance at the start of the deal, approve them to be live when appropriate</a:t>
                      </a:r>
                      <a:endParaRPr lang="en-US" sz="1000" dirty="0"/>
                    </a:p>
                  </a:txBody>
                  <a:tcPr/>
                </a:tc>
                <a:tc>
                  <a:txBody>
                    <a:bodyPr/>
                    <a:lstStyle/>
                    <a:p>
                      <a:r>
                        <a:rPr lang="en-US" sz="1000" dirty="0"/>
                        <a:t>2</a:t>
                      </a:r>
                    </a:p>
                  </a:txBody>
                  <a:tcPr/>
                </a:tc>
                <a:tc>
                  <a:txBody>
                    <a:bodyPr/>
                    <a:lstStyle/>
                    <a:p>
                      <a:r>
                        <a:rPr lang="en-US" sz="1000" baseline="0" dirty="0"/>
                        <a:t>Ensures compliance and accuracy. Allows for more scalability – smaller team can work in advance.</a:t>
                      </a:r>
                      <a:endParaRPr lang="en-US" sz="1000" dirty="0"/>
                    </a:p>
                  </a:txBody>
                  <a:tcPr/>
                </a:tc>
                <a:tc>
                  <a:txBody>
                    <a:bodyPr/>
                    <a:lstStyle/>
                    <a:p>
                      <a:r>
                        <a:rPr lang="en-US" sz="1000" dirty="0"/>
                        <a:t>2</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Ad-hoc correspondence creation</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Sometimes I have no control – have to give ultimate</a:t>
                      </a:r>
                      <a:r>
                        <a:rPr lang="en-US" sz="1000" baseline="0" dirty="0"/>
                        <a:t> flexibility to the business so they can type whatever they want</a:t>
                      </a:r>
                      <a:endParaRPr lang="en-US" sz="1000" dirty="0"/>
                    </a:p>
                    <a:p>
                      <a:endParaRPr lang="en-US" sz="1000" dirty="0"/>
                    </a:p>
                  </a:txBody>
                  <a:tcPr/>
                </a:tc>
                <a:tc>
                  <a:txBody>
                    <a:bodyPr/>
                    <a:lstStyle/>
                    <a:p>
                      <a:r>
                        <a:rPr lang="en-US" sz="10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 is the best way to cater to specific customers, creating</a:t>
                      </a:r>
                      <a:r>
                        <a:rPr lang="en-US" sz="1000" baseline="0" dirty="0"/>
                        <a:t> one-off messaging. Also lets me tell customers when something is special – limited time, changing market conditions, etc. </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 is the last line of defense. If</a:t>
                      </a:r>
                      <a:r>
                        <a:rPr lang="en-US" sz="1000" baseline="0" dirty="0"/>
                        <a:t> I need to send something manual I must have this capability</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I</a:t>
                      </a:r>
                      <a:r>
                        <a:rPr lang="en-US" sz="1000" baseline="0" dirty="0"/>
                        <a:t> like having the ability to use this system and s</a:t>
                      </a:r>
                      <a:r>
                        <a:rPr lang="en-US" sz="1000" dirty="0"/>
                        <a:t>end</a:t>
                      </a:r>
                      <a:r>
                        <a:rPr lang="en-US" sz="1000" baseline="0" dirty="0"/>
                        <a:t> unforeseen legal and financial docs/cease and desist, final notice, etc. Responding to market conditions – recalls, PR nightmares, etc. </a:t>
                      </a:r>
                      <a:endParaRPr lang="en-US" sz="1000" dirty="0"/>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I can get my ideas executed</a:t>
                      </a:r>
                      <a:r>
                        <a:rPr lang="en-US" sz="1000" baseline="0" dirty="0"/>
                        <a:t> to market quickly and without drama.</a:t>
                      </a:r>
                      <a:endParaRPr lang="en-US" sz="1000" dirty="0"/>
                    </a:p>
                    <a:p>
                      <a:endParaRPr lang="en-US" sz="1000" dirty="0"/>
                    </a:p>
                  </a:txBody>
                  <a:tcPr/>
                </a:tc>
                <a:tc>
                  <a:txBody>
                    <a:bodyPr/>
                    <a:lstStyle/>
                    <a:p>
                      <a:r>
                        <a:rPr lang="en-US" sz="1000" dirty="0"/>
                        <a:t>3</a:t>
                      </a:r>
                      <a:br>
                        <a:rPr lang="en-US" sz="1000" dirty="0"/>
                      </a:br>
                      <a:r>
                        <a:rPr lang="en-US" sz="1000" dirty="0"/>
                        <a:t>(this should be happening anyway)</a:t>
                      </a:r>
                    </a:p>
                  </a:txBody>
                  <a:tcPr/>
                </a:tc>
                <a:extLst>
                  <a:ext uri="{0D108BD9-81ED-4DB2-BD59-A6C34878D82A}">
                    <a16:rowId xmlns:a16="http://schemas.microsoft.com/office/drawing/2014/main" val="10003"/>
                  </a:ext>
                </a:extLst>
              </a:tr>
            </a:tbl>
          </a:graphicData>
        </a:graphic>
      </p:graphicFrame>
      <p:sp>
        <p:nvSpPr>
          <p:cNvPr id="5" name="Title 1"/>
          <p:cNvSpPr txBox="1">
            <a:spLocks/>
          </p:cNvSpPr>
          <p:nvPr/>
        </p:nvSpPr>
        <p:spPr>
          <a:xfrm>
            <a:off x="838200" y="-30163"/>
            <a:ext cx="10515600" cy="614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a:lstStyle>
          <a:p>
            <a:r>
              <a:rPr lang="en-US" sz="2800" dirty="0"/>
              <a:t>Error free correspondence management by role (cont.)</a:t>
            </a:r>
          </a:p>
        </p:txBody>
      </p:sp>
      <p:sp>
        <p:nvSpPr>
          <p:cNvPr id="7" name="TextBox 6"/>
          <p:cNvSpPr txBox="1"/>
          <p:nvPr/>
        </p:nvSpPr>
        <p:spPr>
          <a:xfrm>
            <a:off x="156635" y="6166884"/>
            <a:ext cx="5085216" cy="246221"/>
          </a:xfrm>
          <a:prstGeom prst="rect">
            <a:avLst/>
          </a:prstGeom>
          <a:noFill/>
        </p:spPr>
        <p:txBody>
          <a:bodyPr wrap="square" rtlCol="0">
            <a:spAutoFit/>
          </a:bodyPr>
          <a:lstStyle/>
          <a:p>
            <a:r>
              <a:rPr lang="en-US" sz="1000" dirty="0"/>
              <a:t>IMP = Importance. 1= high (have to have), 2= mid (nice to have), 3= low (not a priority)</a:t>
            </a:r>
          </a:p>
        </p:txBody>
      </p:sp>
    </p:spTree>
    <p:extLst>
      <p:ext uri="{BB962C8B-B14F-4D97-AF65-F5344CB8AC3E}">
        <p14:creationId xmlns:p14="http://schemas.microsoft.com/office/powerpoint/2010/main" val="179033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55764377"/>
              </p:ext>
            </p:extLst>
          </p:nvPr>
        </p:nvGraphicFramePr>
        <p:xfrm>
          <a:off x="159489" y="506818"/>
          <a:ext cx="11844672" cy="4785360"/>
        </p:xfrm>
        <a:graphic>
          <a:graphicData uri="http://schemas.openxmlformats.org/drawingml/2006/table">
            <a:tbl>
              <a:tblPr firstRow="1" bandRow="1">
                <a:tableStyleId>{8799B23B-EC83-4686-B30A-512413B5E67A}</a:tableStyleId>
              </a:tblPr>
              <a:tblGrid>
                <a:gridCol w="1116418">
                  <a:extLst>
                    <a:ext uri="{9D8B030D-6E8A-4147-A177-3AD203B41FA5}">
                      <a16:colId xmlns:a16="http://schemas.microsoft.com/office/drawing/2014/main" val="20000"/>
                    </a:ext>
                  </a:extLst>
                </a:gridCol>
                <a:gridCol w="1073888">
                  <a:extLst>
                    <a:ext uri="{9D8B030D-6E8A-4147-A177-3AD203B41FA5}">
                      <a16:colId xmlns:a16="http://schemas.microsoft.com/office/drawing/2014/main" val="20001"/>
                    </a:ext>
                  </a:extLst>
                </a:gridCol>
                <a:gridCol w="418805">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2222500">
                  <a:extLst>
                    <a:ext uri="{9D8B030D-6E8A-4147-A177-3AD203B41FA5}">
                      <a16:colId xmlns:a16="http://schemas.microsoft.com/office/drawing/2014/main" val="20005"/>
                    </a:ext>
                  </a:extLst>
                </a:gridCol>
                <a:gridCol w="444500">
                  <a:extLst>
                    <a:ext uri="{9D8B030D-6E8A-4147-A177-3AD203B41FA5}">
                      <a16:colId xmlns:a16="http://schemas.microsoft.com/office/drawing/2014/main" val="20006"/>
                    </a:ext>
                  </a:extLst>
                </a:gridCol>
                <a:gridCol w="1778000">
                  <a:extLst>
                    <a:ext uri="{9D8B030D-6E8A-4147-A177-3AD203B41FA5}">
                      <a16:colId xmlns:a16="http://schemas.microsoft.com/office/drawing/2014/main" val="20007"/>
                    </a:ext>
                  </a:extLst>
                </a:gridCol>
                <a:gridCol w="405219">
                  <a:extLst>
                    <a:ext uri="{9D8B030D-6E8A-4147-A177-3AD203B41FA5}">
                      <a16:colId xmlns:a16="http://schemas.microsoft.com/office/drawing/2014/main" val="20008"/>
                    </a:ext>
                  </a:extLst>
                </a:gridCol>
                <a:gridCol w="1728381">
                  <a:extLst>
                    <a:ext uri="{9D8B030D-6E8A-4147-A177-3AD203B41FA5}">
                      <a16:colId xmlns:a16="http://schemas.microsoft.com/office/drawing/2014/main" val="20009"/>
                    </a:ext>
                  </a:extLst>
                </a:gridCol>
                <a:gridCol w="472561">
                  <a:extLst>
                    <a:ext uri="{9D8B030D-6E8A-4147-A177-3AD203B41FA5}">
                      <a16:colId xmlns:a16="http://schemas.microsoft.com/office/drawing/2014/main" val="20010"/>
                    </a:ext>
                  </a:extLst>
                </a:gridCol>
              </a:tblGrid>
              <a:tr h="370840">
                <a:tc>
                  <a:txBody>
                    <a:bodyPr/>
                    <a:lstStyle/>
                    <a:p>
                      <a:pPr algn="ctr"/>
                      <a:endParaRPr lang="en-US" sz="1000" dirty="0"/>
                    </a:p>
                  </a:txBody>
                  <a:tcPr/>
                </a:tc>
                <a:tc>
                  <a:txBody>
                    <a:bodyPr/>
                    <a:lstStyle/>
                    <a:p>
                      <a:pPr algn="ctr"/>
                      <a:r>
                        <a:rPr lang="en-US" sz="1000" dirty="0"/>
                        <a:t>Developer</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Marketing Lead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p>
                      <a:pPr algn="ctr"/>
                      <a:endParaRPr lang="en-US" sz="1000" dirty="0"/>
                    </a:p>
                  </a:txBody>
                  <a:tcPr/>
                </a:tc>
                <a:tc>
                  <a:txBody>
                    <a:bodyPr/>
                    <a:lstStyle/>
                    <a:p>
                      <a:pPr algn="ctr"/>
                      <a:r>
                        <a:rPr lang="en-US" sz="1000" dirty="0"/>
                        <a:t>Operations</a:t>
                      </a:r>
                      <a:r>
                        <a:rPr lang="en-US" sz="1000" baseline="0" dirty="0"/>
                        <a:t> Lead</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p>
                      <a:pPr algn="ctr"/>
                      <a:endParaRPr lang="en-US" sz="1000" dirty="0"/>
                    </a:p>
                  </a:txBody>
                  <a:tcPr/>
                </a:tc>
                <a:tc>
                  <a:txBody>
                    <a:bodyPr/>
                    <a:lstStyle/>
                    <a:p>
                      <a:pPr algn="ctr"/>
                      <a:r>
                        <a:rPr lang="en-US" sz="1000" dirty="0"/>
                        <a:t>CFO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txBody>
                  <a:tcPr/>
                </a:tc>
                <a:tc>
                  <a:txBody>
                    <a:bodyPr/>
                    <a:lstStyle/>
                    <a:p>
                      <a:pPr algn="ctr"/>
                      <a:r>
                        <a:rPr lang="en-US" sz="1000" dirty="0"/>
                        <a:t>CEO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txBody>
                  <a:tcPr/>
                </a:tc>
                <a:extLst>
                  <a:ext uri="{0D108BD9-81ED-4DB2-BD59-A6C34878D82A}">
                    <a16:rowId xmlns:a16="http://schemas.microsoft.com/office/drawing/2014/main" val="10000"/>
                  </a:ext>
                </a:extLst>
              </a:tr>
              <a:tr h="370840">
                <a:tc>
                  <a:txBody>
                    <a:bodyPr/>
                    <a:lstStyle/>
                    <a:p>
                      <a:r>
                        <a:rPr lang="en-US" sz="1000" dirty="0"/>
                        <a:t>Digital</a:t>
                      </a:r>
                      <a:r>
                        <a:rPr lang="en-US" sz="1000" baseline="0" dirty="0"/>
                        <a:t> signatures</a:t>
                      </a:r>
                      <a:endParaRPr lang="en-US" sz="1000" dirty="0"/>
                    </a:p>
                  </a:txBody>
                  <a:tcPr/>
                </a:tc>
                <a:tc>
                  <a:txBody>
                    <a:bodyPr/>
                    <a:lstStyle/>
                    <a:p>
                      <a:r>
                        <a:rPr lang="en-US" sz="1000" dirty="0"/>
                        <a:t>I need to make everything digital and not use the printing press if possible.</a:t>
                      </a:r>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Documents</a:t>
                      </a:r>
                      <a:r>
                        <a:rPr lang="en-US" sz="1000" baseline="0" dirty="0"/>
                        <a:t> return more quickly and that makes CEO happy</a:t>
                      </a:r>
                      <a:endParaRPr lang="en-US" sz="1000" dirty="0"/>
                    </a:p>
                    <a:p>
                      <a:endParaRPr lang="en-US" sz="1000" dirty="0"/>
                    </a:p>
                  </a:txBody>
                  <a:tcPr/>
                </a:tc>
                <a:tc>
                  <a:txBody>
                    <a:bodyPr/>
                    <a:lstStyle/>
                    <a:p>
                      <a:r>
                        <a:rPr lang="en-US" sz="10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I need to create a solid process with no gaps – I can use whatever digital signature provider</a:t>
                      </a:r>
                      <a:r>
                        <a:rPr lang="en-US" sz="1000" baseline="0" dirty="0"/>
                        <a:t> we are working with.</a:t>
                      </a:r>
                      <a:r>
                        <a:rPr lang="en-US" sz="1000" dirty="0"/>
                        <a:t> This is a well-established</a:t>
                      </a:r>
                      <a:r>
                        <a:rPr lang="en-US" sz="1000" baseline="0" dirty="0"/>
                        <a:t> practice in business and I want to take advantage of that. Cuts down on costs. Integrates with the approval chain so I can collect as many sigs as needed. </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Modernizes</a:t>
                      </a:r>
                      <a:r>
                        <a:rPr lang="en-US" sz="1000" baseline="0" dirty="0"/>
                        <a:t> the business process – no scan/fax needed when e-sig is employed. Cuts down on costs and gets completed contracts in the door faster so we can bill sooner.</a:t>
                      </a:r>
                      <a:endParaRPr lang="en-US" sz="1000" dirty="0"/>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Cuts</a:t>
                      </a:r>
                      <a:r>
                        <a:rPr lang="en-US" sz="1000" baseline="0" dirty="0"/>
                        <a:t> down on costs if we do this digitally. Helps with compliance, and gets completed contracts in the door faster. </a:t>
                      </a: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2</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Front-end </a:t>
                      </a:r>
                      <a:r>
                        <a:rPr lang="en-US" sz="1000" baseline="0" dirty="0"/>
                        <a:t>teams get 360 view of inbound and outbound correspondence and historical data</a:t>
                      </a:r>
                      <a:endParaRPr lang="en-US" sz="1000" dirty="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Allows</a:t>
                      </a:r>
                      <a:r>
                        <a:rPr lang="en-US" sz="1000" baseline="0" dirty="0"/>
                        <a:t> historical data pulls if necessary</a:t>
                      </a:r>
                      <a:endParaRPr lang="en-US" sz="1000" dirty="0"/>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I like that my team can see the same history and data as I can—so</a:t>
                      </a:r>
                      <a:r>
                        <a:rPr lang="en-US" sz="1000" baseline="0" dirty="0"/>
                        <a:t> I can delegate forensic researching if needed</a:t>
                      </a:r>
                      <a:endParaRPr lang="en-US" sz="1000" dirty="0"/>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My teams need to be able to find info quickly and to tell the customers the status of their request if needed. </a:t>
                      </a:r>
                      <a:endParaRPr lang="en-US" sz="1000" dirty="0"/>
                    </a:p>
                  </a:txBody>
                  <a:tcPr/>
                </a:tc>
                <a:tc>
                  <a:txBody>
                    <a:bodyPr/>
                    <a:lstStyle/>
                    <a:p>
                      <a:r>
                        <a:rPr lang="en-US" sz="1000" dirty="0"/>
                        <a:t>1</a:t>
                      </a:r>
                    </a:p>
                  </a:txBody>
                  <a:tcPr/>
                </a:tc>
                <a:tc>
                  <a:txBody>
                    <a:bodyPr/>
                    <a:lstStyle/>
                    <a:p>
                      <a:r>
                        <a:rPr lang="en-US" sz="1000" dirty="0"/>
                        <a:t>--</a:t>
                      </a:r>
                    </a:p>
                  </a:txBody>
                  <a:tcPr/>
                </a:tc>
                <a:tc>
                  <a:txBody>
                    <a:bodyPr/>
                    <a:lstStyle/>
                    <a:p>
                      <a:r>
                        <a:rPr lang="en-US" sz="1000" dirty="0"/>
                        <a:t>3</a:t>
                      </a:r>
                    </a:p>
                  </a:txBody>
                  <a:tcPr/>
                </a:tc>
                <a:tc>
                  <a:txBody>
                    <a:bodyPr/>
                    <a:lstStyle/>
                    <a:p>
                      <a:r>
                        <a:rPr lang="en-US" sz="1000" dirty="0"/>
                        <a:t>The</a:t>
                      </a:r>
                      <a:r>
                        <a:rPr lang="en-US" sz="1000" baseline="0" dirty="0"/>
                        <a:t> people manning the phones are the public representatives of my company. I want them to be able to access all available data to solve customer issues and make customers happy. Happy customers buy more product!</a:t>
                      </a:r>
                      <a:endParaRPr lang="en-US" sz="1000" dirty="0"/>
                    </a:p>
                  </a:txBody>
                  <a:tcPr/>
                </a:tc>
                <a:tc>
                  <a:txBody>
                    <a:bodyPr/>
                    <a:lstStyle/>
                    <a:p>
                      <a:r>
                        <a:rPr lang="en-US" sz="1000" dirty="0"/>
                        <a:t>1</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Decision makers can</a:t>
                      </a:r>
                      <a:r>
                        <a:rPr lang="en-US" sz="1000" baseline="0" dirty="0"/>
                        <a:t> also have a 360 view of inbound and outbound correspondence and historical data</a:t>
                      </a:r>
                      <a:endParaRPr lang="en-US" sz="1000" dirty="0"/>
                    </a:p>
                    <a:p>
                      <a:endParaRPr lang="en-US" sz="1000" dirty="0"/>
                    </a:p>
                  </a:txBody>
                  <a:tcPr/>
                </a:tc>
                <a:tc>
                  <a:txBody>
                    <a:bodyPr/>
                    <a:lstStyle/>
                    <a:p>
                      <a:r>
                        <a:rPr lang="en-US" sz="1000" dirty="0"/>
                        <a:t>--</a:t>
                      </a:r>
                    </a:p>
                  </a:txBody>
                  <a:tcPr/>
                </a:tc>
                <a:tc>
                  <a:txBody>
                    <a:bodyPr/>
                    <a:lstStyle/>
                    <a:p>
                      <a:r>
                        <a:rPr lang="en-US" sz="10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Can’t have effective</a:t>
                      </a:r>
                      <a:r>
                        <a:rPr lang="en-US" sz="1000" baseline="0" dirty="0"/>
                        <a:t> </a:t>
                      </a:r>
                      <a:r>
                        <a:rPr lang="en-US" sz="1000" baseline="0" dirty="0" err="1"/>
                        <a:t>comms</a:t>
                      </a:r>
                      <a:r>
                        <a:rPr lang="en-US" sz="1000" baseline="0" dirty="0"/>
                        <a:t> without a full view of the customer and how we’ve communicated with them in the past. I can trigger events/touchpoints based on historical data.</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I can run ad-hoc reports that tell me how many contracts are pending vs. approved</a:t>
                      </a:r>
                      <a:endParaRPr lang="en-US" sz="1000" dirty="0"/>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Aggregate view vs. individual</a:t>
                      </a:r>
                      <a:r>
                        <a:rPr lang="en-US" sz="1000" baseline="0" dirty="0"/>
                        <a:t> view of the customer – aggregate views show me how many of something (contracts) are completed vs. pending. Individual views show me who (which contracts) are pending.</a:t>
                      </a:r>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I need to be able to make decision</a:t>
                      </a:r>
                      <a:r>
                        <a:rPr lang="en-US" sz="1000" baseline="0" dirty="0"/>
                        <a:t>s based on all the available data/trends as well as historical data. I need to be able to drill down to the individual level as needed.</a:t>
                      </a:r>
                      <a:endParaRPr lang="en-US" sz="1000" dirty="0"/>
                    </a:p>
                  </a:txBody>
                  <a:tcPr/>
                </a:tc>
                <a:tc>
                  <a:txBody>
                    <a:bodyPr/>
                    <a:lstStyle/>
                    <a:p>
                      <a:r>
                        <a:rPr lang="en-US" sz="1000" dirty="0"/>
                        <a:t>1</a:t>
                      </a:r>
                    </a:p>
                  </a:txBody>
                  <a:tcPr/>
                </a:tc>
                <a:extLst>
                  <a:ext uri="{0D108BD9-81ED-4DB2-BD59-A6C34878D82A}">
                    <a16:rowId xmlns:a16="http://schemas.microsoft.com/office/drawing/2014/main" val="10003"/>
                  </a:ext>
                </a:extLst>
              </a:tr>
            </a:tbl>
          </a:graphicData>
        </a:graphic>
      </p:graphicFrame>
      <p:sp>
        <p:nvSpPr>
          <p:cNvPr id="5" name="Title 1"/>
          <p:cNvSpPr txBox="1">
            <a:spLocks/>
          </p:cNvSpPr>
          <p:nvPr/>
        </p:nvSpPr>
        <p:spPr>
          <a:xfrm>
            <a:off x="838200" y="-30163"/>
            <a:ext cx="10515600" cy="614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a:lstStyle>
          <a:p>
            <a:r>
              <a:rPr lang="en-US" sz="2800" dirty="0"/>
              <a:t>Error free correspondence management by role (cont. 2)</a:t>
            </a:r>
          </a:p>
        </p:txBody>
      </p:sp>
      <p:sp>
        <p:nvSpPr>
          <p:cNvPr id="7" name="TextBox 6"/>
          <p:cNvSpPr txBox="1"/>
          <p:nvPr/>
        </p:nvSpPr>
        <p:spPr>
          <a:xfrm>
            <a:off x="156635" y="6166884"/>
            <a:ext cx="5085216" cy="246221"/>
          </a:xfrm>
          <a:prstGeom prst="rect">
            <a:avLst/>
          </a:prstGeom>
          <a:noFill/>
        </p:spPr>
        <p:txBody>
          <a:bodyPr wrap="square" rtlCol="0">
            <a:spAutoFit/>
          </a:bodyPr>
          <a:lstStyle/>
          <a:p>
            <a:r>
              <a:rPr lang="en-US" sz="1000" dirty="0"/>
              <a:t>IMP = Importance. 1= high (have to have), 2= mid (nice to have), 3= low (not a priority)</a:t>
            </a:r>
          </a:p>
        </p:txBody>
      </p:sp>
    </p:spTree>
    <p:extLst>
      <p:ext uri="{BB962C8B-B14F-4D97-AF65-F5344CB8AC3E}">
        <p14:creationId xmlns:p14="http://schemas.microsoft.com/office/powerpoint/2010/main" val="8683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Measuring engagement and customer journey</a:t>
            </a:r>
          </a:p>
        </p:txBody>
      </p:sp>
      <p:sp>
        <p:nvSpPr>
          <p:cNvPr id="3" name="Content Placeholder 2"/>
          <p:cNvSpPr>
            <a:spLocks noGrp="1"/>
          </p:cNvSpPr>
          <p:nvPr>
            <p:ph idx="1"/>
          </p:nvPr>
        </p:nvSpPr>
        <p:spPr/>
        <p:txBody>
          <a:bodyPr>
            <a:normAutofit fontScale="92500" lnSpcReduction="20000"/>
          </a:bodyPr>
          <a:lstStyle/>
          <a:p>
            <a:r>
              <a:rPr lang="en-US" dirty="0"/>
              <a:t>At-a-glance visibility on all interactions that your customers are having with your company with full drill-down and report capabilities</a:t>
            </a:r>
          </a:p>
          <a:p>
            <a:r>
              <a:rPr lang="en-US" dirty="0"/>
              <a:t>Determine which touchpoints resonate with customers and where there is room for improvement</a:t>
            </a:r>
          </a:p>
          <a:p>
            <a:r>
              <a:rPr lang="en-US" dirty="0"/>
              <a:t>Automate interactions with workflows associated with each touchpoint on the customer journey</a:t>
            </a:r>
          </a:p>
          <a:p>
            <a:r>
              <a:rPr lang="en-US" dirty="0"/>
              <a:t>Launch corrective actions to keep customer on their ideal journey whenever deviations occur</a:t>
            </a:r>
          </a:p>
          <a:p>
            <a:r>
              <a:rPr lang="en-US" dirty="0"/>
              <a:t>Workflows can initiate not only on-stage interactions with the prospect/customer but also internal tasks to your team</a:t>
            </a:r>
          </a:p>
          <a:p>
            <a:r>
              <a:rPr lang="en-US" dirty="0"/>
              <a:t>Extract tangible, measurable ROI by moving customers faster through the customer journey towards making a purchase or achieving a set goal</a:t>
            </a:r>
          </a:p>
        </p:txBody>
      </p:sp>
    </p:spTree>
    <p:extLst>
      <p:ext uri="{BB962C8B-B14F-4D97-AF65-F5344CB8AC3E}">
        <p14:creationId xmlns:p14="http://schemas.microsoft.com/office/powerpoint/2010/main" val="66880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76675"/>
              </p:ext>
            </p:extLst>
          </p:nvPr>
        </p:nvGraphicFramePr>
        <p:xfrm>
          <a:off x="159489" y="506818"/>
          <a:ext cx="11844672" cy="5682749"/>
        </p:xfrm>
        <a:graphic>
          <a:graphicData uri="http://schemas.openxmlformats.org/drawingml/2006/table">
            <a:tbl>
              <a:tblPr firstRow="1" bandRow="1">
                <a:tableStyleId>{ED083AE6-46FA-4A59-8FB0-9F97EB10719F}</a:tableStyleId>
              </a:tblPr>
              <a:tblGrid>
                <a:gridCol w="1116418">
                  <a:extLst>
                    <a:ext uri="{9D8B030D-6E8A-4147-A177-3AD203B41FA5}">
                      <a16:colId xmlns:a16="http://schemas.microsoft.com/office/drawing/2014/main" val="20000"/>
                    </a:ext>
                  </a:extLst>
                </a:gridCol>
                <a:gridCol w="1606993">
                  <a:extLst>
                    <a:ext uri="{9D8B030D-6E8A-4147-A177-3AD203B41FA5}">
                      <a16:colId xmlns:a16="http://schemas.microsoft.com/office/drawing/2014/main" val="20001"/>
                    </a:ext>
                  </a:extLst>
                </a:gridCol>
                <a:gridCol w="413193">
                  <a:extLst>
                    <a:ext uri="{9D8B030D-6E8A-4147-A177-3AD203B41FA5}">
                      <a16:colId xmlns:a16="http://schemas.microsoft.com/office/drawing/2014/main" val="20002"/>
                    </a:ext>
                  </a:extLst>
                </a:gridCol>
                <a:gridCol w="1775637">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1637414">
                  <a:extLst>
                    <a:ext uri="{9D8B030D-6E8A-4147-A177-3AD203B41FA5}">
                      <a16:colId xmlns:a16="http://schemas.microsoft.com/office/drawing/2014/main" val="20005"/>
                    </a:ext>
                  </a:extLst>
                </a:gridCol>
                <a:gridCol w="489098">
                  <a:extLst>
                    <a:ext uri="{9D8B030D-6E8A-4147-A177-3AD203B41FA5}">
                      <a16:colId xmlns:a16="http://schemas.microsoft.com/office/drawing/2014/main" val="20006"/>
                    </a:ext>
                  </a:extLst>
                </a:gridCol>
                <a:gridCol w="1743739">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1658679">
                  <a:extLst>
                    <a:ext uri="{9D8B030D-6E8A-4147-A177-3AD203B41FA5}">
                      <a16:colId xmlns:a16="http://schemas.microsoft.com/office/drawing/2014/main" val="20009"/>
                    </a:ext>
                  </a:extLst>
                </a:gridCol>
                <a:gridCol w="489101">
                  <a:extLst>
                    <a:ext uri="{9D8B030D-6E8A-4147-A177-3AD203B41FA5}">
                      <a16:colId xmlns:a16="http://schemas.microsoft.com/office/drawing/2014/main" val="20010"/>
                    </a:ext>
                  </a:extLst>
                </a:gridCol>
              </a:tblGrid>
              <a:tr h="370840">
                <a:tc>
                  <a:txBody>
                    <a:bodyPr/>
                    <a:lstStyle/>
                    <a:p>
                      <a:pPr algn="ctr"/>
                      <a:endParaRPr lang="en-US" sz="1000" dirty="0"/>
                    </a:p>
                  </a:txBody>
                  <a:tcPr/>
                </a:tc>
                <a:tc>
                  <a:txBody>
                    <a:bodyPr/>
                    <a:lstStyle/>
                    <a:p>
                      <a:pPr algn="ctr"/>
                      <a:r>
                        <a:rPr lang="en-US" sz="1000" dirty="0"/>
                        <a:t>Developer</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Marketing Lead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p>
                      <a:pPr algn="ctr"/>
                      <a:endParaRPr lang="en-US" sz="1000" dirty="0"/>
                    </a:p>
                  </a:txBody>
                  <a:tcPr/>
                </a:tc>
                <a:tc>
                  <a:txBody>
                    <a:bodyPr/>
                    <a:lstStyle/>
                    <a:p>
                      <a:pPr algn="ctr"/>
                      <a:r>
                        <a:rPr lang="en-US" sz="1000" dirty="0"/>
                        <a:t>Operations</a:t>
                      </a:r>
                      <a:r>
                        <a:rPr lang="en-US" sz="1000" baseline="0" dirty="0"/>
                        <a:t> Lead</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p>
                      <a:pPr algn="ctr"/>
                      <a:endParaRPr lang="en-US" sz="1000" dirty="0"/>
                    </a:p>
                  </a:txBody>
                  <a:tcPr/>
                </a:tc>
                <a:tc>
                  <a:txBody>
                    <a:bodyPr/>
                    <a:lstStyle/>
                    <a:p>
                      <a:pPr algn="ctr"/>
                      <a:r>
                        <a:rPr lang="en-US" sz="1000" dirty="0"/>
                        <a:t>CFO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txBody>
                  <a:tcPr/>
                </a:tc>
                <a:tc>
                  <a:txBody>
                    <a:bodyPr/>
                    <a:lstStyle/>
                    <a:p>
                      <a:pPr algn="ctr"/>
                      <a:r>
                        <a:rPr lang="en-US" sz="1000" dirty="0"/>
                        <a:t>CEO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txBody>
                  <a:tcPr/>
                </a:tc>
                <a:extLst>
                  <a:ext uri="{0D108BD9-81ED-4DB2-BD59-A6C34878D82A}">
                    <a16:rowId xmlns:a16="http://schemas.microsoft.com/office/drawing/2014/main" val="10000"/>
                  </a:ext>
                </a:extLst>
              </a:tr>
              <a:tr h="1659389">
                <a:tc>
                  <a:txBody>
                    <a:bodyPr/>
                    <a:lstStyle/>
                    <a:p>
                      <a:r>
                        <a:rPr lang="en-US" sz="1000" dirty="0"/>
                        <a:t>Visibility into customer interaction on a whole</a:t>
                      </a:r>
                    </a:p>
                  </a:txBody>
                  <a:tcPr/>
                </a:tc>
                <a:tc>
                  <a:txBody>
                    <a:bodyPr/>
                    <a:lstStyle/>
                    <a:p>
                      <a:r>
                        <a:rPr lang="en-US" sz="1000" dirty="0"/>
                        <a:t>Additional</a:t>
                      </a:r>
                      <a:r>
                        <a:rPr lang="en-US" sz="1000" baseline="0" dirty="0"/>
                        <a:t> data points I can use to customize </a:t>
                      </a:r>
                      <a:r>
                        <a:rPr lang="en-US" sz="1000" baseline="0" dirty="0" err="1"/>
                        <a:t>comms</a:t>
                      </a:r>
                      <a:r>
                        <a:rPr lang="en-US" sz="1000" baseline="0" dirty="0"/>
                        <a:t>/build reports. </a:t>
                      </a:r>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 gives me an overview</a:t>
                      </a:r>
                      <a:r>
                        <a:rPr lang="en-US" sz="1000" baseline="0" dirty="0"/>
                        <a:t> of where customers are in each stage of the journey and helps me focus my marketing efforts where people are getting stuck.</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 can help me pinpoint</a:t>
                      </a:r>
                      <a:r>
                        <a:rPr lang="en-US" sz="1000" baseline="0" dirty="0"/>
                        <a:t> problems in my processes and scalability issues and needs.</a:t>
                      </a:r>
                      <a:endParaRPr lang="en-US" sz="1000" dirty="0"/>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I can tell where people are</a:t>
                      </a:r>
                      <a:r>
                        <a:rPr lang="en-US" sz="1000" baseline="0" dirty="0"/>
                        <a:t> getting stuck on the customer journey/how long it takes them to make it through the journey. I can see churn and gold members and predict what will happen in future. Helps me plan revenue. 30/60/90 day outlook.</a:t>
                      </a:r>
                      <a:endParaRPr lang="en-US" sz="1000" dirty="0"/>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Helps CFO plan revenue. 30/60/90 day outlook. Gives me an idea of many new customers we will be getting at a given time – so I can allocate resources &amp; plan for scale.</a:t>
                      </a:r>
                      <a:endParaRPr lang="en-US" sz="1000" dirty="0"/>
                    </a:p>
                    <a:p>
                      <a:r>
                        <a:rPr lang="en-US" sz="1000" dirty="0"/>
                        <a:t>Ties</a:t>
                      </a:r>
                      <a:r>
                        <a:rPr lang="en-US" sz="1000" baseline="0" dirty="0"/>
                        <a:t> in to “Automate customer interaction based on touchpoints”</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2</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Drill-down &amp; reporting on customer</a:t>
                      </a:r>
                      <a:r>
                        <a:rPr lang="en-US" sz="1000" baseline="0" dirty="0"/>
                        <a:t> interaction</a:t>
                      </a:r>
                      <a:endParaRPr lang="en-US" sz="1000" dirty="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Additional</a:t>
                      </a:r>
                      <a:r>
                        <a:rPr lang="en-US" sz="1000" baseline="0" dirty="0"/>
                        <a:t> data points I can use to customize </a:t>
                      </a:r>
                      <a:r>
                        <a:rPr lang="en-US" sz="1000" baseline="0" dirty="0" err="1"/>
                        <a:t>comms</a:t>
                      </a:r>
                      <a:r>
                        <a:rPr lang="en-US" sz="1000" baseline="0" dirty="0"/>
                        <a:t>/build reports. </a:t>
                      </a:r>
                      <a:endParaRPr lang="en-US" sz="1000" dirty="0"/>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Helps me identify problems while they are small enough to fix, helps me identify</a:t>
                      </a:r>
                      <a:r>
                        <a:rPr lang="en-US" sz="1000" baseline="0" dirty="0"/>
                        <a:t> star content/paths and helps me focus my team on the right efforts – can use other functionality for personalized touches and approvals</a:t>
                      </a:r>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Reporting functionality helps me talk to the CFO and CEO.</a:t>
                      </a:r>
                    </a:p>
                    <a:p>
                      <a:endParaRPr lang="en-US" sz="1000" dirty="0"/>
                    </a:p>
                  </a:txBody>
                  <a:tcPr/>
                </a:tc>
                <a:tc>
                  <a:txBody>
                    <a:bodyPr/>
                    <a:lstStyle/>
                    <a:p>
                      <a:r>
                        <a:rPr lang="en-US" sz="10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 is really for marketing. They</a:t>
                      </a:r>
                      <a:r>
                        <a:rPr lang="en-US" sz="1000" baseline="0" dirty="0"/>
                        <a:t> will let me know if this impacts revenue</a:t>
                      </a:r>
                      <a:endParaRPr lang="en-US" sz="1000" dirty="0"/>
                    </a:p>
                    <a:p>
                      <a:endParaRPr lang="en-US" sz="1000" dirty="0"/>
                    </a:p>
                  </a:txBody>
                  <a:tcPr/>
                </a:tc>
                <a:tc>
                  <a:txBody>
                    <a:bodyPr/>
                    <a:lstStyle/>
                    <a:p>
                      <a:r>
                        <a:rPr lang="en-US" sz="10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I can spot-check individuals with the appropriate</a:t>
                      </a:r>
                      <a:r>
                        <a:rPr lang="en-US" sz="1000" baseline="0" dirty="0"/>
                        <a:t> internal teams/or by myself. </a:t>
                      </a:r>
                      <a:endParaRPr lang="en-US" sz="1000" dirty="0"/>
                    </a:p>
                    <a:p>
                      <a:endParaRPr lang="en-US" sz="1000" dirty="0"/>
                    </a:p>
                  </a:txBody>
                  <a:tcPr/>
                </a:tc>
                <a:tc>
                  <a:txBody>
                    <a:bodyPr/>
                    <a:lstStyle/>
                    <a:p>
                      <a:r>
                        <a:rPr lang="en-US" sz="1000" dirty="0"/>
                        <a:t>2</a:t>
                      </a:r>
                    </a:p>
                  </a:txBody>
                  <a:tcPr/>
                </a:tc>
                <a:extLst>
                  <a:ext uri="{0D108BD9-81ED-4DB2-BD59-A6C34878D82A}">
                    <a16:rowId xmlns:a16="http://schemas.microsoft.com/office/drawing/2014/main" val="10002"/>
                  </a:ext>
                </a:extLst>
              </a:tr>
              <a:tr h="370840">
                <a:tc>
                  <a:txBody>
                    <a:bodyPr/>
                    <a:lstStyle/>
                    <a:p>
                      <a:r>
                        <a:rPr lang="en-US" sz="1000" dirty="0"/>
                        <a:t>Determine</a:t>
                      </a:r>
                      <a:r>
                        <a:rPr lang="en-US" sz="1000" baseline="0" dirty="0"/>
                        <a:t> which touchpoints resonate with customers</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Additional data point that helps me learn</a:t>
                      </a:r>
                      <a:r>
                        <a:rPr lang="en-US" sz="1000" baseline="0" dirty="0"/>
                        <a:t> more about this process – also helps me prepare for future conversations with exec team</a:t>
                      </a:r>
                      <a:endParaRPr lang="en-US" sz="1000" dirty="0"/>
                    </a:p>
                  </a:txBody>
                  <a:tcPr/>
                </a:tc>
                <a:tc>
                  <a:txBody>
                    <a:bodyPr/>
                    <a:lstStyle/>
                    <a:p>
                      <a:r>
                        <a:rPr lang="en-US" sz="10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a:t>
                      </a:r>
                      <a:r>
                        <a:rPr lang="en-US" sz="1000" baseline="0" dirty="0"/>
                        <a:t> is key. I need to know what works and what doesn't</a:t>
                      </a:r>
                      <a:r>
                        <a:rPr lang="uk-UA" sz="1000" baseline="0" dirty="0"/>
                        <a:t>’</a:t>
                      </a:r>
                      <a:r>
                        <a:rPr lang="en-US" sz="1000" baseline="0" dirty="0"/>
                        <a:t>t so I can focus my efforts/team appropriately.</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Helping</a:t>
                      </a:r>
                      <a:r>
                        <a:rPr lang="en-US" sz="1000" baseline="0" dirty="0"/>
                        <a:t> to pinpoint issues in the process and seeing where customers get stuck is key.</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a:t>
                      </a:r>
                      <a:r>
                        <a:rPr lang="en-US" sz="1000" baseline="0" dirty="0"/>
                        <a:t> informs functionality use and helps inform pricing. </a:t>
                      </a:r>
                      <a:endParaRPr lang="en-US" sz="1000" dirty="0"/>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Growth. This is the main growth</a:t>
                      </a:r>
                      <a:r>
                        <a:rPr lang="en-US" sz="1000" baseline="0" dirty="0"/>
                        <a:t> engine and helps inform strategic decisions across the business. </a:t>
                      </a:r>
                      <a:endParaRPr lang="en-US" sz="1000" dirty="0"/>
                    </a:p>
                    <a:p>
                      <a:endParaRPr lang="en-US" sz="1000" dirty="0"/>
                    </a:p>
                  </a:txBody>
                  <a:tcPr/>
                </a:tc>
                <a:tc>
                  <a:txBody>
                    <a:bodyPr/>
                    <a:lstStyle/>
                    <a:p>
                      <a:r>
                        <a:rPr lang="en-US" sz="1000" dirty="0"/>
                        <a:t>1</a:t>
                      </a:r>
                    </a:p>
                  </a:txBody>
                  <a:tcPr/>
                </a:tc>
                <a:extLst>
                  <a:ext uri="{0D108BD9-81ED-4DB2-BD59-A6C34878D82A}">
                    <a16:rowId xmlns:a16="http://schemas.microsoft.com/office/drawing/2014/main" val="10003"/>
                  </a:ext>
                </a:extLst>
              </a:tr>
              <a:tr h="370840">
                <a:tc>
                  <a:txBody>
                    <a:bodyPr/>
                    <a:lstStyle/>
                    <a:p>
                      <a:r>
                        <a:rPr lang="en-US" sz="1100" dirty="0"/>
                        <a:t>Automate</a:t>
                      </a:r>
                      <a:r>
                        <a:rPr lang="en-US" sz="1100" baseline="0" dirty="0"/>
                        <a:t> customer interaction based on touchpoints</a:t>
                      </a:r>
                      <a:endParaRPr lang="en-US" sz="1100" dirty="0"/>
                    </a:p>
                  </a:txBody>
                  <a:tcPr/>
                </a:tc>
                <a:tc>
                  <a:txBody>
                    <a:bodyPr/>
                    <a:lstStyle/>
                    <a:p>
                      <a:r>
                        <a:rPr lang="en-US" sz="1100" dirty="0"/>
                        <a:t>Automation means less interaction offline, basing</a:t>
                      </a:r>
                      <a:r>
                        <a:rPr lang="en-US" sz="1100" baseline="0" dirty="0"/>
                        <a:t> this on triggers means everything can be automated and not manual/error-prone</a:t>
                      </a:r>
                      <a:endParaRPr lang="en-US" sz="11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Automating processes cuts</a:t>
                      </a:r>
                      <a:r>
                        <a:rPr lang="en-US" sz="1000" baseline="0" dirty="0"/>
                        <a:t> down on human error. Also allows me to send ads/coupons when, for example, bills are due or gold status is achieved. Helps move customer from one touchpoint to another.</a:t>
                      </a:r>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Automating processes helps cut</a:t>
                      </a:r>
                      <a:r>
                        <a:rPr lang="en-US" sz="1000" baseline="0" dirty="0"/>
                        <a:t> down on human error. Helps with staffing when automation works. Allows flexibility/adaptability. We can implement new processes faster when they are automated.</a:t>
                      </a:r>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Cuts</a:t>
                      </a:r>
                      <a:r>
                        <a:rPr lang="en-US" sz="1000" baseline="0" dirty="0"/>
                        <a:t> down on staffing/errors if process is automated. Cuts down on overhead in general. </a:t>
                      </a:r>
                      <a:endParaRPr lang="en-US" sz="1000" dirty="0"/>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Can help me implement</a:t>
                      </a:r>
                      <a:r>
                        <a:rPr lang="en-US" sz="1000" baseline="0" dirty="0"/>
                        <a:t> a strategy to move customers from A to B. </a:t>
                      </a:r>
                      <a:endParaRPr lang="en-US" sz="1000" dirty="0"/>
                    </a:p>
                    <a:p>
                      <a:endParaRPr lang="en-US" sz="1000" dirty="0"/>
                    </a:p>
                  </a:txBody>
                  <a:tcPr/>
                </a:tc>
                <a:tc>
                  <a:txBody>
                    <a:bodyPr/>
                    <a:lstStyle/>
                    <a:p>
                      <a:r>
                        <a:rPr lang="en-US" sz="1000" dirty="0"/>
                        <a:t>1</a:t>
                      </a:r>
                    </a:p>
                  </a:txBody>
                  <a:tcPr/>
                </a:tc>
                <a:extLst>
                  <a:ext uri="{0D108BD9-81ED-4DB2-BD59-A6C34878D82A}">
                    <a16:rowId xmlns:a16="http://schemas.microsoft.com/office/drawing/2014/main" val="10004"/>
                  </a:ext>
                </a:extLst>
              </a:tr>
            </a:tbl>
          </a:graphicData>
        </a:graphic>
      </p:graphicFrame>
      <p:sp>
        <p:nvSpPr>
          <p:cNvPr id="5" name="Title 1"/>
          <p:cNvSpPr txBox="1">
            <a:spLocks/>
          </p:cNvSpPr>
          <p:nvPr/>
        </p:nvSpPr>
        <p:spPr>
          <a:xfrm>
            <a:off x="838200" y="-30163"/>
            <a:ext cx="10515600" cy="614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a:lstStyle>
          <a:p>
            <a:r>
              <a:rPr lang="en-US" sz="2800" dirty="0"/>
              <a:t>Measuring engagement and customer journey by role</a:t>
            </a:r>
          </a:p>
        </p:txBody>
      </p:sp>
      <p:sp>
        <p:nvSpPr>
          <p:cNvPr id="7" name="TextBox 6"/>
          <p:cNvSpPr txBox="1"/>
          <p:nvPr/>
        </p:nvSpPr>
        <p:spPr>
          <a:xfrm>
            <a:off x="156635" y="6243084"/>
            <a:ext cx="5085216" cy="246221"/>
          </a:xfrm>
          <a:prstGeom prst="rect">
            <a:avLst/>
          </a:prstGeom>
          <a:noFill/>
        </p:spPr>
        <p:txBody>
          <a:bodyPr wrap="square" rtlCol="0">
            <a:spAutoFit/>
          </a:bodyPr>
          <a:lstStyle/>
          <a:p>
            <a:r>
              <a:rPr lang="en-US" sz="1000" dirty="0"/>
              <a:t>IMP = Importance. 1= high (have to have), 2= mid (nice to have), 3= low (not a priority)</a:t>
            </a:r>
          </a:p>
        </p:txBody>
      </p:sp>
    </p:spTree>
    <p:extLst>
      <p:ext uri="{BB962C8B-B14F-4D97-AF65-F5344CB8AC3E}">
        <p14:creationId xmlns:p14="http://schemas.microsoft.com/office/powerpoint/2010/main" val="25938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75346178"/>
              </p:ext>
            </p:extLst>
          </p:nvPr>
        </p:nvGraphicFramePr>
        <p:xfrm>
          <a:off x="159489" y="506818"/>
          <a:ext cx="11844672" cy="4524509"/>
        </p:xfrm>
        <a:graphic>
          <a:graphicData uri="http://schemas.openxmlformats.org/drawingml/2006/table">
            <a:tbl>
              <a:tblPr firstRow="1" bandRow="1">
                <a:tableStyleId>{ED083AE6-46FA-4A59-8FB0-9F97EB10719F}</a:tableStyleId>
              </a:tblPr>
              <a:tblGrid>
                <a:gridCol w="1116418">
                  <a:extLst>
                    <a:ext uri="{9D8B030D-6E8A-4147-A177-3AD203B41FA5}">
                      <a16:colId xmlns:a16="http://schemas.microsoft.com/office/drawing/2014/main" val="20000"/>
                    </a:ext>
                  </a:extLst>
                </a:gridCol>
                <a:gridCol w="1041991">
                  <a:extLst>
                    <a:ext uri="{9D8B030D-6E8A-4147-A177-3AD203B41FA5}">
                      <a16:colId xmlns:a16="http://schemas.microsoft.com/office/drawing/2014/main" val="20001"/>
                    </a:ext>
                  </a:extLst>
                </a:gridCol>
                <a:gridCol w="425302">
                  <a:extLst>
                    <a:ext uri="{9D8B030D-6E8A-4147-A177-3AD203B41FA5}">
                      <a16:colId xmlns:a16="http://schemas.microsoft.com/office/drawing/2014/main" val="20002"/>
                    </a:ext>
                  </a:extLst>
                </a:gridCol>
                <a:gridCol w="2083981">
                  <a:extLst>
                    <a:ext uri="{9D8B030D-6E8A-4147-A177-3AD203B41FA5}">
                      <a16:colId xmlns:a16="http://schemas.microsoft.com/office/drawing/2014/main" val="20003"/>
                    </a:ext>
                  </a:extLst>
                </a:gridCol>
                <a:gridCol w="425303">
                  <a:extLst>
                    <a:ext uri="{9D8B030D-6E8A-4147-A177-3AD203B41FA5}">
                      <a16:colId xmlns:a16="http://schemas.microsoft.com/office/drawing/2014/main" val="20004"/>
                    </a:ext>
                  </a:extLst>
                </a:gridCol>
                <a:gridCol w="1456660">
                  <a:extLst>
                    <a:ext uri="{9D8B030D-6E8A-4147-A177-3AD203B41FA5}">
                      <a16:colId xmlns:a16="http://schemas.microsoft.com/office/drawing/2014/main" val="20005"/>
                    </a:ext>
                  </a:extLst>
                </a:gridCol>
                <a:gridCol w="467833">
                  <a:extLst>
                    <a:ext uri="{9D8B030D-6E8A-4147-A177-3AD203B41FA5}">
                      <a16:colId xmlns:a16="http://schemas.microsoft.com/office/drawing/2014/main" val="20006"/>
                    </a:ext>
                  </a:extLst>
                </a:gridCol>
                <a:gridCol w="1881963">
                  <a:extLst>
                    <a:ext uri="{9D8B030D-6E8A-4147-A177-3AD203B41FA5}">
                      <a16:colId xmlns:a16="http://schemas.microsoft.com/office/drawing/2014/main" val="20007"/>
                    </a:ext>
                  </a:extLst>
                </a:gridCol>
                <a:gridCol w="404037">
                  <a:extLst>
                    <a:ext uri="{9D8B030D-6E8A-4147-A177-3AD203B41FA5}">
                      <a16:colId xmlns:a16="http://schemas.microsoft.com/office/drawing/2014/main" val="20008"/>
                    </a:ext>
                  </a:extLst>
                </a:gridCol>
                <a:gridCol w="2052083">
                  <a:extLst>
                    <a:ext uri="{9D8B030D-6E8A-4147-A177-3AD203B41FA5}">
                      <a16:colId xmlns:a16="http://schemas.microsoft.com/office/drawing/2014/main" val="20009"/>
                    </a:ext>
                  </a:extLst>
                </a:gridCol>
                <a:gridCol w="489101">
                  <a:extLst>
                    <a:ext uri="{9D8B030D-6E8A-4147-A177-3AD203B41FA5}">
                      <a16:colId xmlns:a16="http://schemas.microsoft.com/office/drawing/2014/main" val="20010"/>
                    </a:ext>
                  </a:extLst>
                </a:gridCol>
              </a:tblGrid>
              <a:tr h="370840">
                <a:tc>
                  <a:txBody>
                    <a:bodyPr/>
                    <a:lstStyle/>
                    <a:p>
                      <a:pPr algn="ctr"/>
                      <a:endParaRPr lang="en-US" sz="1000" dirty="0"/>
                    </a:p>
                  </a:txBody>
                  <a:tcPr/>
                </a:tc>
                <a:tc>
                  <a:txBody>
                    <a:bodyPr/>
                    <a:lstStyle/>
                    <a:p>
                      <a:pPr algn="ctr"/>
                      <a:r>
                        <a:rPr lang="en-US" sz="1000" dirty="0"/>
                        <a:t>Developer</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Marketing Lead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p>
                      <a:pPr algn="ctr"/>
                      <a:endParaRPr lang="en-US" sz="1000" dirty="0"/>
                    </a:p>
                  </a:txBody>
                  <a:tcPr/>
                </a:tc>
                <a:tc>
                  <a:txBody>
                    <a:bodyPr/>
                    <a:lstStyle/>
                    <a:p>
                      <a:pPr algn="ctr"/>
                      <a:r>
                        <a:rPr lang="en-US" sz="1000" dirty="0"/>
                        <a:t>Operations</a:t>
                      </a:r>
                      <a:r>
                        <a:rPr lang="en-US" sz="1000" baseline="0" dirty="0"/>
                        <a:t> Lead</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p>
                      <a:pPr algn="ctr"/>
                      <a:endParaRPr lang="en-US" sz="1000" dirty="0"/>
                    </a:p>
                  </a:txBody>
                  <a:tcPr/>
                </a:tc>
                <a:tc>
                  <a:txBody>
                    <a:bodyPr/>
                    <a:lstStyle/>
                    <a:p>
                      <a:pPr algn="ctr"/>
                      <a:r>
                        <a:rPr lang="en-US" sz="1000" dirty="0"/>
                        <a:t>CFO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txBody>
                  <a:tcPr/>
                </a:tc>
                <a:tc>
                  <a:txBody>
                    <a:bodyPr/>
                    <a:lstStyle/>
                    <a:p>
                      <a:pPr algn="ctr"/>
                      <a:r>
                        <a:rPr lang="en-US" sz="1000" dirty="0"/>
                        <a:t>CEO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Imp</a:t>
                      </a:r>
                    </a:p>
                  </a:txBody>
                  <a:tcPr/>
                </a:tc>
                <a:extLst>
                  <a:ext uri="{0D108BD9-81ED-4DB2-BD59-A6C34878D82A}">
                    <a16:rowId xmlns:a16="http://schemas.microsoft.com/office/drawing/2014/main" val="10000"/>
                  </a:ext>
                </a:extLst>
              </a:tr>
              <a:tr h="1659389">
                <a:tc>
                  <a:txBody>
                    <a:bodyPr/>
                    <a:lstStyle/>
                    <a:p>
                      <a:r>
                        <a:rPr lang="en-US" sz="1100" dirty="0"/>
                        <a:t>Automate corrective action</a:t>
                      </a:r>
                      <a:r>
                        <a:rPr lang="en-US" sz="1100" baseline="0" dirty="0"/>
                        <a:t> to keep customers on their ideal journey</a:t>
                      </a:r>
                      <a:endParaRPr lang="en-US" sz="1100" dirty="0"/>
                    </a:p>
                  </a:txBody>
                  <a:tcPr/>
                </a:tc>
                <a:tc>
                  <a:txBody>
                    <a:bodyPr/>
                    <a:lstStyle/>
                    <a:p>
                      <a:r>
                        <a:rPr lang="en-US" sz="1100" dirty="0"/>
                        <a:t>Data</a:t>
                      </a:r>
                      <a:r>
                        <a:rPr lang="en-US" sz="1100" baseline="0" dirty="0"/>
                        <a:t> helps me prepare for conversations with the executives</a:t>
                      </a:r>
                      <a:endParaRPr lang="en-US" sz="1100" dirty="0"/>
                    </a:p>
                  </a:txBody>
                  <a:tcPr/>
                </a:tc>
                <a:tc>
                  <a:txBody>
                    <a:bodyPr/>
                    <a:lstStyle/>
                    <a:p>
                      <a:r>
                        <a:rPr lang="en-US" sz="10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Saves time and staffing when</a:t>
                      </a:r>
                      <a:r>
                        <a:rPr lang="en-US" sz="1000" baseline="0" dirty="0"/>
                        <a:t> we can steer customers to their ideal path in an automated way. Issuing corrective action means sending emails checking in, special offers, even triggering an internal message for sales to call the customer. Most marketing systems don’t recognize exceptions but this one </a:t>
                      </a:r>
                      <a:r>
                        <a:rPr lang="en-US" sz="1000" baseline="0"/>
                        <a:t>does.</a:t>
                      </a:r>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I need to be able to handle exceptions to the process and real-life</a:t>
                      </a:r>
                      <a:r>
                        <a:rPr lang="en-US" sz="1000" baseline="0" dirty="0"/>
                        <a:t> events. Those unexpected factors that can happen for all of my customers.</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Replacing overhead with</a:t>
                      </a:r>
                      <a:r>
                        <a:rPr lang="en-US" sz="1000" baseline="0" dirty="0"/>
                        <a:t> automated process saves money and increases EBITA. More customers will make a purchase after achieving their ideal path. Customer retention goes up as well.</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Reducing overhead is good but I really want more customers. I want to mine my existing customers for those golden opportunities that otherwise we are missing. </a:t>
                      </a:r>
                      <a:br>
                        <a:rPr lang="en-US" sz="1000" dirty="0"/>
                      </a:br>
                      <a:r>
                        <a:rPr lang="en-US" sz="1000" dirty="0"/>
                        <a:t>NOTE:</a:t>
                      </a:r>
                      <a:r>
                        <a:rPr lang="en-US" sz="1000" baseline="0" dirty="0"/>
                        <a:t> </a:t>
                      </a:r>
                      <a:r>
                        <a:rPr lang="en-US" sz="1000" dirty="0"/>
                        <a:t>GM Story (airbag letter sent</a:t>
                      </a:r>
                      <a:r>
                        <a:rPr lang="en-US" sz="1000" baseline="0" dirty="0"/>
                        <a:t> to all GM customers including those killed)</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1</a:t>
                      </a:r>
                    </a:p>
                  </a:txBody>
                  <a:tcPr/>
                </a:tc>
                <a:extLst>
                  <a:ext uri="{0D108BD9-81ED-4DB2-BD59-A6C34878D82A}">
                    <a16:rowId xmlns:a16="http://schemas.microsoft.com/office/drawing/2014/main" val="10001"/>
                  </a:ext>
                </a:extLst>
              </a:tr>
              <a:tr h="370840">
                <a:tc>
                  <a:txBody>
                    <a:bodyPr/>
                    <a:lstStyle/>
                    <a:p>
                      <a:r>
                        <a:rPr lang="en-US" sz="1100" dirty="0"/>
                        <a:t>Automate</a:t>
                      </a:r>
                      <a:r>
                        <a:rPr lang="en-US" sz="1100" baseline="0" dirty="0"/>
                        <a:t> </a:t>
                      </a:r>
                      <a:r>
                        <a:rPr lang="en-US" sz="1100" dirty="0"/>
                        <a:t>internal team</a:t>
                      </a:r>
                      <a:r>
                        <a:rPr lang="en-US" sz="1100" baseline="0" dirty="0"/>
                        <a:t> notifications when customer takes interaction of note</a:t>
                      </a:r>
                      <a:endParaRPr lang="en-US" sz="1100" dirty="0"/>
                    </a:p>
                  </a:txBody>
                  <a:tcPr/>
                </a:tc>
                <a:tc>
                  <a:txBody>
                    <a:bodyPr/>
                    <a:lstStyle/>
                    <a:p>
                      <a:r>
                        <a:rPr lang="en-US" sz="1100" dirty="0"/>
                        <a:t>--</a:t>
                      </a:r>
                    </a:p>
                  </a:txBody>
                  <a:tcPr/>
                </a:tc>
                <a:tc>
                  <a:txBody>
                    <a:bodyPr/>
                    <a:lstStyle/>
                    <a:p>
                      <a:r>
                        <a:rPr lang="en-US" sz="10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Fosters collaboration because I can involve</a:t>
                      </a:r>
                      <a:r>
                        <a:rPr lang="en-US" sz="1000" baseline="0" dirty="0"/>
                        <a:t> sales/finance/ops when needed. Collections, for example, can be handled differently depending on customer parameters.</a:t>
                      </a: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Collaboration is key. Can dedicate resources to other tasks if this is being handled</a:t>
                      </a:r>
                      <a:r>
                        <a:rPr lang="en-US" sz="1000" baseline="0" dirty="0"/>
                        <a:t> in an automated way.</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Collections, billing, renewals can be handled differently depending on customer parameters. Looking into how much time each process takes can help us streamline operations.</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Leveraging the resources that we have helps reduce cost and scale the business. </a:t>
                      </a:r>
                    </a:p>
                    <a:p>
                      <a:endParaRPr lang="en-US" sz="1000" dirty="0"/>
                    </a:p>
                  </a:txBody>
                  <a:tcPr/>
                </a:tc>
                <a:tc>
                  <a:txBody>
                    <a:bodyPr/>
                    <a:lstStyle/>
                    <a:p>
                      <a:r>
                        <a:rPr lang="en-US" sz="1000" dirty="0"/>
                        <a:t>2</a:t>
                      </a:r>
                    </a:p>
                  </a:txBody>
                  <a:tcPr/>
                </a:tc>
                <a:extLst>
                  <a:ext uri="{0D108BD9-81ED-4DB2-BD59-A6C34878D82A}">
                    <a16:rowId xmlns:a16="http://schemas.microsoft.com/office/drawing/2014/main" val="10002"/>
                  </a:ext>
                </a:extLst>
              </a:tr>
              <a:tr h="370840">
                <a:tc>
                  <a:txBody>
                    <a:bodyPr/>
                    <a:lstStyle/>
                    <a:p>
                      <a:r>
                        <a:rPr lang="en-US" sz="1100" dirty="0"/>
                        <a:t>Set goals and</a:t>
                      </a:r>
                      <a:r>
                        <a:rPr lang="en-US" sz="1100" baseline="0" dirty="0"/>
                        <a:t> measure ROI</a:t>
                      </a:r>
                      <a:endParaRPr lang="en-US" sz="1100" dirty="0"/>
                    </a:p>
                  </a:txBody>
                  <a:tcPr/>
                </a:tc>
                <a:tc>
                  <a:txBody>
                    <a:bodyPr/>
                    <a:lstStyle/>
                    <a:p>
                      <a:r>
                        <a:rPr lang="en-US" sz="1100" dirty="0"/>
                        <a:t>--</a:t>
                      </a:r>
                    </a:p>
                  </a:txBody>
                  <a:tcPr/>
                </a:tc>
                <a:tc>
                  <a:txBody>
                    <a:bodyPr/>
                    <a:lstStyle/>
                    <a:p>
                      <a:r>
                        <a:rPr lang="en-US" sz="10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 helps me prove the worth of my department – ROI on marketing</a:t>
                      </a:r>
                      <a:r>
                        <a:rPr lang="en-US" sz="1000" baseline="0" dirty="0"/>
                        <a:t> efforts ties a revenue number to what has traditionally been a money pit. Helps me focus my marketing efforts on the largest ROI segments.</a:t>
                      </a:r>
                      <a:endParaRPr lang="en-US" sz="1000" dirty="0"/>
                    </a:p>
                    <a:p>
                      <a:endParaRPr lang="en-US" sz="1000" dirty="0"/>
                    </a:p>
                  </a:txBody>
                  <a:tcPr/>
                </a:tc>
                <a:tc>
                  <a:txBody>
                    <a:bodyPr/>
                    <a:lstStyle/>
                    <a:p>
                      <a:r>
                        <a:rPr lang="en-US" sz="10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Helps distribute resources according to ROI</a:t>
                      </a:r>
                    </a:p>
                    <a:p>
                      <a:endParaRPr lang="en-US" sz="1000" dirty="0"/>
                    </a:p>
                  </a:txBody>
                  <a:tcPr/>
                </a:tc>
                <a:tc>
                  <a:txBody>
                    <a:bodyPr/>
                    <a:lstStyle/>
                    <a:p>
                      <a:r>
                        <a:rPr lang="en-US" sz="1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ROI on marketing</a:t>
                      </a:r>
                      <a:r>
                        <a:rPr lang="en-US" sz="1000" baseline="0" dirty="0"/>
                        <a:t> efforts ties a revenue number and accountability to marketing lead. Also helps streamline teams and process.</a:t>
                      </a:r>
                      <a:endParaRPr lang="en-US" sz="1000" dirty="0"/>
                    </a:p>
                    <a:p>
                      <a:endParaRPr lang="en-US" sz="1000" dirty="0"/>
                    </a:p>
                  </a:txBody>
                  <a:tcPr/>
                </a:tc>
                <a:tc>
                  <a:txBody>
                    <a:bodyPr/>
                    <a:lstStyle/>
                    <a:p>
                      <a:r>
                        <a:rPr lang="en-US" sz="1000" dirty="0"/>
                        <a:t>2</a:t>
                      </a:r>
                    </a:p>
                  </a:txBody>
                  <a:tcPr/>
                </a:tc>
                <a:tc>
                  <a:txBody>
                    <a:bodyPr/>
                    <a:lstStyle/>
                    <a:p>
                      <a:r>
                        <a:rPr lang="en-US" sz="1000" dirty="0"/>
                        <a:t>I</a:t>
                      </a:r>
                      <a:r>
                        <a:rPr lang="en-US" sz="1000" baseline="0" dirty="0"/>
                        <a:t> know we are making strategic investments in what works because I see ROI from our efforts.</a:t>
                      </a:r>
                      <a:endParaRPr lang="en-US" sz="1000" dirty="0"/>
                    </a:p>
                  </a:txBody>
                  <a:tcPr/>
                </a:tc>
                <a:tc>
                  <a:txBody>
                    <a:bodyPr/>
                    <a:lstStyle/>
                    <a:p>
                      <a:r>
                        <a:rPr lang="en-US" sz="1000" dirty="0"/>
                        <a:t>1</a:t>
                      </a:r>
                    </a:p>
                  </a:txBody>
                  <a:tcPr/>
                </a:tc>
                <a:extLst>
                  <a:ext uri="{0D108BD9-81ED-4DB2-BD59-A6C34878D82A}">
                    <a16:rowId xmlns:a16="http://schemas.microsoft.com/office/drawing/2014/main" val="10003"/>
                  </a:ext>
                </a:extLst>
              </a:tr>
            </a:tbl>
          </a:graphicData>
        </a:graphic>
      </p:graphicFrame>
      <p:sp>
        <p:nvSpPr>
          <p:cNvPr id="5" name="Title 1"/>
          <p:cNvSpPr txBox="1">
            <a:spLocks/>
          </p:cNvSpPr>
          <p:nvPr/>
        </p:nvSpPr>
        <p:spPr>
          <a:xfrm>
            <a:off x="838200" y="-30163"/>
            <a:ext cx="10515600" cy="614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a:lstStyle>
          <a:p>
            <a:r>
              <a:rPr lang="en-US" sz="2800" dirty="0"/>
              <a:t>Measuring engagement and customer journey by role (cont.)</a:t>
            </a:r>
          </a:p>
        </p:txBody>
      </p:sp>
      <p:sp>
        <p:nvSpPr>
          <p:cNvPr id="7" name="TextBox 6"/>
          <p:cNvSpPr txBox="1"/>
          <p:nvPr/>
        </p:nvSpPr>
        <p:spPr>
          <a:xfrm>
            <a:off x="156635" y="6166884"/>
            <a:ext cx="5085216" cy="246221"/>
          </a:xfrm>
          <a:prstGeom prst="rect">
            <a:avLst/>
          </a:prstGeom>
          <a:noFill/>
        </p:spPr>
        <p:txBody>
          <a:bodyPr wrap="square" rtlCol="0">
            <a:spAutoFit/>
          </a:bodyPr>
          <a:lstStyle/>
          <a:p>
            <a:r>
              <a:rPr lang="en-US" sz="1000" dirty="0"/>
              <a:t>IMP = Importance. 1= high (have to have), 2= mid (nice to have), 3= low (not a priority)</a:t>
            </a:r>
          </a:p>
        </p:txBody>
      </p:sp>
    </p:spTree>
    <p:extLst>
      <p:ext uri="{BB962C8B-B14F-4D97-AF65-F5344CB8AC3E}">
        <p14:creationId xmlns:p14="http://schemas.microsoft.com/office/powerpoint/2010/main" val="70277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0865" y="564243"/>
            <a:ext cx="9610271" cy="1200329"/>
          </a:xfrm>
          <a:prstGeom prst="rect">
            <a:avLst/>
          </a:prstGeom>
          <a:solidFill>
            <a:schemeClr val="accent4"/>
          </a:solidFill>
        </p:spPr>
        <p:txBody>
          <a:bodyPr wrap="square" rtlCol="0">
            <a:spAutoFit/>
          </a:bodyPr>
          <a:lstStyle/>
          <a:p>
            <a:pPr algn="ctr"/>
            <a:r>
              <a:rPr lang="en-US" sz="2400" dirty="0">
                <a:solidFill>
                  <a:schemeClr val="bg1"/>
                </a:solidFill>
              </a:rPr>
              <a:t>Our software solutions help developers, marketers, and tech ops meet their business goals to more effectively communicate and engage with their customers, for increased ROI and longer customer life.</a:t>
            </a:r>
          </a:p>
        </p:txBody>
      </p:sp>
      <p:sp>
        <p:nvSpPr>
          <p:cNvPr id="6" name="TextBox 5"/>
          <p:cNvSpPr txBox="1"/>
          <p:nvPr/>
        </p:nvSpPr>
        <p:spPr>
          <a:xfrm>
            <a:off x="1197429" y="2220755"/>
            <a:ext cx="3462102" cy="369332"/>
          </a:xfrm>
          <a:prstGeom prst="rect">
            <a:avLst/>
          </a:prstGeom>
          <a:noFill/>
        </p:spPr>
        <p:txBody>
          <a:bodyPr wrap="none" rtlCol="0">
            <a:spAutoFit/>
          </a:bodyPr>
          <a:lstStyle/>
          <a:p>
            <a:r>
              <a:rPr lang="en-US" b="1" dirty="0"/>
              <a:t>Business Goals of Ecrion Prospects</a:t>
            </a:r>
          </a:p>
        </p:txBody>
      </p:sp>
      <p:sp>
        <p:nvSpPr>
          <p:cNvPr id="7" name="TextBox 6"/>
          <p:cNvSpPr txBox="1"/>
          <p:nvPr/>
        </p:nvSpPr>
        <p:spPr>
          <a:xfrm>
            <a:off x="1197429" y="2924629"/>
            <a:ext cx="3938835" cy="2308324"/>
          </a:xfrm>
          <a:prstGeom prst="rect">
            <a:avLst/>
          </a:prstGeom>
          <a:noFill/>
        </p:spPr>
        <p:txBody>
          <a:bodyPr wrap="none" rtlCol="0">
            <a:spAutoFit/>
          </a:bodyPr>
          <a:lstStyle/>
          <a:p>
            <a:r>
              <a:rPr lang="en-US" sz="2400" dirty="0"/>
              <a:t>Omnichannel delivery</a:t>
            </a:r>
          </a:p>
          <a:p>
            <a:r>
              <a:rPr lang="en-US" sz="2400" dirty="0"/>
              <a:t>Managing correspondence</a:t>
            </a:r>
          </a:p>
          <a:p>
            <a:r>
              <a:rPr lang="en-US" sz="2400" dirty="0"/>
              <a:t>Personalization</a:t>
            </a:r>
          </a:p>
          <a:p>
            <a:r>
              <a:rPr lang="en-US" sz="2400" dirty="0"/>
              <a:t>Document production at scale</a:t>
            </a:r>
          </a:p>
          <a:p>
            <a:r>
              <a:rPr lang="en-US" sz="2400" dirty="0"/>
              <a:t>Error free communications</a:t>
            </a:r>
          </a:p>
          <a:p>
            <a:r>
              <a:rPr lang="en-US" sz="2400" dirty="0"/>
              <a:t>Measuring engagement</a:t>
            </a:r>
          </a:p>
        </p:txBody>
      </p:sp>
      <p:sp>
        <p:nvSpPr>
          <p:cNvPr id="8" name="TextBox 7"/>
          <p:cNvSpPr txBox="1"/>
          <p:nvPr/>
        </p:nvSpPr>
        <p:spPr>
          <a:xfrm>
            <a:off x="7618506" y="2739963"/>
            <a:ext cx="1990994" cy="2677656"/>
          </a:xfrm>
          <a:prstGeom prst="rect">
            <a:avLst/>
          </a:prstGeom>
          <a:noFill/>
        </p:spPr>
        <p:txBody>
          <a:bodyPr wrap="none" rtlCol="0">
            <a:spAutoFit/>
          </a:bodyPr>
          <a:lstStyle/>
          <a:p>
            <a:r>
              <a:rPr lang="en-US" sz="2400" dirty="0"/>
              <a:t>Blog Posts</a:t>
            </a:r>
          </a:p>
          <a:p>
            <a:r>
              <a:rPr lang="en-US" sz="2400" dirty="0"/>
              <a:t>Webinars</a:t>
            </a:r>
          </a:p>
          <a:p>
            <a:r>
              <a:rPr lang="en-US" sz="2400" dirty="0"/>
              <a:t>Whitepapers</a:t>
            </a:r>
          </a:p>
          <a:p>
            <a:r>
              <a:rPr lang="en-US" sz="2400" dirty="0"/>
              <a:t>Data Sheets</a:t>
            </a:r>
          </a:p>
          <a:p>
            <a:r>
              <a:rPr lang="en-US" sz="2400" dirty="0"/>
              <a:t>Website Pages</a:t>
            </a:r>
          </a:p>
          <a:p>
            <a:r>
              <a:rPr lang="en-US" sz="2400" dirty="0"/>
              <a:t>Ads</a:t>
            </a:r>
          </a:p>
          <a:p>
            <a:r>
              <a:rPr lang="en-US" sz="2400" dirty="0"/>
              <a:t>Social Posts</a:t>
            </a:r>
          </a:p>
        </p:txBody>
      </p:sp>
      <p:sp>
        <p:nvSpPr>
          <p:cNvPr id="9" name="Right Arrow 8"/>
          <p:cNvSpPr/>
          <p:nvPr/>
        </p:nvSpPr>
        <p:spPr>
          <a:xfrm>
            <a:off x="5339443" y="3333706"/>
            <a:ext cx="1513114" cy="93617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18506" y="2220755"/>
            <a:ext cx="2551532" cy="369332"/>
          </a:xfrm>
          <a:prstGeom prst="rect">
            <a:avLst/>
          </a:prstGeom>
          <a:noFill/>
        </p:spPr>
        <p:txBody>
          <a:bodyPr wrap="none" rtlCol="0">
            <a:spAutoFit/>
          </a:bodyPr>
          <a:lstStyle/>
          <a:p>
            <a:r>
              <a:rPr lang="en-US" b="1" dirty="0"/>
              <a:t>Ecrion Marketing Output</a:t>
            </a:r>
          </a:p>
        </p:txBody>
      </p:sp>
    </p:spTree>
    <p:extLst>
      <p:ext uri="{BB962C8B-B14F-4D97-AF65-F5344CB8AC3E}">
        <p14:creationId xmlns:p14="http://schemas.microsoft.com/office/powerpoint/2010/main" val="115208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18782245"/>
              </p:ext>
            </p:extLst>
          </p:nvPr>
        </p:nvGraphicFramePr>
        <p:xfrm>
          <a:off x="2032000" y="1409700"/>
          <a:ext cx="8128000" cy="4038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12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Document production at scale</a:t>
            </a:r>
          </a:p>
        </p:txBody>
      </p:sp>
      <p:sp>
        <p:nvSpPr>
          <p:cNvPr id="3" name="Content Placeholder 2"/>
          <p:cNvSpPr>
            <a:spLocks noGrp="1"/>
          </p:cNvSpPr>
          <p:nvPr>
            <p:ph idx="1"/>
          </p:nvPr>
        </p:nvSpPr>
        <p:spPr/>
        <p:txBody>
          <a:bodyPr>
            <a:normAutofit fontScale="62500" lnSpcReduction="20000"/>
          </a:bodyPr>
          <a:lstStyle/>
          <a:p>
            <a:r>
              <a:rPr lang="en-US" dirty="0"/>
              <a:t>Companies rely on Ecrion to deliver millions of documents/day in a error-free manner to millions of customers around the globe</a:t>
            </a:r>
          </a:p>
          <a:p>
            <a:r>
              <a:rPr lang="en-US" dirty="0"/>
              <a:t>Documents (letters, invoices, generic correspondence) are generated dynamically from data</a:t>
            </a:r>
          </a:p>
          <a:p>
            <a:r>
              <a:rPr lang="en-US" dirty="0"/>
              <a:t>Language and formatting is applied using a combination of preferences and account information</a:t>
            </a:r>
          </a:p>
          <a:p>
            <a:r>
              <a:rPr lang="en-US" dirty="0"/>
              <a:t>Solution can scale both horizontally (more computers) or vertically (better hardware) to accommodate any volumes for further growth and expansion of business</a:t>
            </a:r>
          </a:p>
          <a:p>
            <a:r>
              <a:rPr lang="en-US" dirty="0"/>
              <a:t>Documents can be produced in parallel for multiple delivery channels including print, email, SMS, social media, and more.</a:t>
            </a:r>
          </a:p>
          <a:p>
            <a:r>
              <a:rPr lang="en-US" dirty="0"/>
              <a:t>Document production at scale also includes complexity. The software can produce complicated letters, brochures, product catalogs with TOC, index, footnotes, images, and charts.</a:t>
            </a:r>
          </a:p>
          <a:p>
            <a:r>
              <a:rPr lang="en-US" dirty="0"/>
              <a:t>Archiving in common formats (PDF/A)</a:t>
            </a:r>
          </a:p>
          <a:p>
            <a:r>
              <a:rPr lang="en-US" dirty="0"/>
              <a:t>Superb print capabilities including full color support, PDF/X output, AFP printing and ICC color profiles</a:t>
            </a:r>
          </a:p>
          <a:p>
            <a:r>
              <a:rPr lang="en-US" dirty="0"/>
              <a:t>Scalable document production helps you deliver higher frequency, more reliable output to customers, strengthening the relationship your customers have with your company.</a:t>
            </a:r>
          </a:p>
        </p:txBody>
      </p:sp>
    </p:spTree>
    <p:extLst>
      <p:ext uri="{BB962C8B-B14F-4D97-AF65-F5344CB8AC3E}">
        <p14:creationId xmlns:p14="http://schemas.microsoft.com/office/powerpoint/2010/main" val="139763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3"/>
            <a:ext cx="10515600" cy="614363"/>
          </a:xfrm>
        </p:spPr>
        <p:txBody>
          <a:bodyPr>
            <a:normAutofit/>
          </a:bodyPr>
          <a:lstStyle/>
          <a:p>
            <a:r>
              <a:rPr lang="en-US" sz="2800" dirty="0"/>
              <a:t>Document production at scale by role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69486"/>
              </p:ext>
            </p:extLst>
          </p:nvPr>
        </p:nvGraphicFramePr>
        <p:xfrm>
          <a:off x="156635" y="584200"/>
          <a:ext cx="11878733" cy="5548006"/>
        </p:xfrm>
        <a:graphic>
          <a:graphicData uri="http://schemas.openxmlformats.org/drawingml/2006/table">
            <a:tbl>
              <a:tblPr firstRow="1" bandRow="1">
                <a:tableStyleId>{BC89EF96-8CEA-46FF-86C4-4CE0E7609802}</a:tableStyleId>
              </a:tblPr>
              <a:tblGrid>
                <a:gridCol w="857778">
                  <a:extLst>
                    <a:ext uri="{9D8B030D-6E8A-4147-A177-3AD203B41FA5}">
                      <a16:colId xmlns:a16="http://schemas.microsoft.com/office/drawing/2014/main" val="20000"/>
                    </a:ext>
                  </a:extLst>
                </a:gridCol>
                <a:gridCol w="1239689">
                  <a:extLst>
                    <a:ext uri="{9D8B030D-6E8A-4147-A177-3AD203B41FA5}">
                      <a16:colId xmlns:a16="http://schemas.microsoft.com/office/drawing/2014/main" val="20001"/>
                    </a:ext>
                  </a:extLst>
                </a:gridCol>
                <a:gridCol w="425303">
                  <a:extLst>
                    <a:ext uri="{9D8B030D-6E8A-4147-A177-3AD203B41FA5}">
                      <a16:colId xmlns:a16="http://schemas.microsoft.com/office/drawing/2014/main" val="20002"/>
                    </a:ext>
                  </a:extLst>
                </a:gridCol>
                <a:gridCol w="1325331">
                  <a:extLst>
                    <a:ext uri="{9D8B030D-6E8A-4147-A177-3AD203B41FA5}">
                      <a16:colId xmlns:a16="http://schemas.microsoft.com/office/drawing/2014/main" val="20003"/>
                    </a:ext>
                  </a:extLst>
                </a:gridCol>
                <a:gridCol w="414867">
                  <a:extLst>
                    <a:ext uri="{9D8B030D-6E8A-4147-A177-3AD203B41FA5}">
                      <a16:colId xmlns:a16="http://schemas.microsoft.com/office/drawing/2014/main" val="20004"/>
                    </a:ext>
                  </a:extLst>
                </a:gridCol>
                <a:gridCol w="2040467">
                  <a:extLst>
                    <a:ext uri="{9D8B030D-6E8A-4147-A177-3AD203B41FA5}">
                      <a16:colId xmlns:a16="http://schemas.microsoft.com/office/drawing/2014/main" val="20005"/>
                    </a:ext>
                  </a:extLst>
                </a:gridCol>
                <a:gridCol w="431800">
                  <a:extLst>
                    <a:ext uri="{9D8B030D-6E8A-4147-A177-3AD203B41FA5}">
                      <a16:colId xmlns:a16="http://schemas.microsoft.com/office/drawing/2014/main" val="20006"/>
                    </a:ext>
                  </a:extLst>
                </a:gridCol>
                <a:gridCol w="2201333">
                  <a:extLst>
                    <a:ext uri="{9D8B030D-6E8A-4147-A177-3AD203B41FA5}">
                      <a16:colId xmlns:a16="http://schemas.microsoft.com/office/drawing/2014/main" val="20007"/>
                    </a:ext>
                  </a:extLst>
                </a:gridCol>
                <a:gridCol w="389467">
                  <a:extLst>
                    <a:ext uri="{9D8B030D-6E8A-4147-A177-3AD203B41FA5}">
                      <a16:colId xmlns:a16="http://schemas.microsoft.com/office/drawing/2014/main" val="20008"/>
                    </a:ext>
                  </a:extLst>
                </a:gridCol>
                <a:gridCol w="2163236">
                  <a:extLst>
                    <a:ext uri="{9D8B030D-6E8A-4147-A177-3AD203B41FA5}">
                      <a16:colId xmlns:a16="http://schemas.microsoft.com/office/drawing/2014/main" val="20009"/>
                    </a:ext>
                  </a:extLst>
                </a:gridCol>
                <a:gridCol w="389462">
                  <a:extLst>
                    <a:ext uri="{9D8B030D-6E8A-4147-A177-3AD203B41FA5}">
                      <a16:colId xmlns:a16="http://schemas.microsoft.com/office/drawing/2014/main" val="20010"/>
                    </a:ext>
                  </a:extLst>
                </a:gridCol>
              </a:tblGrid>
              <a:tr h="518806">
                <a:tc>
                  <a:txBody>
                    <a:bodyPr/>
                    <a:lstStyle/>
                    <a:p>
                      <a:pPr algn="ctr"/>
                      <a:endParaRPr lang="en-US" sz="1000" dirty="0"/>
                    </a:p>
                  </a:txBody>
                  <a:tcPr/>
                </a:tc>
                <a:tc>
                  <a:txBody>
                    <a:bodyPr/>
                    <a:lstStyle/>
                    <a:p>
                      <a:pPr algn="ctr"/>
                      <a:r>
                        <a:rPr lang="en-US" sz="1000" dirty="0"/>
                        <a:t>Developer</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Marketing Lead</a:t>
                      </a:r>
                    </a:p>
                  </a:txBody>
                  <a:tcPr/>
                </a:tc>
                <a:tc>
                  <a:txBody>
                    <a:bodyPr/>
                    <a:lstStyle/>
                    <a:p>
                      <a:pPr algn="ctr"/>
                      <a:r>
                        <a:rPr lang="en-US" sz="1000" dirty="0"/>
                        <a:t>Imp</a:t>
                      </a:r>
                    </a:p>
                  </a:txBody>
                  <a:tcPr/>
                </a:tc>
                <a:tc>
                  <a:txBody>
                    <a:bodyPr/>
                    <a:lstStyle/>
                    <a:p>
                      <a:pPr algn="ctr"/>
                      <a:r>
                        <a:rPr lang="en-US" sz="1000" dirty="0"/>
                        <a:t>Operations</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CFO</a:t>
                      </a:r>
                    </a:p>
                  </a:txBody>
                  <a:tcPr/>
                </a:tc>
                <a:tc>
                  <a:txBody>
                    <a:bodyPr/>
                    <a:lstStyle/>
                    <a:p>
                      <a:pPr algn="ctr"/>
                      <a:r>
                        <a:rPr lang="en-US" sz="1000" dirty="0"/>
                        <a:t>Imp</a:t>
                      </a:r>
                    </a:p>
                  </a:txBody>
                  <a:tcPr/>
                </a:tc>
                <a:tc>
                  <a:txBody>
                    <a:bodyPr/>
                    <a:lstStyle/>
                    <a:p>
                      <a:pPr algn="ctr"/>
                      <a:r>
                        <a:rPr lang="en-US" sz="1000" dirty="0"/>
                        <a:t>CEO</a:t>
                      </a:r>
                    </a:p>
                  </a:txBody>
                  <a:tcPr/>
                </a:tc>
                <a:tc>
                  <a:txBody>
                    <a:bodyPr/>
                    <a:lstStyle/>
                    <a:p>
                      <a:pPr algn="ctr"/>
                      <a:r>
                        <a:rPr lang="en-US" sz="1000" dirty="0"/>
                        <a:t>Imp</a:t>
                      </a:r>
                    </a:p>
                  </a:txBody>
                  <a:tcPr/>
                </a:tc>
                <a:extLst>
                  <a:ext uri="{0D108BD9-81ED-4DB2-BD59-A6C34878D82A}">
                    <a16:rowId xmlns:a16="http://schemas.microsoft.com/office/drawing/2014/main" val="10000"/>
                  </a:ext>
                </a:extLst>
              </a:tr>
              <a:tr h="382278">
                <a:tc>
                  <a:txBody>
                    <a:bodyPr/>
                    <a:lstStyle/>
                    <a:p>
                      <a:r>
                        <a:rPr lang="en-US" sz="1000" dirty="0"/>
                        <a:t>Deliver Millions of Documents</a:t>
                      </a:r>
                    </a:p>
                  </a:txBody>
                  <a:tcPr/>
                </a:tc>
                <a:tc>
                  <a:txBody>
                    <a:bodyPr/>
                    <a:lstStyle/>
                    <a:p>
                      <a:r>
                        <a:rPr lang="en-US" sz="1000" dirty="0"/>
                        <a:t>I need a tool that can</a:t>
                      </a:r>
                      <a:r>
                        <a:rPr lang="en-US" sz="1000" baseline="0" dirty="0"/>
                        <a:t> support high volumes.  </a:t>
                      </a:r>
                      <a:endParaRPr lang="en-US" sz="1000" dirty="0"/>
                    </a:p>
                  </a:txBody>
                  <a:tcPr/>
                </a:tc>
                <a:tc>
                  <a:txBody>
                    <a:bodyPr/>
                    <a:lstStyle/>
                    <a:p>
                      <a:r>
                        <a:rPr lang="en-US" sz="1000" dirty="0"/>
                        <a:t>1</a:t>
                      </a:r>
                    </a:p>
                  </a:txBody>
                  <a:tcPr/>
                </a:tc>
                <a:tc>
                  <a:txBody>
                    <a:bodyPr/>
                    <a:lstStyle/>
                    <a:p>
                      <a:r>
                        <a:rPr lang="en-US" sz="1000" dirty="0"/>
                        <a:t>I need to send marketing messages to</a:t>
                      </a:r>
                      <a:r>
                        <a:rPr lang="en-US" sz="1000" baseline="0" dirty="0"/>
                        <a:t> our customers when I want to (according to strategy)</a:t>
                      </a:r>
                      <a:endParaRPr lang="en-US" sz="1000" dirty="0"/>
                    </a:p>
                  </a:txBody>
                  <a:tcPr/>
                </a:tc>
                <a:tc>
                  <a:txBody>
                    <a:bodyPr/>
                    <a:lstStyle/>
                    <a:p>
                      <a:r>
                        <a:rPr lang="en-US" sz="1000" dirty="0"/>
                        <a:t>2</a:t>
                      </a:r>
                    </a:p>
                  </a:txBody>
                  <a:tcPr/>
                </a:tc>
                <a:tc>
                  <a:txBody>
                    <a:bodyPr/>
                    <a:lstStyle/>
                    <a:p>
                      <a:r>
                        <a:rPr lang="en-US" sz="1000" dirty="0"/>
                        <a:t>I worry that I can’t support high volume</a:t>
                      </a:r>
                      <a:r>
                        <a:rPr lang="en-US" sz="1000" baseline="0" dirty="0"/>
                        <a:t> send without errors. I also worry that I will have to run small batches, multiple times </a:t>
                      </a:r>
                      <a:r>
                        <a:rPr lang="en-US" sz="1000" baseline="0" dirty="0" err="1"/>
                        <a:t>bec</a:t>
                      </a:r>
                      <a:r>
                        <a:rPr lang="en-US" sz="1000" baseline="0" dirty="0"/>
                        <a:t>. solution is unreliable</a:t>
                      </a:r>
                      <a:endParaRPr lang="en-US" sz="1000" dirty="0"/>
                    </a:p>
                  </a:txBody>
                  <a:tcPr/>
                </a:tc>
                <a:tc>
                  <a:txBody>
                    <a:bodyPr/>
                    <a:lstStyle/>
                    <a:p>
                      <a:r>
                        <a:rPr lang="en-US" sz="1000" dirty="0"/>
                        <a:t>1</a:t>
                      </a:r>
                    </a:p>
                  </a:txBody>
                  <a:tcPr/>
                </a:tc>
                <a:tc>
                  <a:txBody>
                    <a:bodyPr/>
                    <a:lstStyle/>
                    <a:p>
                      <a:r>
                        <a:rPr lang="en-US" sz="1000" dirty="0"/>
                        <a:t>I</a:t>
                      </a:r>
                      <a:r>
                        <a:rPr lang="en-US" sz="1000" baseline="0" dirty="0"/>
                        <a:t> care about getting invoices out on time, correctly, to the right people, the first time. I want us to get paid. I worry that we can’t scale to support the upcoming growth (&amp; automate the dunning process).</a:t>
                      </a:r>
                      <a:endParaRPr lang="en-US" sz="1000" dirty="0"/>
                    </a:p>
                  </a:txBody>
                  <a:tcPr/>
                </a:tc>
                <a:tc>
                  <a:txBody>
                    <a:bodyPr/>
                    <a:lstStyle/>
                    <a:p>
                      <a:r>
                        <a:rPr lang="en-US" sz="1000" dirty="0"/>
                        <a:t>1</a:t>
                      </a:r>
                    </a:p>
                  </a:txBody>
                  <a:tcPr/>
                </a:tc>
                <a:tc>
                  <a:txBody>
                    <a:bodyPr/>
                    <a:lstStyle/>
                    <a:p>
                      <a:r>
                        <a:rPr lang="en-US" sz="1000" dirty="0"/>
                        <a:t>I plan to grow the business and need to be sure all solutions scale with future growth</a:t>
                      </a:r>
                      <a:r>
                        <a:rPr lang="en-US" sz="1000" baseline="0" dirty="0"/>
                        <a:t> plans.</a:t>
                      </a:r>
                      <a:endParaRPr lang="en-US" sz="1000" dirty="0"/>
                    </a:p>
                  </a:txBody>
                  <a:tcPr/>
                </a:tc>
                <a:tc>
                  <a:txBody>
                    <a:bodyPr/>
                    <a:lstStyle/>
                    <a:p>
                      <a:r>
                        <a:rPr lang="en-US" sz="1000" dirty="0"/>
                        <a:t>1</a:t>
                      </a:r>
                    </a:p>
                  </a:txBody>
                  <a:tcPr/>
                </a:tc>
                <a:extLst>
                  <a:ext uri="{0D108BD9-81ED-4DB2-BD59-A6C34878D82A}">
                    <a16:rowId xmlns:a16="http://schemas.microsoft.com/office/drawing/2014/main" val="10001"/>
                  </a:ext>
                </a:extLst>
              </a:tr>
              <a:tr h="332218">
                <a:tc>
                  <a:txBody>
                    <a:bodyPr/>
                    <a:lstStyle/>
                    <a:p>
                      <a:r>
                        <a:rPr lang="en-US" sz="1000" dirty="0"/>
                        <a:t>Error-free</a:t>
                      </a:r>
                      <a:r>
                        <a:rPr lang="en-US" sz="1000" baseline="0" dirty="0"/>
                        <a:t> Delivery</a:t>
                      </a:r>
                      <a:endParaRPr lang="en-US" sz="1000" dirty="0"/>
                    </a:p>
                  </a:txBody>
                  <a:tcPr/>
                </a:tc>
                <a:tc>
                  <a:txBody>
                    <a:bodyPr/>
                    <a:lstStyle/>
                    <a:p>
                      <a:r>
                        <a:rPr lang="en-US" sz="1000" dirty="0"/>
                        <a:t>Of course, that’s my job</a:t>
                      </a:r>
                    </a:p>
                  </a:txBody>
                  <a:tcPr/>
                </a:tc>
                <a:tc>
                  <a:txBody>
                    <a:bodyPr/>
                    <a:lstStyle/>
                    <a:p>
                      <a:r>
                        <a:rPr lang="en-US" sz="1000" dirty="0"/>
                        <a:t>1</a:t>
                      </a:r>
                    </a:p>
                  </a:txBody>
                  <a:tcPr/>
                </a:tc>
                <a:tc>
                  <a:txBody>
                    <a:bodyPr/>
                    <a:lstStyle/>
                    <a:p>
                      <a:r>
                        <a:rPr lang="en-US" sz="1000" dirty="0"/>
                        <a:t>Measuring engagement</a:t>
                      </a:r>
                      <a:r>
                        <a:rPr lang="en-US" sz="1000" baseline="0" dirty="0"/>
                        <a:t> must rely on error free delivery</a:t>
                      </a:r>
                      <a:endParaRPr lang="en-US" sz="1000" dirty="0"/>
                    </a:p>
                  </a:txBody>
                  <a:tcPr/>
                </a:tc>
                <a:tc>
                  <a:txBody>
                    <a:bodyPr/>
                    <a:lstStyle/>
                    <a:p>
                      <a:r>
                        <a:rPr lang="en-US" sz="1000" dirty="0"/>
                        <a:t>2</a:t>
                      </a:r>
                    </a:p>
                  </a:txBody>
                  <a:tcPr/>
                </a:tc>
                <a:tc>
                  <a:txBody>
                    <a:bodyPr/>
                    <a:lstStyle/>
                    <a:p>
                      <a:r>
                        <a:rPr lang="en-US" sz="1000" dirty="0"/>
                        <a:t>Errors cost</a:t>
                      </a:r>
                      <a:r>
                        <a:rPr lang="en-US" sz="1000" baseline="0" dirty="0"/>
                        <a:t> time and money. But must also be able to detect/correct errors. It’s never 100% error free</a:t>
                      </a:r>
                      <a:endParaRPr lang="en-US" sz="1000" dirty="0"/>
                    </a:p>
                  </a:txBody>
                  <a:tcPr/>
                </a:tc>
                <a:tc>
                  <a:txBody>
                    <a:bodyPr/>
                    <a:lstStyle/>
                    <a:p>
                      <a:r>
                        <a:rPr lang="en-US" sz="1000" dirty="0"/>
                        <a:t>1</a:t>
                      </a:r>
                    </a:p>
                  </a:txBody>
                  <a:tcPr/>
                </a:tc>
                <a:tc>
                  <a:txBody>
                    <a:bodyPr/>
                    <a:lstStyle/>
                    <a:p>
                      <a:r>
                        <a:rPr lang="en-US" sz="1000" dirty="0"/>
                        <a:t>I rely on Ops Lead to send invoices.</a:t>
                      </a:r>
                      <a:r>
                        <a:rPr lang="en-US" sz="1000" baseline="0" dirty="0"/>
                        <a:t> I care about a reduced time to collect payments</a:t>
                      </a:r>
                      <a:endParaRPr lang="en-US" sz="1000" dirty="0"/>
                    </a:p>
                  </a:txBody>
                  <a:tcPr/>
                </a:tc>
                <a:tc>
                  <a:txBody>
                    <a:bodyPr/>
                    <a:lstStyle/>
                    <a:p>
                      <a:r>
                        <a:rPr lang="en-US" sz="1000" dirty="0"/>
                        <a:t>2</a:t>
                      </a:r>
                    </a:p>
                  </a:txBody>
                  <a:tcPr/>
                </a:tc>
                <a:tc>
                  <a:txBody>
                    <a:bodyPr/>
                    <a:lstStyle/>
                    <a:p>
                      <a:r>
                        <a:rPr lang="en-US" sz="1000" dirty="0"/>
                        <a:t>I rely on my teams to send </a:t>
                      </a:r>
                      <a:r>
                        <a:rPr lang="en-US" sz="1000" dirty="0" err="1"/>
                        <a:t>comms</a:t>
                      </a:r>
                      <a:r>
                        <a:rPr lang="en-US" sz="1000" dirty="0"/>
                        <a:t> to customers error-free.</a:t>
                      </a:r>
                      <a:br>
                        <a:rPr lang="en-US" sz="1000" dirty="0"/>
                      </a:br>
                      <a:r>
                        <a:rPr lang="en-US" sz="1000" dirty="0"/>
                        <a:t>Compliance</a:t>
                      </a:r>
                      <a:r>
                        <a:rPr lang="en-US" sz="1000" baseline="0" dirty="0"/>
                        <a:t> with regulations is important to me and it relies on sending </a:t>
                      </a:r>
                      <a:r>
                        <a:rPr lang="en-US" sz="1000" baseline="0" dirty="0" err="1"/>
                        <a:t>comms</a:t>
                      </a:r>
                      <a:r>
                        <a:rPr lang="en-US" sz="1000" baseline="0" dirty="0"/>
                        <a:t>/invoices with no errors</a:t>
                      </a:r>
                      <a:endParaRPr lang="en-US" sz="1000" dirty="0"/>
                    </a:p>
                  </a:txBody>
                  <a:tcPr/>
                </a:tc>
                <a:tc>
                  <a:txBody>
                    <a:bodyPr/>
                    <a:lstStyle/>
                    <a:p>
                      <a:r>
                        <a:rPr lang="en-US" sz="1000" dirty="0"/>
                        <a:t>2</a:t>
                      </a:r>
                    </a:p>
                  </a:txBody>
                  <a:tcPr/>
                </a:tc>
                <a:extLst>
                  <a:ext uri="{0D108BD9-81ED-4DB2-BD59-A6C34878D82A}">
                    <a16:rowId xmlns:a16="http://schemas.microsoft.com/office/drawing/2014/main" val="10002"/>
                  </a:ext>
                </a:extLst>
              </a:tr>
              <a:tr h="532458">
                <a:tc>
                  <a:txBody>
                    <a:bodyPr/>
                    <a:lstStyle/>
                    <a:p>
                      <a:r>
                        <a:rPr lang="en-US" sz="1000" dirty="0"/>
                        <a:t>Dynamic Document</a:t>
                      </a:r>
                      <a:r>
                        <a:rPr lang="en-US" sz="1000" baseline="0" dirty="0"/>
                        <a:t> Generation from Data</a:t>
                      </a:r>
                      <a:endParaRPr lang="en-US" sz="1000" dirty="0"/>
                    </a:p>
                  </a:txBody>
                  <a:tcPr/>
                </a:tc>
                <a:tc>
                  <a:txBody>
                    <a:bodyPr/>
                    <a:lstStyle/>
                    <a:p>
                      <a:r>
                        <a:rPr lang="en-US" sz="1000" dirty="0"/>
                        <a:t>I</a:t>
                      </a:r>
                      <a:r>
                        <a:rPr lang="en-US" sz="1000" baseline="0" dirty="0"/>
                        <a:t> have a lot of data points that I need to present</a:t>
                      </a:r>
                      <a:endParaRPr lang="en-US" sz="1000" dirty="0"/>
                    </a:p>
                  </a:txBody>
                  <a:tcPr/>
                </a:tc>
                <a:tc>
                  <a:txBody>
                    <a:bodyPr/>
                    <a:lstStyle/>
                    <a:p>
                      <a:r>
                        <a:rPr lang="en-US" sz="1000" dirty="0"/>
                        <a:t>1</a:t>
                      </a:r>
                    </a:p>
                  </a:txBody>
                  <a:tcPr/>
                </a:tc>
                <a:tc>
                  <a:txBody>
                    <a:bodyPr/>
                    <a:lstStyle/>
                    <a:p>
                      <a:r>
                        <a:rPr lang="en-US" sz="1000" dirty="0"/>
                        <a:t>If someone’s status changes (married, birth, died), I need to be able to communicate</a:t>
                      </a:r>
                      <a:r>
                        <a:rPr lang="en-US" sz="1000" baseline="0" dirty="0"/>
                        <a:t> to them/update </a:t>
                      </a:r>
                      <a:r>
                        <a:rPr lang="en-US" sz="1000" baseline="0" dirty="0" err="1"/>
                        <a:t>comms</a:t>
                      </a:r>
                      <a:endParaRPr lang="en-US" sz="1000" dirty="0"/>
                    </a:p>
                  </a:txBody>
                  <a:tcPr/>
                </a:tc>
                <a:tc>
                  <a:txBody>
                    <a:bodyPr/>
                    <a:lstStyle/>
                    <a:p>
                      <a:r>
                        <a:rPr lang="en-US" sz="1000" dirty="0"/>
                        <a:t>1</a:t>
                      </a:r>
                    </a:p>
                  </a:txBody>
                  <a:tcPr/>
                </a:tc>
                <a:tc>
                  <a:txBody>
                    <a:bodyPr/>
                    <a:lstStyle/>
                    <a:p>
                      <a:r>
                        <a:rPr lang="en-US" sz="1000" dirty="0"/>
                        <a:t>I don’t want to do any manual data pulls, I want to</a:t>
                      </a:r>
                      <a:r>
                        <a:rPr lang="en-US" sz="1000" baseline="0" dirty="0"/>
                        <a:t> program what data sources are used (or combine all of them) to send </a:t>
                      </a:r>
                      <a:r>
                        <a:rPr lang="en-US" sz="1000" baseline="0" dirty="0" err="1"/>
                        <a:t>comms</a:t>
                      </a:r>
                      <a:endParaRPr lang="en-US" sz="1000" dirty="0"/>
                    </a:p>
                  </a:txBody>
                  <a:tcPr/>
                </a:tc>
                <a:tc>
                  <a:txBody>
                    <a:bodyPr/>
                    <a:lstStyle/>
                    <a:p>
                      <a:r>
                        <a:rPr lang="en-US" sz="1000" dirty="0"/>
                        <a:t>2</a:t>
                      </a:r>
                    </a:p>
                  </a:txBody>
                  <a:tcPr/>
                </a:tc>
                <a:tc>
                  <a:txBody>
                    <a:bodyPr/>
                    <a:lstStyle/>
                    <a:p>
                      <a:r>
                        <a:rPr lang="en-US" sz="1000" dirty="0"/>
                        <a:t>When changes are</a:t>
                      </a:r>
                      <a:r>
                        <a:rPr lang="en-US" sz="1000" baseline="0" dirty="0"/>
                        <a:t> made to an account, I want to track that revenue and make sure we are paid on it/invoices are generated appropriately</a:t>
                      </a:r>
                      <a:endParaRPr lang="en-US" sz="1000" dirty="0"/>
                    </a:p>
                  </a:txBody>
                  <a:tcPr/>
                </a:tc>
                <a:tc>
                  <a:txBody>
                    <a:bodyPr/>
                    <a:lstStyle/>
                    <a:p>
                      <a:r>
                        <a:rPr lang="en-US" sz="1000" dirty="0"/>
                        <a:t>2</a:t>
                      </a:r>
                    </a:p>
                  </a:txBody>
                  <a:tcPr/>
                </a:tc>
                <a:tc>
                  <a:txBody>
                    <a:bodyPr/>
                    <a:lstStyle/>
                    <a:p>
                      <a:r>
                        <a:rPr lang="en-US" sz="1000" dirty="0"/>
                        <a:t>Premium customers deserve</a:t>
                      </a:r>
                      <a:r>
                        <a:rPr lang="en-US" sz="1000" baseline="0" dirty="0"/>
                        <a:t> more than regular customers. The premium customer plan was my idea and I want to make sure it succeeds and we get paid</a:t>
                      </a:r>
                      <a:endParaRPr lang="en-US" sz="1000" dirty="0"/>
                    </a:p>
                  </a:txBody>
                  <a:tcPr/>
                </a:tc>
                <a:tc>
                  <a:txBody>
                    <a:bodyPr/>
                    <a:lstStyle/>
                    <a:p>
                      <a:r>
                        <a:rPr lang="en-US" sz="1000" dirty="0"/>
                        <a:t>2</a:t>
                      </a:r>
                    </a:p>
                  </a:txBody>
                  <a:tcPr/>
                </a:tc>
                <a:extLst>
                  <a:ext uri="{0D108BD9-81ED-4DB2-BD59-A6C34878D82A}">
                    <a16:rowId xmlns:a16="http://schemas.microsoft.com/office/drawing/2014/main" val="10003"/>
                  </a:ext>
                </a:extLst>
              </a:tr>
              <a:tr h="382278">
                <a:tc>
                  <a:txBody>
                    <a:bodyPr/>
                    <a:lstStyle/>
                    <a:p>
                      <a:r>
                        <a:rPr lang="en-US" sz="1000" dirty="0"/>
                        <a:t>Multi-language output</a:t>
                      </a:r>
                    </a:p>
                  </a:txBody>
                  <a:tcPr/>
                </a:tc>
                <a:tc>
                  <a:txBody>
                    <a:bodyPr/>
                    <a:lstStyle/>
                    <a:p>
                      <a:r>
                        <a:rPr lang="en-US" sz="1000" dirty="0"/>
                        <a:t>I need to use date formats and language</a:t>
                      </a:r>
                      <a:r>
                        <a:rPr lang="en-US" sz="1000" baseline="0" dirty="0"/>
                        <a:t> according to location/preference of customer</a:t>
                      </a:r>
                      <a:endParaRPr lang="en-US" sz="1000" dirty="0"/>
                    </a:p>
                  </a:txBody>
                  <a:tcPr/>
                </a:tc>
                <a:tc>
                  <a:txBody>
                    <a:bodyPr/>
                    <a:lstStyle/>
                    <a:p>
                      <a:r>
                        <a:rPr lang="en-US" sz="1000" dirty="0"/>
                        <a:t>1</a:t>
                      </a:r>
                    </a:p>
                  </a:txBody>
                  <a:tcPr/>
                </a:tc>
                <a:tc>
                  <a:txBody>
                    <a:bodyPr/>
                    <a:lstStyle/>
                    <a:p>
                      <a:r>
                        <a:rPr lang="en-US" sz="1000" dirty="0"/>
                        <a:t>I want to meet customers where they live (language,</a:t>
                      </a:r>
                      <a:r>
                        <a:rPr lang="en-US" sz="1000" baseline="0" dirty="0"/>
                        <a:t> geo location, etc.)</a:t>
                      </a:r>
                      <a:endParaRPr lang="en-US" sz="1000" dirty="0"/>
                    </a:p>
                  </a:txBody>
                  <a:tcPr/>
                </a:tc>
                <a:tc>
                  <a:txBody>
                    <a:bodyPr/>
                    <a:lstStyle/>
                    <a:p>
                      <a:r>
                        <a:rPr lang="en-US" sz="1000" dirty="0"/>
                        <a:t>2</a:t>
                      </a:r>
                    </a:p>
                  </a:txBody>
                  <a:tcPr/>
                </a:tc>
                <a:tc>
                  <a:txBody>
                    <a:bodyPr/>
                    <a:lstStyle/>
                    <a:p>
                      <a:r>
                        <a:rPr lang="en-US" sz="1000" dirty="0"/>
                        <a:t>This is a pain in the neck. I need a system that reliably selects</a:t>
                      </a:r>
                      <a:r>
                        <a:rPr lang="en-US" sz="1000" baseline="0" dirty="0"/>
                        <a:t> the language. [note: </a:t>
                      </a:r>
                      <a:r>
                        <a:rPr lang="en-US" sz="1000" baseline="0" dirty="0" err="1"/>
                        <a:t>Ceridien</a:t>
                      </a:r>
                      <a:r>
                        <a:rPr lang="en-US" sz="1000" baseline="0" dirty="0"/>
                        <a:t> as an example]</a:t>
                      </a:r>
                      <a:endParaRPr lang="en-US" sz="1000" dirty="0"/>
                    </a:p>
                  </a:txBody>
                  <a:tcPr/>
                </a:tc>
                <a:tc>
                  <a:txBody>
                    <a:bodyPr/>
                    <a:lstStyle/>
                    <a:p>
                      <a:r>
                        <a:rPr lang="en-US" sz="1000" dirty="0"/>
                        <a:t>1</a:t>
                      </a:r>
                    </a:p>
                  </a:txBody>
                  <a:tcPr/>
                </a:tc>
                <a:tc>
                  <a:txBody>
                    <a:bodyPr/>
                    <a:lstStyle/>
                    <a:p>
                      <a:r>
                        <a:rPr lang="en-US" sz="1000" dirty="0"/>
                        <a:t>Opens up new markets if we can bill in diff languages</a:t>
                      </a:r>
                    </a:p>
                  </a:txBody>
                  <a:tcPr/>
                </a:tc>
                <a:tc>
                  <a:txBody>
                    <a:bodyPr/>
                    <a:lstStyle/>
                    <a:p>
                      <a:r>
                        <a:rPr lang="en-US" sz="1000" dirty="0"/>
                        <a:t>3</a:t>
                      </a:r>
                    </a:p>
                  </a:txBody>
                  <a:tcPr/>
                </a:tc>
                <a:tc>
                  <a:txBody>
                    <a:bodyPr/>
                    <a:lstStyle/>
                    <a:p>
                      <a:r>
                        <a:rPr lang="en-US" sz="1000" dirty="0"/>
                        <a:t>I want to make sure I can support global</a:t>
                      </a:r>
                      <a:r>
                        <a:rPr lang="en-US" sz="1000" baseline="0" dirty="0"/>
                        <a:t> expansion. Compliance – some regulations require multi-</a:t>
                      </a:r>
                      <a:r>
                        <a:rPr lang="en-US" sz="1000" baseline="0" dirty="0" err="1"/>
                        <a:t>lang</a:t>
                      </a:r>
                      <a:endParaRPr lang="en-US" sz="1000" dirty="0"/>
                    </a:p>
                  </a:txBody>
                  <a:tcPr/>
                </a:tc>
                <a:tc>
                  <a:txBody>
                    <a:bodyPr/>
                    <a:lstStyle/>
                    <a:p>
                      <a:r>
                        <a:rPr lang="en-US" sz="1000" dirty="0"/>
                        <a:t>1</a:t>
                      </a:r>
                    </a:p>
                  </a:txBody>
                  <a:tcPr/>
                </a:tc>
                <a:extLst>
                  <a:ext uri="{0D108BD9-81ED-4DB2-BD59-A6C34878D82A}">
                    <a16:rowId xmlns:a16="http://schemas.microsoft.com/office/drawing/2014/main" val="10004"/>
                  </a:ext>
                </a:extLst>
              </a:tr>
              <a:tr h="532458">
                <a:tc>
                  <a:txBody>
                    <a:bodyPr/>
                    <a:lstStyle/>
                    <a:p>
                      <a:r>
                        <a:rPr lang="en-US" sz="1000" dirty="0"/>
                        <a:t>Delivery format according to customer </a:t>
                      </a:r>
                      <a:r>
                        <a:rPr lang="en-US" sz="1000" dirty="0" err="1"/>
                        <a:t>pref</a:t>
                      </a:r>
                      <a:endParaRPr lang="en-US" sz="1000" dirty="0"/>
                    </a:p>
                  </a:txBody>
                  <a:tcPr/>
                </a:tc>
                <a:tc>
                  <a:txBody>
                    <a:bodyPr/>
                    <a:lstStyle/>
                    <a:p>
                      <a:r>
                        <a:rPr lang="en-US" sz="1000" dirty="0"/>
                        <a:t>I need to produce traditional formats like PDF and print, and new formats like HTML</a:t>
                      </a:r>
                      <a:r>
                        <a:rPr lang="en-US" sz="1000" baseline="0" dirty="0"/>
                        <a:t> 5</a:t>
                      </a:r>
                      <a:endParaRPr lang="en-US" sz="1000" dirty="0"/>
                    </a:p>
                  </a:txBody>
                  <a:tcPr/>
                </a:tc>
                <a:tc>
                  <a:txBody>
                    <a:bodyPr/>
                    <a:lstStyle/>
                    <a:p>
                      <a:r>
                        <a:rPr lang="en-US" sz="1000" dirty="0"/>
                        <a:t>2</a:t>
                      </a:r>
                    </a:p>
                  </a:txBody>
                  <a:tcPr/>
                </a:tc>
                <a:tc>
                  <a:txBody>
                    <a:bodyPr/>
                    <a:lstStyle/>
                    <a:p>
                      <a:r>
                        <a:rPr lang="en-US" sz="1000" dirty="0"/>
                        <a:t>I want to</a:t>
                      </a:r>
                      <a:r>
                        <a:rPr lang="en-US" sz="1000" baseline="0" dirty="0"/>
                        <a:t> make customers happy so they stick around. If that means sending to mobile or print I’m in.</a:t>
                      </a:r>
                      <a:endParaRPr lang="en-US" sz="1000" dirty="0"/>
                    </a:p>
                  </a:txBody>
                  <a:tcPr/>
                </a:tc>
                <a:tc>
                  <a:txBody>
                    <a:bodyPr/>
                    <a:lstStyle/>
                    <a:p>
                      <a:r>
                        <a:rPr lang="en-US" sz="1000" dirty="0"/>
                        <a:t>2</a:t>
                      </a:r>
                    </a:p>
                  </a:txBody>
                  <a:tcPr/>
                </a:tc>
                <a:tc>
                  <a:txBody>
                    <a:bodyPr/>
                    <a:lstStyle/>
                    <a:p>
                      <a:r>
                        <a:rPr lang="en-US" sz="1000" dirty="0"/>
                        <a:t>I have a requirement to send docs according to customer pref. Could be a cost saver for me, because sending digitally saves on postage</a:t>
                      </a:r>
                      <a:r>
                        <a:rPr lang="en-US" sz="1000" baseline="0" dirty="0"/>
                        <a:t> and printing</a:t>
                      </a:r>
                      <a:endParaRPr lang="en-US" sz="1000" dirty="0"/>
                    </a:p>
                  </a:txBody>
                  <a:tcPr/>
                </a:tc>
                <a:tc>
                  <a:txBody>
                    <a:bodyPr/>
                    <a:lstStyle/>
                    <a:p>
                      <a:r>
                        <a:rPr lang="en-US" sz="1000" dirty="0"/>
                        <a:t>2</a:t>
                      </a:r>
                    </a:p>
                  </a:txBody>
                  <a:tcPr/>
                </a:tc>
                <a:tc>
                  <a:txBody>
                    <a:bodyPr/>
                    <a:lstStyle/>
                    <a:p>
                      <a:r>
                        <a:rPr lang="en-US" sz="1000" dirty="0"/>
                        <a:t>Cost savings to send invoices</a:t>
                      </a:r>
                      <a:r>
                        <a:rPr lang="en-US" sz="1000" baseline="0" dirty="0"/>
                        <a:t> digitally. Happy customers spend money so let’s make them happy to receive our invoices</a:t>
                      </a:r>
                      <a:endParaRPr lang="en-US" sz="1000" dirty="0"/>
                    </a:p>
                  </a:txBody>
                  <a:tcPr/>
                </a:tc>
                <a:tc>
                  <a:txBody>
                    <a:bodyPr/>
                    <a:lstStyle/>
                    <a:p>
                      <a:r>
                        <a:rPr lang="en-US" sz="1000" dirty="0"/>
                        <a:t>3</a:t>
                      </a:r>
                    </a:p>
                  </a:txBody>
                  <a:tcPr/>
                </a:tc>
                <a:tc>
                  <a:txBody>
                    <a:bodyPr/>
                    <a:lstStyle/>
                    <a:p>
                      <a:r>
                        <a:rPr lang="en-US" sz="1000" dirty="0"/>
                        <a:t>Reach new marketing/generationally</a:t>
                      </a:r>
                      <a:br>
                        <a:rPr lang="en-US" sz="1000" dirty="0"/>
                      </a:br>
                      <a:r>
                        <a:rPr lang="en-US" sz="1000" dirty="0"/>
                        <a:t>Customized</a:t>
                      </a:r>
                      <a:r>
                        <a:rPr lang="en-US" sz="1000" baseline="0" dirty="0"/>
                        <a:t> delivery format is huge because I can target markets efficiently and attract newcomers by leveraging new channels</a:t>
                      </a:r>
                      <a:endParaRPr lang="en-US" sz="1000" dirty="0"/>
                    </a:p>
                  </a:txBody>
                  <a:tcPr/>
                </a:tc>
                <a:tc>
                  <a:txBody>
                    <a:bodyPr/>
                    <a:lstStyle/>
                    <a:p>
                      <a:r>
                        <a:rPr lang="en-US" sz="1000" dirty="0"/>
                        <a:t>2</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156635" y="6166884"/>
            <a:ext cx="5085216" cy="246221"/>
          </a:xfrm>
          <a:prstGeom prst="rect">
            <a:avLst/>
          </a:prstGeom>
          <a:noFill/>
        </p:spPr>
        <p:txBody>
          <a:bodyPr wrap="square" rtlCol="0">
            <a:spAutoFit/>
          </a:bodyPr>
          <a:lstStyle/>
          <a:p>
            <a:r>
              <a:rPr lang="en-US" sz="1000" dirty="0"/>
              <a:t>IMP = Importance. 1= high (have to have), 2= mid (nice to have), 3= low (not a priority)</a:t>
            </a:r>
          </a:p>
        </p:txBody>
      </p:sp>
    </p:spTree>
    <p:extLst>
      <p:ext uri="{BB962C8B-B14F-4D97-AF65-F5344CB8AC3E}">
        <p14:creationId xmlns:p14="http://schemas.microsoft.com/office/powerpoint/2010/main" val="87605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3"/>
            <a:ext cx="10515600" cy="614363"/>
          </a:xfrm>
        </p:spPr>
        <p:txBody>
          <a:bodyPr>
            <a:normAutofit/>
          </a:bodyPr>
          <a:lstStyle/>
          <a:p>
            <a:r>
              <a:rPr lang="en-US" sz="2800" dirty="0"/>
              <a:t>Document production at scale by role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0439454"/>
              </p:ext>
            </p:extLst>
          </p:nvPr>
        </p:nvGraphicFramePr>
        <p:xfrm>
          <a:off x="156635" y="716616"/>
          <a:ext cx="11878738" cy="4999366"/>
        </p:xfrm>
        <a:graphic>
          <a:graphicData uri="http://schemas.openxmlformats.org/drawingml/2006/table">
            <a:tbl>
              <a:tblPr firstRow="1" bandRow="1">
                <a:tableStyleId>{BC89EF96-8CEA-46FF-86C4-4CE0E7609802}</a:tableStyleId>
              </a:tblPr>
              <a:tblGrid>
                <a:gridCol w="90064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428625">
                  <a:extLst>
                    <a:ext uri="{9D8B030D-6E8A-4147-A177-3AD203B41FA5}">
                      <a16:colId xmlns:a16="http://schemas.microsoft.com/office/drawing/2014/main" val="20002"/>
                    </a:ext>
                  </a:extLst>
                </a:gridCol>
                <a:gridCol w="1628775">
                  <a:extLst>
                    <a:ext uri="{9D8B030D-6E8A-4147-A177-3AD203B41FA5}">
                      <a16:colId xmlns:a16="http://schemas.microsoft.com/office/drawing/2014/main" val="20003"/>
                    </a:ext>
                  </a:extLst>
                </a:gridCol>
                <a:gridCol w="428625">
                  <a:extLst>
                    <a:ext uri="{9D8B030D-6E8A-4147-A177-3AD203B41FA5}">
                      <a16:colId xmlns:a16="http://schemas.microsoft.com/office/drawing/2014/main" val="20004"/>
                    </a:ext>
                  </a:extLst>
                </a:gridCol>
                <a:gridCol w="2100263">
                  <a:extLst>
                    <a:ext uri="{9D8B030D-6E8A-4147-A177-3AD203B41FA5}">
                      <a16:colId xmlns:a16="http://schemas.microsoft.com/office/drawing/2014/main" val="20005"/>
                    </a:ext>
                  </a:extLst>
                </a:gridCol>
                <a:gridCol w="400050">
                  <a:extLst>
                    <a:ext uri="{9D8B030D-6E8A-4147-A177-3AD203B41FA5}">
                      <a16:colId xmlns:a16="http://schemas.microsoft.com/office/drawing/2014/main" val="20006"/>
                    </a:ext>
                  </a:extLst>
                </a:gridCol>
                <a:gridCol w="2085975">
                  <a:extLst>
                    <a:ext uri="{9D8B030D-6E8A-4147-A177-3AD203B41FA5}">
                      <a16:colId xmlns:a16="http://schemas.microsoft.com/office/drawing/2014/main" val="20007"/>
                    </a:ext>
                  </a:extLst>
                </a:gridCol>
                <a:gridCol w="428628">
                  <a:extLst>
                    <a:ext uri="{9D8B030D-6E8A-4147-A177-3AD203B41FA5}">
                      <a16:colId xmlns:a16="http://schemas.microsoft.com/office/drawing/2014/main" val="20008"/>
                    </a:ext>
                  </a:extLst>
                </a:gridCol>
                <a:gridCol w="2058995">
                  <a:extLst>
                    <a:ext uri="{9D8B030D-6E8A-4147-A177-3AD203B41FA5}">
                      <a16:colId xmlns:a16="http://schemas.microsoft.com/office/drawing/2014/main" val="20009"/>
                    </a:ext>
                  </a:extLst>
                </a:gridCol>
                <a:gridCol w="389462">
                  <a:extLst>
                    <a:ext uri="{9D8B030D-6E8A-4147-A177-3AD203B41FA5}">
                      <a16:colId xmlns:a16="http://schemas.microsoft.com/office/drawing/2014/main" val="20010"/>
                    </a:ext>
                  </a:extLst>
                </a:gridCol>
              </a:tblGrid>
              <a:tr h="518806">
                <a:tc>
                  <a:txBody>
                    <a:bodyPr/>
                    <a:lstStyle/>
                    <a:p>
                      <a:pPr algn="ctr"/>
                      <a:endParaRPr lang="en-US" sz="1000" dirty="0"/>
                    </a:p>
                  </a:txBody>
                  <a:tcPr/>
                </a:tc>
                <a:tc>
                  <a:txBody>
                    <a:bodyPr/>
                    <a:lstStyle/>
                    <a:p>
                      <a:pPr algn="ctr"/>
                      <a:r>
                        <a:rPr lang="en-US" sz="1000" dirty="0"/>
                        <a:t>Developer</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Marketing Lead</a:t>
                      </a:r>
                    </a:p>
                  </a:txBody>
                  <a:tcPr/>
                </a:tc>
                <a:tc>
                  <a:txBody>
                    <a:bodyPr/>
                    <a:lstStyle/>
                    <a:p>
                      <a:pPr algn="ctr"/>
                      <a:r>
                        <a:rPr lang="en-US" sz="1000" dirty="0"/>
                        <a:t>Imp</a:t>
                      </a:r>
                    </a:p>
                  </a:txBody>
                  <a:tcPr/>
                </a:tc>
                <a:tc>
                  <a:txBody>
                    <a:bodyPr/>
                    <a:lstStyle/>
                    <a:p>
                      <a:pPr algn="ctr"/>
                      <a:r>
                        <a:rPr lang="en-US" sz="1000" dirty="0"/>
                        <a:t>Operations</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CFO</a:t>
                      </a:r>
                    </a:p>
                  </a:txBody>
                  <a:tcPr/>
                </a:tc>
                <a:tc>
                  <a:txBody>
                    <a:bodyPr/>
                    <a:lstStyle/>
                    <a:p>
                      <a:pPr algn="ctr"/>
                      <a:r>
                        <a:rPr lang="en-US" sz="1000" dirty="0"/>
                        <a:t>Imp</a:t>
                      </a:r>
                    </a:p>
                  </a:txBody>
                  <a:tcPr/>
                </a:tc>
                <a:tc>
                  <a:txBody>
                    <a:bodyPr/>
                    <a:lstStyle/>
                    <a:p>
                      <a:pPr algn="ctr"/>
                      <a:r>
                        <a:rPr lang="en-US" sz="1000" dirty="0"/>
                        <a:t>CEO</a:t>
                      </a:r>
                    </a:p>
                  </a:txBody>
                  <a:tcPr/>
                </a:tc>
                <a:tc>
                  <a:txBody>
                    <a:bodyPr/>
                    <a:lstStyle/>
                    <a:p>
                      <a:pPr algn="ctr"/>
                      <a:r>
                        <a:rPr lang="en-US" sz="1000" dirty="0"/>
                        <a:t>Imp</a:t>
                      </a:r>
                    </a:p>
                  </a:txBody>
                  <a:tcPr/>
                </a:tc>
                <a:extLst>
                  <a:ext uri="{0D108BD9-81ED-4DB2-BD59-A6C34878D82A}">
                    <a16:rowId xmlns:a16="http://schemas.microsoft.com/office/drawing/2014/main" val="10000"/>
                  </a:ext>
                </a:extLst>
              </a:tr>
              <a:tr h="382278">
                <a:tc>
                  <a:txBody>
                    <a:bodyPr/>
                    <a:lstStyle/>
                    <a:p>
                      <a:r>
                        <a:rPr lang="en-US" sz="1000" dirty="0"/>
                        <a:t>Omni-channel</a:t>
                      </a:r>
                      <a:r>
                        <a:rPr lang="en-US" sz="1000" baseline="0" dirty="0"/>
                        <a:t> output of document formats</a:t>
                      </a:r>
                      <a:endParaRPr lang="en-US" sz="1000" dirty="0"/>
                    </a:p>
                  </a:txBody>
                  <a:tcPr/>
                </a:tc>
                <a:tc>
                  <a:txBody>
                    <a:bodyPr/>
                    <a:lstStyle/>
                    <a:p>
                      <a:r>
                        <a:rPr lang="en-US" sz="1000" dirty="0"/>
                        <a:t>I need a tool that can support high output and multi-format at the same time</a:t>
                      </a:r>
                    </a:p>
                  </a:txBody>
                  <a:tcPr/>
                </a:tc>
                <a:tc>
                  <a:txBody>
                    <a:bodyPr/>
                    <a:lstStyle/>
                    <a:p>
                      <a:r>
                        <a:rPr lang="en-US" sz="1000" dirty="0"/>
                        <a:t>2</a:t>
                      </a:r>
                    </a:p>
                  </a:txBody>
                  <a:tcPr/>
                </a:tc>
                <a:tc>
                  <a:txBody>
                    <a:bodyPr/>
                    <a:lstStyle/>
                    <a:p>
                      <a:r>
                        <a:rPr lang="en-US" sz="1000" dirty="0"/>
                        <a:t>I need Dev to be able to send these key marketing messages</a:t>
                      </a:r>
                      <a:r>
                        <a:rPr lang="en-US" sz="1000" baseline="0" dirty="0"/>
                        <a:t> in multiple formats. Generational marketing means some prefer digital or print. Plus I need  to report on engagement per channel.</a:t>
                      </a:r>
                      <a:endParaRPr lang="en-US" sz="1000" dirty="0"/>
                    </a:p>
                  </a:txBody>
                  <a:tcPr/>
                </a:tc>
                <a:tc>
                  <a:txBody>
                    <a:bodyPr/>
                    <a:lstStyle/>
                    <a:p>
                      <a:r>
                        <a:rPr lang="en-US" sz="1000" dirty="0"/>
                        <a:t>2</a:t>
                      </a:r>
                    </a:p>
                  </a:txBody>
                  <a:tcPr/>
                </a:tc>
                <a:tc>
                  <a:txBody>
                    <a:bodyPr/>
                    <a:lstStyle/>
                    <a:p>
                      <a:r>
                        <a:rPr lang="en-US" sz="1000" dirty="0"/>
                        <a:t>Simplification of Omni-channel delivery. I</a:t>
                      </a:r>
                      <a:r>
                        <a:rPr lang="en-US" sz="1000" baseline="0" dirty="0"/>
                        <a:t> need a system where o</a:t>
                      </a:r>
                      <a:r>
                        <a:rPr lang="en-US" sz="1000" dirty="0"/>
                        <a:t>ne click sends to smart phones, social media, email, print, etc.</a:t>
                      </a:r>
                    </a:p>
                  </a:txBody>
                  <a:tcPr/>
                </a:tc>
                <a:tc>
                  <a:txBody>
                    <a:bodyPr/>
                    <a:lstStyle/>
                    <a:p>
                      <a:r>
                        <a:rPr lang="en-US" sz="1000" dirty="0"/>
                        <a:t>2</a:t>
                      </a:r>
                    </a:p>
                  </a:txBody>
                  <a:tcPr/>
                </a:tc>
                <a:tc>
                  <a:txBody>
                    <a:bodyPr/>
                    <a:lstStyle/>
                    <a:p>
                      <a:r>
                        <a:rPr lang="en-US" sz="1000" dirty="0"/>
                        <a:t>Omni-channel support allows me to cut down on headcount. The</a:t>
                      </a:r>
                      <a:r>
                        <a:rPr lang="en-US" sz="1000" baseline="0" dirty="0"/>
                        <a:t> business doesn’t needs one person to do emails and one person to do print when the system can do both.</a:t>
                      </a:r>
                      <a:endParaRPr lang="en-US" sz="1000" dirty="0"/>
                    </a:p>
                  </a:txBody>
                  <a:tcPr/>
                </a:tc>
                <a:tc>
                  <a:txBody>
                    <a:bodyPr/>
                    <a:lstStyle/>
                    <a:p>
                      <a:r>
                        <a:rPr lang="en-US" sz="1000" dirty="0"/>
                        <a:t>1</a:t>
                      </a:r>
                    </a:p>
                  </a:txBody>
                  <a:tcPr/>
                </a:tc>
                <a:tc>
                  <a:txBody>
                    <a:bodyPr/>
                    <a:lstStyle/>
                    <a:p>
                      <a:r>
                        <a:rPr lang="en-US" sz="1000" dirty="0"/>
                        <a:t>Meeting customers through multi channels helps increase sales activity. Customers are more likely to read our message when we</a:t>
                      </a:r>
                      <a:r>
                        <a:rPr lang="en-US" sz="1000" baseline="0" dirty="0"/>
                        <a:t> send it however they are used to reading things.</a:t>
                      </a:r>
                      <a:endParaRPr lang="en-US" sz="1000" dirty="0"/>
                    </a:p>
                  </a:txBody>
                  <a:tcPr/>
                </a:tc>
                <a:tc>
                  <a:txBody>
                    <a:bodyPr/>
                    <a:lstStyle/>
                    <a:p>
                      <a:r>
                        <a:rPr lang="en-US" sz="1000" dirty="0"/>
                        <a:t>2</a:t>
                      </a:r>
                    </a:p>
                  </a:txBody>
                  <a:tcPr/>
                </a:tc>
                <a:extLst>
                  <a:ext uri="{0D108BD9-81ED-4DB2-BD59-A6C34878D82A}">
                    <a16:rowId xmlns:a16="http://schemas.microsoft.com/office/drawing/2014/main" val="10001"/>
                  </a:ext>
                </a:extLst>
              </a:tr>
              <a:tr h="332218">
                <a:tc>
                  <a:txBody>
                    <a:bodyPr/>
                    <a:lstStyle/>
                    <a:p>
                      <a:r>
                        <a:rPr lang="en-US" sz="1000" dirty="0"/>
                        <a:t>Complexity</a:t>
                      </a:r>
                    </a:p>
                  </a:txBody>
                  <a:tcPr/>
                </a:tc>
                <a:tc>
                  <a:txBody>
                    <a:bodyPr/>
                    <a:lstStyle/>
                    <a:p>
                      <a:r>
                        <a:rPr lang="en-US" sz="1000" dirty="0"/>
                        <a:t>Data is complicated sometimes and I need to be able to</a:t>
                      </a:r>
                      <a:r>
                        <a:rPr lang="en-US" sz="1000" baseline="0" dirty="0"/>
                        <a:t> use it</a:t>
                      </a:r>
                      <a:endParaRPr lang="en-US" sz="1000" dirty="0"/>
                    </a:p>
                  </a:txBody>
                  <a:tcPr/>
                </a:tc>
                <a:tc>
                  <a:txBody>
                    <a:bodyPr/>
                    <a:lstStyle/>
                    <a:p>
                      <a:r>
                        <a:rPr lang="en-US" sz="1000" dirty="0"/>
                        <a:t>1</a:t>
                      </a:r>
                    </a:p>
                  </a:txBody>
                  <a:tcPr/>
                </a:tc>
                <a:tc>
                  <a:txBody>
                    <a:bodyPr/>
                    <a:lstStyle/>
                    <a:p>
                      <a:r>
                        <a:rPr lang="en-US" sz="1000" dirty="0"/>
                        <a:t>Consistent branding throughout complex docs</a:t>
                      </a:r>
                    </a:p>
                  </a:txBody>
                  <a:tcPr/>
                </a:tc>
                <a:tc>
                  <a:txBody>
                    <a:bodyPr/>
                    <a:lstStyle/>
                    <a:p>
                      <a:r>
                        <a:rPr lang="en-US" sz="1000" dirty="0"/>
                        <a:t>1</a:t>
                      </a:r>
                    </a:p>
                  </a:txBody>
                  <a:tcPr/>
                </a:tc>
                <a:tc>
                  <a:txBody>
                    <a:bodyPr/>
                    <a:lstStyle/>
                    <a:p>
                      <a:r>
                        <a:rPr lang="en-US" sz="1000" dirty="0"/>
                        <a:t>When</a:t>
                      </a:r>
                      <a:r>
                        <a:rPr lang="en-US" sz="1000" baseline="0" dirty="0"/>
                        <a:t> compounded with volume this is bothersome. With an old solution sometimes I have to cut back on complexity because the system can’t take it. That wastes time.</a:t>
                      </a:r>
                      <a:endParaRPr lang="en-US" sz="1000" dirty="0"/>
                    </a:p>
                  </a:txBody>
                  <a:tcPr/>
                </a:tc>
                <a:tc>
                  <a:txBody>
                    <a:bodyPr/>
                    <a:lstStyle/>
                    <a:p>
                      <a:r>
                        <a:rPr lang="en-US" sz="1000" dirty="0"/>
                        <a:t>2</a:t>
                      </a:r>
                    </a:p>
                  </a:txBody>
                  <a:tcPr/>
                </a:tc>
                <a:tc>
                  <a:txBody>
                    <a:bodyPr/>
                    <a:lstStyle/>
                    <a:p>
                      <a:r>
                        <a:rPr lang="en-US" sz="1000" dirty="0"/>
                        <a:t>What</a:t>
                      </a:r>
                      <a:r>
                        <a:rPr lang="en-US" sz="1000" baseline="0" dirty="0"/>
                        <a:t> do our internal financials look like, and can I use this tool? Do invoices and contracts have consistency and are they accurate to each customer. Complex statements show value to our customers.</a:t>
                      </a:r>
                      <a:endParaRPr lang="en-US" sz="1000" dirty="0"/>
                    </a:p>
                  </a:txBody>
                  <a:tcPr/>
                </a:tc>
                <a:tc>
                  <a:txBody>
                    <a:bodyPr/>
                    <a:lstStyle/>
                    <a:p>
                      <a:r>
                        <a:rPr lang="en-US" sz="1000" dirty="0"/>
                        <a:t>2</a:t>
                      </a:r>
                    </a:p>
                  </a:txBody>
                  <a:tcPr/>
                </a:tc>
                <a:tc>
                  <a:txBody>
                    <a:bodyPr/>
                    <a:lstStyle/>
                    <a:p>
                      <a:r>
                        <a:rPr lang="en-US" sz="1000" dirty="0"/>
                        <a:t>Our annual report is complex.</a:t>
                      </a:r>
                      <a:r>
                        <a:rPr lang="en-US" sz="1000" baseline="0" dirty="0"/>
                        <a:t> I don’t care how you do it, just make it right. </a:t>
                      </a:r>
                      <a:br>
                        <a:rPr lang="en-US" sz="1000" baseline="0" dirty="0"/>
                      </a:br>
                      <a:r>
                        <a:rPr lang="en-US" sz="1000" baseline="0" dirty="0"/>
                        <a:t>I want to grow into more and more complex markets, so we need to be sure complexity is possible. Complex statements show value to our customers – and build loyalty.</a:t>
                      </a:r>
                      <a:endParaRPr lang="en-US" sz="1000" dirty="0"/>
                    </a:p>
                  </a:txBody>
                  <a:tcPr/>
                </a:tc>
                <a:tc>
                  <a:txBody>
                    <a:bodyPr/>
                    <a:lstStyle/>
                    <a:p>
                      <a:r>
                        <a:rPr lang="en-US" sz="1000" dirty="0"/>
                        <a:t>1</a:t>
                      </a:r>
                    </a:p>
                  </a:txBody>
                  <a:tcPr/>
                </a:tc>
                <a:extLst>
                  <a:ext uri="{0D108BD9-81ED-4DB2-BD59-A6C34878D82A}">
                    <a16:rowId xmlns:a16="http://schemas.microsoft.com/office/drawing/2014/main" val="10002"/>
                  </a:ext>
                </a:extLst>
              </a:tr>
              <a:tr h="382278">
                <a:tc>
                  <a:txBody>
                    <a:bodyPr/>
                    <a:lstStyle/>
                    <a:p>
                      <a:r>
                        <a:rPr lang="en-US" sz="1000" dirty="0"/>
                        <a:t>Archiving</a:t>
                      </a:r>
                      <a:r>
                        <a:rPr lang="en-US" sz="1000" baseline="0" dirty="0"/>
                        <a:t> to common formats and 508 compliance</a:t>
                      </a:r>
                      <a:endParaRPr lang="en-US" sz="1000" dirty="0"/>
                    </a:p>
                  </a:txBody>
                  <a:tcPr/>
                </a:tc>
                <a:tc>
                  <a:txBody>
                    <a:bodyPr/>
                    <a:lstStyle/>
                    <a:p>
                      <a:r>
                        <a:rPr lang="en-US" sz="1000" dirty="0"/>
                        <a:t>Archiving must be compliant with PDF/A and other standards</a:t>
                      </a:r>
                    </a:p>
                  </a:txBody>
                  <a:tcPr/>
                </a:tc>
                <a:tc>
                  <a:txBody>
                    <a:bodyPr/>
                    <a:lstStyle/>
                    <a:p>
                      <a:r>
                        <a:rPr lang="en-US" sz="1000" dirty="0"/>
                        <a:t>2</a:t>
                      </a:r>
                    </a:p>
                  </a:txBody>
                  <a:tcPr/>
                </a:tc>
                <a:tc>
                  <a:txBody>
                    <a:bodyPr/>
                    <a:lstStyle/>
                    <a:p>
                      <a:r>
                        <a:rPr lang="en-US" sz="1000" dirty="0"/>
                        <a:t>Customers want to access older statements, let’s make that easy</a:t>
                      </a:r>
                    </a:p>
                  </a:txBody>
                  <a:tcPr/>
                </a:tc>
                <a:tc>
                  <a:txBody>
                    <a:bodyPr/>
                    <a:lstStyle/>
                    <a:p>
                      <a:r>
                        <a:rPr lang="en-US" sz="10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Archiving must be compliant with PDF/A and other standards</a:t>
                      </a:r>
                    </a:p>
                    <a:p>
                      <a:r>
                        <a:rPr lang="en-US" sz="1000" dirty="0"/>
                        <a:t>508 compliance</a:t>
                      </a:r>
                    </a:p>
                  </a:txBody>
                  <a:tcPr/>
                </a:tc>
                <a:tc>
                  <a:txBody>
                    <a:bodyPr/>
                    <a:lstStyle/>
                    <a:p>
                      <a:r>
                        <a:rPr lang="en-US" sz="1000" dirty="0"/>
                        <a:t>1</a:t>
                      </a:r>
                    </a:p>
                  </a:txBody>
                  <a:tcPr/>
                </a:tc>
                <a:tc>
                  <a:txBody>
                    <a:bodyPr/>
                    <a:lstStyle/>
                    <a:p>
                      <a:r>
                        <a:rPr lang="en-US" sz="1000" dirty="0"/>
                        <a:t>Compliance with new regulations means</a:t>
                      </a:r>
                      <a:r>
                        <a:rPr lang="en-US" sz="1000" baseline="0" dirty="0"/>
                        <a:t> no fines.</a:t>
                      </a:r>
                      <a:endParaRPr lang="en-US" sz="1000" dirty="0"/>
                    </a:p>
                  </a:txBody>
                  <a:tcPr/>
                </a:tc>
                <a:tc>
                  <a:txBody>
                    <a:bodyPr/>
                    <a:lstStyle/>
                    <a:p>
                      <a:r>
                        <a:rPr lang="en-US" sz="1000" dirty="0"/>
                        <a:t>1</a:t>
                      </a:r>
                    </a:p>
                  </a:txBody>
                  <a:tcPr/>
                </a:tc>
                <a:tc>
                  <a:txBody>
                    <a:bodyPr/>
                    <a:lstStyle/>
                    <a:p>
                      <a:r>
                        <a:rPr lang="en-US" sz="1000" dirty="0"/>
                        <a:t>Compliance</a:t>
                      </a:r>
                      <a:r>
                        <a:rPr lang="en-US" sz="1000" baseline="0" dirty="0"/>
                        <a:t> with new regulations shows leadership in the market</a:t>
                      </a:r>
                      <a:endParaRPr lang="en-US" sz="1000" dirty="0"/>
                    </a:p>
                  </a:txBody>
                  <a:tcPr/>
                </a:tc>
                <a:tc>
                  <a:txBody>
                    <a:bodyPr/>
                    <a:lstStyle/>
                    <a:p>
                      <a:r>
                        <a:rPr lang="en-US" sz="1000" dirty="0"/>
                        <a:t>2</a:t>
                      </a:r>
                    </a:p>
                  </a:txBody>
                  <a:tcPr/>
                </a:tc>
                <a:extLst>
                  <a:ext uri="{0D108BD9-81ED-4DB2-BD59-A6C34878D82A}">
                    <a16:rowId xmlns:a16="http://schemas.microsoft.com/office/drawing/2014/main" val="10003"/>
                  </a:ext>
                </a:extLst>
              </a:tr>
              <a:tr h="382278">
                <a:tc>
                  <a:txBody>
                    <a:bodyPr/>
                    <a:lstStyle/>
                    <a:p>
                      <a:r>
                        <a:rPr lang="en-US" sz="1000" dirty="0"/>
                        <a:t>Superb print</a:t>
                      </a:r>
                      <a:r>
                        <a:rPr lang="en-US" sz="1000" baseline="0" dirty="0"/>
                        <a:t> capabilities</a:t>
                      </a:r>
                      <a:endParaRPr lang="en-US" sz="1000" dirty="0"/>
                    </a:p>
                  </a:txBody>
                  <a:tcPr/>
                </a:tc>
                <a:tc>
                  <a:txBody>
                    <a:bodyPr/>
                    <a:lstStyle/>
                    <a:p>
                      <a:r>
                        <a:rPr lang="en-US" sz="1000" dirty="0"/>
                        <a:t>Support print</a:t>
                      </a:r>
                      <a:r>
                        <a:rPr lang="en-US" sz="1000" baseline="0" dirty="0"/>
                        <a:t> formats and use high volume printers</a:t>
                      </a:r>
                      <a:endParaRPr lang="en-US" sz="1000" dirty="0"/>
                    </a:p>
                  </a:txBody>
                  <a:tcPr/>
                </a:tc>
                <a:tc>
                  <a:txBody>
                    <a:bodyPr/>
                    <a:lstStyle/>
                    <a:p>
                      <a:r>
                        <a:rPr lang="en-US" sz="1000" dirty="0"/>
                        <a:t>2</a:t>
                      </a:r>
                    </a:p>
                  </a:txBody>
                  <a:tcPr/>
                </a:tc>
                <a:tc>
                  <a:txBody>
                    <a:bodyPr/>
                    <a:lstStyle/>
                    <a:p>
                      <a:r>
                        <a:rPr lang="en-US" sz="1000" dirty="0"/>
                        <a:t>Quality</a:t>
                      </a:r>
                      <a:r>
                        <a:rPr lang="en-US" sz="1000" baseline="0" dirty="0"/>
                        <a:t> of graphics and print. </a:t>
                      </a:r>
                      <a:endParaRPr lang="en-US" sz="1000" dirty="0"/>
                    </a:p>
                  </a:txBody>
                  <a:tcPr/>
                </a:tc>
                <a:tc>
                  <a:txBody>
                    <a:bodyPr/>
                    <a:lstStyle/>
                    <a:p>
                      <a:r>
                        <a:rPr lang="en-US" sz="1000" dirty="0"/>
                        <a:t>1</a:t>
                      </a:r>
                    </a:p>
                  </a:txBody>
                  <a:tcPr/>
                </a:tc>
                <a:tc>
                  <a:txBody>
                    <a:bodyPr/>
                    <a:lstStyle/>
                    <a:p>
                      <a:r>
                        <a:rPr lang="en-US" sz="1000" dirty="0"/>
                        <a:t>Leverage the big printer we bought</a:t>
                      </a:r>
                      <a:r>
                        <a:rPr lang="en-US" sz="1000" baseline="0" dirty="0"/>
                        <a:t> – use existing expensive equipment</a:t>
                      </a:r>
                      <a:endParaRPr lang="en-US" sz="1000" dirty="0"/>
                    </a:p>
                  </a:txBody>
                  <a:tcPr/>
                </a:tc>
                <a:tc>
                  <a:txBody>
                    <a:bodyPr/>
                    <a:lstStyle/>
                    <a:p>
                      <a:r>
                        <a:rPr lang="en-US" sz="1000" dirty="0"/>
                        <a:t>1</a:t>
                      </a:r>
                    </a:p>
                  </a:txBody>
                  <a:tcPr/>
                </a:tc>
                <a:tc>
                  <a:txBody>
                    <a:bodyPr/>
                    <a:lstStyle/>
                    <a:p>
                      <a:r>
                        <a:rPr lang="en-US" sz="1000" dirty="0"/>
                        <a:t>We spent</a:t>
                      </a:r>
                      <a:r>
                        <a:rPr lang="en-US" sz="1000" baseline="0" dirty="0"/>
                        <a:t> a lot on that printer</a:t>
                      </a:r>
                      <a:r>
                        <a:rPr lang="is-IS" sz="1000" baseline="0" dirty="0"/>
                        <a:t>… infrastructure investment. CFO is happy if it’s not being wasted. Deliquent recoup of funds and other official documents may require printing vs. </a:t>
                      </a:r>
                      <a:r>
                        <a:rPr lang="en-US" sz="1000" baseline="0" dirty="0"/>
                        <a:t>D</a:t>
                      </a:r>
                      <a:r>
                        <a:rPr lang="is-IS" sz="1000" baseline="0" dirty="0"/>
                        <a:t>igital delivery.</a:t>
                      </a:r>
                      <a:endParaRPr lang="en-US" sz="1000" dirty="0"/>
                    </a:p>
                  </a:txBody>
                  <a:tcPr/>
                </a:tc>
                <a:tc>
                  <a:txBody>
                    <a:bodyPr/>
                    <a:lstStyle/>
                    <a:p>
                      <a:r>
                        <a:rPr lang="en-US" sz="1000" dirty="0"/>
                        <a:t>2</a:t>
                      </a:r>
                    </a:p>
                  </a:txBody>
                  <a:tcPr/>
                </a:tc>
                <a:tc>
                  <a:txBody>
                    <a:bodyPr/>
                    <a:lstStyle/>
                    <a:p>
                      <a:r>
                        <a:rPr lang="en-US" sz="1000" dirty="0"/>
                        <a:t>Face of the company. How things look reflects our</a:t>
                      </a:r>
                      <a:r>
                        <a:rPr lang="en-US" sz="1000" baseline="0" dirty="0"/>
                        <a:t> success.</a:t>
                      </a:r>
                      <a:endParaRPr lang="en-US" sz="1000" dirty="0"/>
                    </a:p>
                  </a:txBody>
                  <a:tcPr/>
                </a:tc>
                <a:tc>
                  <a:txBody>
                    <a:bodyPr/>
                    <a:lstStyle/>
                    <a:p>
                      <a:r>
                        <a:rPr lang="en-US" sz="1000" dirty="0"/>
                        <a:t>1</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0816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Personalized communications and delivery</a:t>
            </a:r>
          </a:p>
        </p:txBody>
      </p:sp>
      <p:sp>
        <p:nvSpPr>
          <p:cNvPr id="3" name="Content Placeholder 2"/>
          <p:cNvSpPr>
            <a:spLocks noGrp="1"/>
          </p:cNvSpPr>
          <p:nvPr>
            <p:ph idx="1"/>
          </p:nvPr>
        </p:nvSpPr>
        <p:spPr/>
        <p:txBody>
          <a:bodyPr>
            <a:normAutofit fontScale="77500" lnSpcReduction="20000"/>
          </a:bodyPr>
          <a:lstStyle/>
          <a:p>
            <a:r>
              <a:rPr lang="en-US" dirty="0"/>
              <a:t>Each communication (document, email, etc.) looks like it’s been specifically prepared for a customer</a:t>
            </a:r>
          </a:p>
          <a:p>
            <a:r>
              <a:rPr lang="en-US" dirty="0"/>
              <a:t>Includes personalized salutation, language, account manager, colors</a:t>
            </a:r>
          </a:p>
          <a:p>
            <a:r>
              <a:rPr lang="en-US" dirty="0"/>
              <a:t>Advertising is also personalized</a:t>
            </a:r>
          </a:p>
          <a:p>
            <a:r>
              <a:rPr lang="en-US" dirty="0"/>
              <a:t>Customer preferences dictate how the document is delivered (email, </a:t>
            </a:r>
            <a:r>
              <a:rPr lang="en-US" dirty="0" err="1"/>
              <a:t>sms</a:t>
            </a:r>
            <a:r>
              <a:rPr lang="en-US" dirty="0"/>
              <a:t>, print, or both) and the format (short, long, black and white, with interactive charts, etc.) </a:t>
            </a:r>
          </a:p>
          <a:p>
            <a:r>
              <a:rPr lang="en-US" dirty="0"/>
              <a:t>Customer account information also drives personalization (premium customers can have have different looking statements than other customers).</a:t>
            </a:r>
          </a:p>
          <a:p>
            <a:r>
              <a:rPr lang="en-US" dirty="0"/>
              <a:t>Generational targeting for your current customer base and future customers</a:t>
            </a:r>
          </a:p>
          <a:p>
            <a:r>
              <a:rPr lang="en-US" dirty="0"/>
              <a:t>Personalization strengthens the relationship with your company – customers feel appreciated and in return will give more business</a:t>
            </a:r>
          </a:p>
        </p:txBody>
      </p:sp>
    </p:spTree>
    <p:extLst>
      <p:ext uri="{BB962C8B-B14F-4D97-AF65-F5344CB8AC3E}">
        <p14:creationId xmlns:p14="http://schemas.microsoft.com/office/powerpoint/2010/main" val="68534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9410433"/>
              </p:ext>
            </p:extLst>
          </p:nvPr>
        </p:nvGraphicFramePr>
        <p:xfrm>
          <a:off x="241004" y="1219200"/>
          <a:ext cx="11848215" cy="4546600"/>
        </p:xfrm>
        <a:graphic>
          <a:graphicData uri="http://schemas.openxmlformats.org/drawingml/2006/table">
            <a:tbl>
              <a:tblPr firstRow="1" bandRow="1">
                <a:tableStyleId>{5DA37D80-6434-44D0-A028-1B22A696006F}</a:tableStyleId>
              </a:tblPr>
              <a:tblGrid>
                <a:gridCol w="854149">
                  <a:extLst>
                    <a:ext uri="{9D8B030D-6E8A-4147-A177-3AD203B41FA5}">
                      <a16:colId xmlns:a16="http://schemas.microsoft.com/office/drawing/2014/main" val="20000"/>
                    </a:ext>
                  </a:extLst>
                </a:gridCol>
                <a:gridCol w="1351458">
                  <a:extLst>
                    <a:ext uri="{9D8B030D-6E8A-4147-A177-3AD203B41FA5}">
                      <a16:colId xmlns:a16="http://schemas.microsoft.com/office/drawing/2014/main" val="20001"/>
                    </a:ext>
                  </a:extLst>
                </a:gridCol>
                <a:gridCol w="402915">
                  <a:extLst>
                    <a:ext uri="{9D8B030D-6E8A-4147-A177-3AD203B41FA5}">
                      <a16:colId xmlns:a16="http://schemas.microsoft.com/office/drawing/2014/main" val="20002"/>
                    </a:ext>
                  </a:extLst>
                </a:gridCol>
                <a:gridCol w="1690576">
                  <a:extLst>
                    <a:ext uri="{9D8B030D-6E8A-4147-A177-3AD203B41FA5}">
                      <a16:colId xmlns:a16="http://schemas.microsoft.com/office/drawing/2014/main" val="20003"/>
                    </a:ext>
                  </a:extLst>
                </a:gridCol>
                <a:gridCol w="425303">
                  <a:extLst>
                    <a:ext uri="{9D8B030D-6E8A-4147-A177-3AD203B41FA5}">
                      <a16:colId xmlns:a16="http://schemas.microsoft.com/office/drawing/2014/main" val="20004"/>
                    </a:ext>
                  </a:extLst>
                </a:gridCol>
                <a:gridCol w="2009553">
                  <a:extLst>
                    <a:ext uri="{9D8B030D-6E8A-4147-A177-3AD203B41FA5}">
                      <a16:colId xmlns:a16="http://schemas.microsoft.com/office/drawing/2014/main" val="20005"/>
                    </a:ext>
                  </a:extLst>
                </a:gridCol>
                <a:gridCol w="393405">
                  <a:extLst>
                    <a:ext uri="{9D8B030D-6E8A-4147-A177-3AD203B41FA5}">
                      <a16:colId xmlns:a16="http://schemas.microsoft.com/office/drawing/2014/main" val="20006"/>
                    </a:ext>
                  </a:extLst>
                </a:gridCol>
                <a:gridCol w="1956390">
                  <a:extLst>
                    <a:ext uri="{9D8B030D-6E8A-4147-A177-3AD203B41FA5}">
                      <a16:colId xmlns:a16="http://schemas.microsoft.com/office/drawing/2014/main" val="20007"/>
                    </a:ext>
                  </a:extLst>
                </a:gridCol>
                <a:gridCol w="425303">
                  <a:extLst>
                    <a:ext uri="{9D8B030D-6E8A-4147-A177-3AD203B41FA5}">
                      <a16:colId xmlns:a16="http://schemas.microsoft.com/office/drawing/2014/main" val="20008"/>
                    </a:ext>
                  </a:extLst>
                </a:gridCol>
                <a:gridCol w="1945758">
                  <a:extLst>
                    <a:ext uri="{9D8B030D-6E8A-4147-A177-3AD203B41FA5}">
                      <a16:colId xmlns:a16="http://schemas.microsoft.com/office/drawing/2014/main" val="20009"/>
                    </a:ext>
                  </a:extLst>
                </a:gridCol>
                <a:gridCol w="393405">
                  <a:extLst>
                    <a:ext uri="{9D8B030D-6E8A-4147-A177-3AD203B41FA5}">
                      <a16:colId xmlns:a16="http://schemas.microsoft.com/office/drawing/2014/main" val="20010"/>
                    </a:ext>
                  </a:extLst>
                </a:gridCol>
              </a:tblGrid>
              <a:tr h="370840">
                <a:tc>
                  <a:txBody>
                    <a:bodyPr/>
                    <a:lstStyle/>
                    <a:p>
                      <a:pPr algn="ctr"/>
                      <a:endParaRPr lang="en-US" sz="1000" dirty="0"/>
                    </a:p>
                  </a:txBody>
                  <a:tcPr/>
                </a:tc>
                <a:tc>
                  <a:txBody>
                    <a:bodyPr/>
                    <a:lstStyle/>
                    <a:p>
                      <a:pPr algn="ctr"/>
                      <a:r>
                        <a:rPr lang="en-US" sz="1000" dirty="0"/>
                        <a:t>Developer</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Marketing Lead</a:t>
                      </a:r>
                    </a:p>
                  </a:txBody>
                  <a:tcPr/>
                </a:tc>
                <a:tc>
                  <a:txBody>
                    <a:bodyPr/>
                    <a:lstStyle/>
                    <a:p>
                      <a:pPr algn="ctr"/>
                      <a:r>
                        <a:rPr lang="en-US" sz="1000" dirty="0"/>
                        <a:t>Imp</a:t>
                      </a:r>
                    </a:p>
                  </a:txBody>
                  <a:tcPr/>
                </a:tc>
                <a:tc>
                  <a:txBody>
                    <a:bodyPr/>
                    <a:lstStyle/>
                    <a:p>
                      <a:pPr algn="ctr"/>
                      <a:r>
                        <a:rPr lang="en-US" sz="1000" dirty="0"/>
                        <a:t>Operations</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CFO</a:t>
                      </a:r>
                    </a:p>
                  </a:txBody>
                  <a:tcPr/>
                </a:tc>
                <a:tc>
                  <a:txBody>
                    <a:bodyPr/>
                    <a:lstStyle/>
                    <a:p>
                      <a:pPr algn="ctr"/>
                      <a:r>
                        <a:rPr lang="en-US" sz="1000" dirty="0"/>
                        <a:t>Imp</a:t>
                      </a:r>
                    </a:p>
                  </a:txBody>
                  <a:tcPr/>
                </a:tc>
                <a:tc>
                  <a:txBody>
                    <a:bodyPr/>
                    <a:lstStyle/>
                    <a:p>
                      <a:pPr algn="ctr"/>
                      <a:r>
                        <a:rPr lang="en-US" sz="1000" dirty="0"/>
                        <a:t>CEO</a:t>
                      </a:r>
                    </a:p>
                  </a:txBody>
                  <a:tcPr/>
                </a:tc>
                <a:tc>
                  <a:txBody>
                    <a:bodyPr/>
                    <a:lstStyle/>
                    <a:p>
                      <a:pPr algn="ctr"/>
                      <a:r>
                        <a:rPr lang="en-US" sz="1000" dirty="0"/>
                        <a:t>Imp</a:t>
                      </a:r>
                    </a:p>
                  </a:txBody>
                  <a:tcPr/>
                </a:tc>
                <a:extLst>
                  <a:ext uri="{0D108BD9-81ED-4DB2-BD59-A6C34878D82A}">
                    <a16:rowId xmlns:a16="http://schemas.microsoft.com/office/drawing/2014/main" val="10000"/>
                  </a:ext>
                </a:extLst>
              </a:tr>
              <a:tr h="370840">
                <a:tc>
                  <a:txBody>
                    <a:bodyPr/>
                    <a:lstStyle/>
                    <a:p>
                      <a:r>
                        <a:rPr lang="en-US" sz="1000" dirty="0"/>
                        <a:t>Each piece in</a:t>
                      </a:r>
                      <a:r>
                        <a:rPr lang="en-US" sz="1000" baseline="0" dirty="0"/>
                        <a:t> a batch is unique/personalized to each recipient</a:t>
                      </a:r>
                      <a:endParaRPr lang="en-US" sz="1000" dirty="0"/>
                    </a:p>
                  </a:txBody>
                  <a:tcPr/>
                </a:tc>
                <a:tc>
                  <a:txBody>
                    <a:bodyPr/>
                    <a:lstStyle/>
                    <a:p>
                      <a:r>
                        <a:rPr lang="en-US" sz="1000" dirty="0"/>
                        <a:t>Has to be data driven. I don’t want to do this one at a time.</a:t>
                      </a:r>
                    </a:p>
                  </a:txBody>
                  <a:tcPr/>
                </a:tc>
                <a:tc>
                  <a:txBody>
                    <a:bodyPr/>
                    <a:lstStyle/>
                    <a:p>
                      <a:r>
                        <a:rPr lang="en-US" sz="1000" dirty="0"/>
                        <a:t>2</a:t>
                      </a:r>
                    </a:p>
                  </a:txBody>
                  <a:tcPr/>
                </a:tc>
                <a:tc>
                  <a:txBody>
                    <a:bodyPr/>
                    <a:lstStyle/>
                    <a:p>
                      <a:r>
                        <a:rPr lang="en-US" sz="1000" dirty="0"/>
                        <a:t>Customers feel special when they receive unexpectedly</a:t>
                      </a:r>
                      <a:r>
                        <a:rPr lang="en-US" sz="1000" baseline="0" dirty="0"/>
                        <a:t> personalized communications from us</a:t>
                      </a:r>
                      <a:endParaRPr lang="en-US" sz="1000" dirty="0"/>
                    </a:p>
                  </a:txBody>
                  <a:tcPr/>
                </a:tc>
                <a:tc>
                  <a:txBody>
                    <a:bodyPr/>
                    <a:lstStyle/>
                    <a:p>
                      <a:r>
                        <a:rPr lang="en-US" sz="1000" dirty="0"/>
                        <a:t>2</a:t>
                      </a:r>
                    </a:p>
                  </a:txBody>
                  <a:tcPr/>
                </a:tc>
                <a:tc>
                  <a:txBody>
                    <a:bodyPr/>
                    <a:lstStyle/>
                    <a:p>
                      <a:r>
                        <a:rPr lang="en-US" sz="1000" dirty="0"/>
                        <a:t>I</a:t>
                      </a:r>
                      <a:r>
                        <a:rPr lang="en-US" sz="1000" baseline="0" dirty="0"/>
                        <a:t> want to make sure I’m able to generate individual docs based on data in high volume</a:t>
                      </a:r>
                      <a:endParaRPr lang="en-US" sz="1000" dirty="0"/>
                    </a:p>
                  </a:txBody>
                  <a:tcPr/>
                </a:tc>
                <a:tc>
                  <a:txBody>
                    <a:bodyPr/>
                    <a:lstStyle/>
                    <a:p>
                      <a:r>
                        <a:rPr lang="en-US" sz="1000" dirty="0"/>
                        <a:t>2</a:t>
                      </a:r>
                    </a:p>
                  </a:txBody>
                  <a:tcPr/>
                </a:tc>
                <a:tc>
                  <a:txBody>
                    <a:bodyPr/>
                    <a:lstStyle/>
                    <a:p>
                      <a:r>
                        <a:rPr lang="en-US" sz="1000" dirty="0"/>
                        <a:t>Account-related docs have the correct recip.</a:t>
                      </a:r>
                      <a:r>
                        <a:rPr lang="en-US" sz="1000" baseline="0" dirty="0"/>
                        <a:t> Error free operations tie in here, because invoices that are sent incorrectly could mean delays in payment.</a:t>
                      </a:r>
                      <a:endParaRPr lang="en-US" sz="1000" dirty="0"/>
                    </a:p>
                  </a:txBody>
                  <a:tcPr/>
                </a:tc>
                <a:tc>
                  <a:txBody>
                    <a:bodyPr/>
                    <a:lstStyle/>
                    <a:p>
                      <a:r>
                        <a:rPr lang="en-US" sz="1000" dirty="0"/>
                        <a:t>1</a:t>
                      </a:r>
                    </a:p>
                  </a:txBody>
                  <a:tcPr/>
                </a:tc>
                <a:tc>
                  <a:txBody>
                    <a:bodyPr/>
                    <a:lstStyle/>
                    <a:p>
                      <a:r>
                        <a:rPr lang="en-US" sz="1000" dirty="0"/>
                        <a:t>Strengthen relationship with our customer.</a:t>
                      </a:r>
                      <a:r>
                        <a:rPr lang="en-US" sz="1000" baseline="0" dirty="0"/>
                        <a:t> Shows we remember our roots and believe in our customers</a:t>
                      </a:r>
                      <a:endParaRPr lang="en-US" sz="1000" dirty="0"/>
                    </a:p>
                  </a:txBody>
                  <a:tcPr/>
                </a:tc>
                <a:tc>
                  <a:txBody>
                    <a:bodyPr/>
                    <a:lstStyle/>
                    <a:p>
                      <a:r>
                        <a:rPr lang="en-US" sz="1000" dirty="0"/>
                        <a:t>2</a:t>
                      </a:r>
                    </a:p>
                  </a:txBody>
                  <a:tcPr/>
                </a:tc>
                <a:extLst>
                  <a:ext uri="{0D108BD9-81ED-4DB2-BD59-A6C34878D82A}">
                    <a16:rowId xmlns:a16="http://schemas.microsoft.com/office/drawing/2014/main" val="10001"/>
                  </a:ext>
                </a:extLst>
              </a:tr>
              <a:tr h="370840">
                <a:tc>
                  <a:txBody>
                    <a:bodyPr/>
                    <a:lstStyle/>
                    <a:p>
                      <a:r>
                        <a:rPr lang="en-US" sz="1000" dirty="0"/>
                        <a:t>No errors in personalization/recipient</a:t>
                      </a:r>
                      <a:r>
                        <a:rPr lang="en-US" sz="1000" baseline="0" dirty="0"/>
                        <a:t> match</a:t>
                      </a:r>
                      <a:endParaRPr lang="en-US" sz="1000" dirty="0"/>
                    </a:p>
                  </a:txBody>
                  <a:tcPr/>
                </a:tc>
                <a:tc>
                  <a:txBody>
                    <a:bodyPr/>
                    <a:lstStyle/>
                    <a:p>
                      <a:r>
                        <a:rPr lang="en-US" sz="1000" dirty="0"/>
                        <a:t>Insert validation to make sure accurate</a:t>
                      </a:r>
                      <a:r>
                        <a:rPr lang="en-US" sz="1000" baseline="0" dirty="0"/>
                        <a:t> output is important. Flag invalid data records.</a:t>
                      </a:r>
                      <a:endParaRPr lang="en-US" sz="1000" dirty="0"/>
                    </a:p>
                  </a:txBody>
                  <a:tcPr/>
                </a:tc>
                <a:tc>
                  <a:txBody>
                    <a:bodyPr/>
                    <a:lstStyle/>
                    <a:p>
                      <a:r>
                        <a:rPr lang="en-US" sz="1000" dirty="0"/>
                        <a:t>1</a:t>
                      </a:r>
                    </a:p>
                  </a:txBody>
                  <a:tcPr/>
                </a:tc>
                <a:tc>
                  <a:txBody>
                    <a:bodyPr/>
                    <a:lstStyle/>
                    <a:p>
                      <a:r>
                        <a:rPr lang="en-US" sz="1000" dirty="0"/>
                        <a:t>Mistakes make us look stupid. </a:t>
                      </a:r>
                    </a:p>
                  </a:txBody>
                  <a:tcPr/>
                </a:tc>
                <a:tc>
                  <a:txBody>
                    <a:bodyPr/>
                    <a:lstStyle/>
                    <a:p>
                      <a:r>
                        <a:rPr lang="en-US" sz="1000" dirty="0"/>
                        <a:t>2</a:t>
                      </a:r>
                    </a:p>
                  </a:txBody>
                  <a:tcPr/>
                </a:tc>
                <a:tc>
                  <a:txBody>
                    <a:bodyPr/>
                    <a:lstStyle/>
                    <a:p>
                      <a:r>
                        <a:rPr lang="en-US" sz="1000" dirty="0"/>
                        <a:t>I</a:t>
                      </a:r>
                      <a:r>
                        <a:rPr lang="en-US" sz="1000" baseline="0" dirty="0"/>
                        <a:t> want to be able to report on invalid data, exclude those from the batch – come back later and fix the data.</a:t>
                      </a:r>
                      <a:endParaRPr lang="en-US" sz="1000" dirty="0"/>
                    </a:p>
                  </a:txBody>
                  <a:tcPr/>
                </a:tc>
                <a:tc>
                  <a:txBody>
                    <a:bodyPr/>
                    <a:lstStyle/>
                    <a:p>
                      <a:r>
                        <a:rPr lang="en-US" sz="1000" dirty="0"/>
                        <a:t>1</a:t>
                      </a:r>
                    </a:p>
                  </a:txBody>
                  <a:tcPr/>
                </a:tc>
                <a:tc>
                  <a:txBody>
                    <a:bodyPr/>
                    <a:lstStyle/>
                    <a:p>
                      <a:r>
                        <a:rPr lang="en-US" sz="1000" dirty="0"/>
                        <a:t>Mistakes cost</a:t>
                      </a:r>
                      <a:r>
                        <a:rPr lang="en-US" sz="1000" baseline="0" dirty="0"/>
                        <a:t> us money. Invoicing the wrong person or wrong amount could cause a delay in payment.</a:t>
                      </a:r>
                      <a:endParaRPr lang="en-US" sz="1000" dirty="0"/>
                    </a:p>
                  </a:txBody>
                  <a:tcPr/>
                </a:tc>
                <a:tc>
                  <a:txBody>
                    <a:bodyPr/>
                    <a:lstStyle/>
                    <a:p>
                      <a:r>
                        <a:rPr lang="en-US" sz="1000" dirty="0"/>
                        <a:t>1</a:t>
                      </a:r>
                    </a:p>
                  </a:txBody>
                  <a:tcPr/>
                </a:tc>
                <a:tc>
                  <a:txBody>
                    <a:bodyPr/>
                    <a:lstStyle/>
                    <a:p>
                      <a:r>
                        <a:rPr lang="en-US" sz="1000" dirty="0"/>
                        <a:t>Mistakes make</a:t>
                      </a:r>
                      <a:r>
                        <a:rPr lang="en-US" sz="1000" baseline="0" dirty="0"/>
                        <a:t> us look bad.</a:t>
                      </a:r>
                      <a:endParaRPr lang="en-US" sz="1000" dirty="0"/>
                    </a:p>
                  </a:txBody>
                  <a:tcPr/>
                </a:tc>
                <a:tc>
                  <a:txBody>
                    <a:bodyPr/>
                    <a:lstStyle/>
                    <a:p>
                      <a:r>
                        <a:rPr lang="en-US" sz="1000" dirty="0"/>
                        <a:t>2</a:t>
                      </a:r>
                    </a:p>
                  </a:txBody>
                  <a:tcPr/>
                </a:tc>
                <a:extLst>
                  <a:ext uri="{0D108BD9-81ED-4DB2-BD59-A6C34878D82A}">
                    <a16:rowId xmlns:a16="http://schemas.microsoft.com/office/drawing/2014/main" val="10002"/>
                  </a:ext>
                </a:extLst>
              </a:tr>
              <a:tr h="370840">
                <a:tc>
                  <a:txBody>
                    <a:bodyPr/>
                    <a:lstStyle/>
                    <a:p>
                      <a:r>
                        <a:rPr lang="en-US" sz="1000" dirty="0"/>
                        <a:t>Advertising</a:t>
                      </a:r>
                      <a:r>
                        <a:rPr lang="en-US" sz="1000" baseline="0" dirty="0"/>
                        <a:t> within </a:t>
                      </a:r>
                      <a:r>
                        <a:rPr lang="en-US" sz="1000" baseline="0" dirty="0" err="1"/>
                        <a:t>comms</a:t>
                      </a:r>
                      <a:r>
                        <a:rPr lang="en-US" sz="1000" baseline="0" dirty="0"/>
                        <a:t> that’s personalized to the recipient</a:t>
                      </a:r>
                      <a:endParaRPr lang="en-US" sz="1000" dirty="0"/>
                    </a:p>
                  </a:txBody>
                  <a:tcPr/>
                </a:tc>
                <a:tc>
                  <a:txBody>
                    <a:bodyPr/>
                    <a:lstStyle/>
                    <a:p>
                      <a:r>
                        <a:rPr lang="en-US" sz="1000" dirty="0"/>
                        <a:t>I want to give marketing a way to introduce ads without me having to do it every time</a:t>
                      </a:r>
                    </a:p>
                  </a:txBody>
                  <a:tcPr/>
                </a:tc>
                <a:tc>
                  <a:txBody>
                    <a:bodyPr/>
                    <a:lstStyle/>
                    <a:p>
                      <a:r>
                        <a:rPr lang="en-US" sz="1000" dirty="0"/>
                        <a:t>3</a:t>
                      </a:r>
                    </a:p>
                  </a:txBody>
                  <a:tcPr/>
                </a:tc>
                <a:tc>
                  <a:txBody>
                    <a:bodyPr/>
                    <a:lstStyle/>
                    <a:p>
                      <a:r>
                        <a:rPr lang="en-US" sz="1000" dirty="0"/>
                        <a:t>I want to control our advertising efforts,</a:t>
                      </a:r>
                      <a:r>
                        <a:rPr lang="en-US" sz="1000" baseline="0" dirty="0"/>
                        <a:t> including placing banner or text ads in outbound </a:t>
                      </a:r>
                      <a:r>
                        <a:rPr lang="en-US" sz="1000" baseline="0" dirty="0" err="1"/>
                        <a:t>comms</a:t>
                      </a:r>
                      <a:r>
                        <a:rPr lang="en-US" sz="1000" baseline="0" dirty="0"/>
                        <a:t> (like invoices) in accordance with transaction data or demographic data variables</a:t>
                      </a:r>
                      <a:endParaRPr lang="en-US" sz="1000" dirty="0"/>
                    </a:p>
                  </a:txBody>
                  <a:tcPr/>
                </a:tc>
                <a:tc>
                  <a:txBody>
                    <a:bodyPr/>
                    <a:lstStyle/>
                    <a:p>
                      <a:r>
                        <a:rPr lang="en-US" sz="1000" dirty="0"/>
                        <a:t>1</a:t>
                      </a:r>
                    </a:p>
                  </a:txBody>
                  <a:tcPr/>
                </a:tc>
                <a:tc>
                  <a:txBody>
                    <a:bodyPr/>
                    <a:lstStyle/>
                    <a:p>
                      <a:r>
                        <a:rPr lang="en-US" sz="1000" dirty="0"/>
                        <a:t>I don’t want the marketing message to mess up my statements – so I need some kind of oversight.</a:t>
                      </a:r>
                    </a:p>
                  </a:txBody>
                  <a:tcPr/>
                </a:tc>
                <a:tc>
                  <a:txBody>
                    <a:bodyPr/>
                    <a:lstStyle/>
                    <a:p>
                      <a:r>
                        <a:rPr lang="en-US" sz="1000" dirty="0"/>
                        <a:t>3</a:t>
                      </a:r>
                    </a:p>
                  </a:txBody>
                  <a:tcPr/>
                </a:tc>
                <a:tc>
                  <a:txBody>
                    <a:bodyPr/>
                    <a:lstStyle/>
                    <a:p>
                      <a:r>
                        <a:rPr lang="en-US" sz="1000" dirty="0"/>
                        <a:t>Sometimes advertising can be a source of revenue unless it disguises</a:t>
                      </a:r>
                      <a:r>
                        <a:rPr lang="en-US" sz="1000" baseline="0" dirty="0"/>
                        <a:t> the billing aspect of customer documents. But free is always good – so if this doesn’t cost extra I could be onboard.</a:t>
                      </a:r>
                      <a:endParaRPr lang="en-US" sz="1000" dirty="0"/>
                    </a:p>
                  </a:txBody>
                  <a:tcPr/>
                </a:tc>
                <a:tc>
                  <a:txBody>
                    <a:bodyPr/>
                    <a:lstStyle/>
                    <a:p>
                      <a:r>
                        <a:rPr lang="en-US" sz="1000" dirty="0"/>
                        <a:t>3</a:t>
                      </a:r>
                    </a:p>
                  </a:txBody>
                  <a:tcPr/>
                </a:tc>
                <a:tc>
                  <a:txBody>
                    <a:bodyPr/>
                    <a:lstStyle/>
                    <a:p>
                      <a:r>
                        <a:rPr lang="en-US" sz="1000" dirty="0"/>
                        <a:t>Smart</a:t>
                      </a:r>
                      <a:r>
                        <a:rPr lang="en-US" sz="1000" baseline="0" dirty="0"/>
                        <a:t> advertising can increase revenue and generate more leads. It’s a smart greenfield strategy.</a:t>
                      </a:r>
                      <a:endParaRPr lang="en-US" sz="1000" dirty="0"/>
                    </a:p>
                  </a:txBody>
                  <a:tcPr/>
                </a:tc>
                <a:tc>
                  <a:txBody>
                    <a:bodyPr/>
                    <a:lstStyle/>
                    <a:p>
                      <a:r>
                        <a:rPr lang="en-US" sz="1000" dirty="0"/>
                        <a:t>2</a:t>
                      </a:r>
                    </a:p>
                  </a:txBody>
                  <a:tcPr/>
                </a:tc>
                <a:extLst>
                  <a:ext uri="{0D108BD9-81ED-4DB2-BD59-A6C34878D82A}">
                    <a16:rowId xmlns:a16="http://schemas.microsoft.com/office/drawing/2014/main" val="10003"/>
                  </a:ext>
                </a:extLst>
              </a:tr>
              <a:tr h="370840">
                <a:tc>
                  <a:txBody>
                    <a:bodyPr/>
                    <a:lstStyle/>
                    <a:p>
                      <a:r>
                        <a:rPr lang="en-US" sz="1100" dirty="0"/>
                        <a:t>Delivery format according to customer preference</a:t>
                      </a:r>
                    </a:p>
                  </a:txBody>
                  <a:tcPr/>
                </a:tc>
                <a:tc>
                  <a:txBody>
                    <a:bodyPr/>
                    <a:lstStyle/>
                    <a:p>
                      <a:r>
                        <a:rPr lang="en-US" sz="1000" dirty="0"/>
                        <a:t>I need to produce traditional formats like PDF and print, and new formats like HTML</a:t>
                      </a:r>
                      <a:r>
                        <a:rPr lang="en-US" sz="1000" baseline="0" dirty="0"/>
                        <a:t> 5</a:t>
                      </a:r>
                      <a:endParaRPr lang="en-US" sz="1000" dirty="0"/>
                    </a:p>
                  </a:txBody>
                  <a:tcPr/>
                </a:tc>
                <a:tc>
                  <a:txBody>
                    <a:bodyPr/>
                    <a:lstStyle/>
                    <a:p>
                      <a:r>
                        <a:rPr lang="en-US" sz="1000" dirty="0"/>
                        <a:t>2</a:t>
                      </a:r>
                    </a:p>
                  </a:txBody>
                  <a:tcPr/>
                </a:tc>
                <a:tc>
                  <a:txBody>
                    <a:bodyPr/>
                    <a:lstStyle/>
                    <a:p>
                      <a:r>
                        <a:rPr lang="en-US" sz="1000" dirty="0"/>
                        <a:t>I want to</a:t>
                      </a:r>
                      <a:r>
                        <a:rPr lang="en-US" sz="1000" baseline="0" dirty="0"/>
                        <a:t> make customers happy so they stick around. If that means sending to mobile or print I’m in.</a:t>
                      </a:r>
                      <a:endParaRPr lang="en-US" sz="1000" dirty="0"/>
                    </a:p>
                  </a:txBody>
                  <a:tcPr/>
                </a:tc>
                <a:tc>
                  <a:txBody>
                    <a:bodyPr/>
                    <a:lstStyle/>
                    <a:p>
                      <a:r>
                        <a:rPr lang="en-US" sz="1000" dirty="0"/>
                        <a:t>2</a:t>
                      </a:r>
                    </a:p>
                  </a:txBody>
                  <a:tcPr/>
                </a:tc>
                <a:tc>
                  <a:txBody>
                    <a:bodyPr/>
                    <a:lstStyle/>
                    <a:p>
                      <a:r>
                        <a:rPr lang="en-US" sz="1000" dirty="0"/>
                        <a:t>I have a requirement to send docs according to customer pref. Could be a cost saver for me, because sending digitally saves on postage</a:t>
                      </a:r>
                      <a:r>
                        <a:rPr lang="en-US" sz="1000" baseline="0" dirty="0"/>
                        <a:t> and printing</a:t>
                      </a:r>
                      <a:endParaRPr lang="en-US" sz="1000" dirty="0"/>
                    </a:p>
                  </a:txBody>
                  <a:tcPr/>
                </a:tc>
                <a:tc>
                  <a:txBody>
                    <a:bodyPr/>
                    <a:lstStyle/>
                    <a:p>
                      <a:r>
                        <a:rPr lang="en-US" sz="1000" dirty="0"/>
                        <a:t>2</a:t>
                      </a:r>
                    </a:p>
                  </a:txBody>
                  <a:tcPr/>
                </a:tc>
                <a:tc>
                  <a:txBody>
                    <a:bodyPr/>
                    <a:lstStyle/>
                    <a:p>
                      <a:r>
                        <a:rPr lang="en-US" sz="1000" dirty="0"/>
                        <a:t>Cost savings to send invoices</a:t>
                      </a:r>
                      <a:r>
                        <a:rPr lang="en-US" sz="1000" baseline="0" dirty="0"/>
                        <a:t> digitally. Happy customers spend money so let’s make them happy to receive our invoices</a:t>
                      </a:r>
                      <a:endParaRPr lang="en-US" sz="1000" dirty="0"/>
                    </a:p>
                  </a:txBody>
                  <a:tcPr/>
                </a:tc>
                <a:tc>
                  <a:txBody>
                    <a:bodyPr/>
                    <a:lstStyle/>
                    <a:p>
                      <a:r>
                        <a:rPr lang="en-US" sz="1000" dirty="0"/>
                        <a:t>3</a:t>
                      </a:r>
                    </a:p>
                  </a:txBody>
                  <a:tcPr/>
                </a:tc>
                <a:tc>
                  <a:txBody>
                    <a:bodyPr/>
                    <a:lstStyle/>
                    <a:p>
                      <a:r>
                        <a:rPr lang="en-US" sz="1000" dirty="0"/>
                        <a:t>Reach new marketing/generationally</a:t>
                      </a:r>
                      <a:br>
                        <a:rPr lang="en-US" sz="1000" dirty="0"/>
                      </a:br>
                      <a:r>
                        <a:rPr lang="en-US" sz="1000" dirty="0"/>
                        <a:t>Customized</a:t>
                      </a:r>
                      <a:r>
                        <a:rPr lang="en-US" sz="1000" baseline="0" dirty="0"/>
                        <a:t> delivery format is huge because I can target markets efficiently and attract newcomers by leveraging new channels</a:t>
                      </a:r>
                      <a:endParaRPr lang="en-US" sz="1000" dirty="0"/>
                    </a:p>
                  </a:txBody>
                  <a:tcPr/>
                </a:tc>
                <a:tc>
                  <a:txBody>
                    <a:bodyPr/>
                    <a:lstStyle/>
                    <a:p>
                      <a:r>
                        <a:rPr lang="en-US" sz="1000" dirty="0"/>
                        <a:t>2</a:t>
                      </a:r>
                    </a:p>
                  </a:txBody>
                  <a:tcPr/>
                </a:tc>
                <a:extLst>
                  <a:ext uri="{0D108BD9-81ED-4DB2-BD59-A6C34878D82A}">
                    <a16:rowId xmlns:a16="http://schemas.microsoft.com/office/drawing/2014/main" val="10004"/>
                  </a:ext>
                </a:extLst>
              </a:tr>
            </a:tbl>
          </a:graphicData>
        </a:graphic>
      </p:graphicFrame>
      <p:sp>
        <p:nvSpPr>
          <p:cNvPr id="5" name="Title 1"/>
          <p:cNvSpPr txBox="1">
            <a:spLocks/>
          </p:cNvSpPr>
          <p:nvPr/>
        </p:nvSpPr>
        <p:spPr>
          <a:xfrm>
            <a:off x="838200" y="-30163"/>
            <a:ext cx="10515600" cy="614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a:lstStyle>
          <a:p>
            <a:r>
              <a:rPr lang="en-US" sz="2800" dirty="0"/>
              <a:t>Personalized communications and delivery by role</a:t>
            </a:r>
          </a:p>
        </p:txBody>
      </p:sp>
      <p:sp>
        <p:nvSpPr>
          <p:cNvPr id="7" name="TextBox 6"/>
          <p:cNvSpPr txBox="1"/>
          <p:nvPr/>
        </p:nvSpPr>
        <p:spPr>
          <a:xfrm>
            <a:off x="156635" y="6166884"/>
            <a:ext cx="5085216" cy="246221"/>
          </a:xfrm>
          <a:prstGeom prst="rect">
            <a:avLst/>
          </a:prstGeom>
          <a:noFill/>
        </p:spPr>
        <p:txBody>
          <a:bodyPr wrap="square" rtlCol="0">
            <a:spAutoFit/>
          </a:bodyPr>
          <a:lstStyle/>
          <a:p>
            <a:r>
              <a:rPr lang="en-US" sz="1000" dirty="0"/>
              <a:t>IMP = Importance. 1= high (have to have), 2= mid (nice to have), 3= low (not a priority)</a:t>
            </a:r>
          </a:p>
        </p:txBody>
      </p:sp>
    </p:spTree>
    <p:extLst>
      <p:ext uri="{BB962C8B-B14F-4D97-AF65-F5344CB8AC3E}">
        <p14:creationId xmlns:p14="http://schemas.microsoft.com/office/powerpoint/2010/main" val="127296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89311665"/>
              </p:ext>
            </p:extLst>
          </p:nvPr>
        </p:nvGraphicFramePr>
        <p:xfrm>
          <a:off x="241004" y="584200"/>
          <a:ext cx="11848215" cy="5503512"/>
        </p:xfrm>
        <a:graphic>
          <a:graphicData uri="http://schemas.openxmlformats.org/drawingml/2006/table">
            <a:tbl>
              <a:tblPr firstRow="1" bandRow="1">
                <a:tableStyleId>{5DA37D80-6434-44D0-A028-1B22A696006F}</a:tableStyleId>
              </a:tblPr>
              <a:tblGrid>
                <a:gridCol w="1162494">
                  <a:extLst>
                    <a:ext uri="{9D8B030D-6E8A-4147-A177-3AD203B41FA5}">
                      <a16:colId xmlns:a16="http://schemas.microsoft.com/office/drawing/2014/main" val="20000"/>
                    </a:ext>
                  </a:extLst>
                </a:gridCol>
                <a:gridCol w="1043113">
                  <a:extLst>
                    <a:ext uri="{9D8B030D-6E8A-4147-A177-3AD203B41FA5}">
                      <a16:colId xmlns:a16="http://schemas.microsoft.com/office/drawing/2014/main" val="20001"/>
                    </a:ext>
                  </a:extLst>
                </a:gridCol>
                <a:gridCol w="402915">
                  <a:extLst>
                    <a:ext uri="{9D8B030D-6E8A-4147-A177-3AD203B41FA5}">
                      <a16:colId xmlns:a16="http://schemas.microsoft.com/office/drawing/2014/main" val="20002"/>
                    </a:ext>
                  </a:extLst>
                </a:gridCol>
                <a:gridCol w="1690576">
                  <a:extLst>
                    <a:ext uri="{9D8B030D-6E8A-4147-A177-3AD203B41FA5}">
                      <a16:colId xmlns:a16="http://schemas.microsoft.com/office/drawing/2014/main" val="20003"/>
                    </a:ext>
                  </a:extLst>
                </a:gridCol>
                <a:gridCol w="425303">
                  <a:extLst>
                    <a:ext uri="{9D8B030D-6E8A-4147-A177-3AD203B41FA5}">
                      <a16:colId xmlns:a16="http://schemas.microsoft.com/office/drawing/2014/main" val="20004"/>
                    </a:ext>
                  </a:extLst>
                </a:gridCol>
                <a:gridCol w="2009553">
                  <a:extLst>
                    <a:ext uri="{9D8B030D-6E8A-4147-A177-3AD203B41FA5}">
                      <a16:colId xmlns:a16="http://schemas.microsoft.com/office/drawing/2014/main" val="20005"/>
                    </a:ext>
                  </a:extLst>
                </a:gridCol>
                <a:gridCol w="393405">
                  <a:extLst>
                    <a:ext uri="{9D8B030D-6E8A-4147-A177-3AD203B41FA5}">
                      <a16:colId xmlns:a16="http://schemas.microsoft.com/office/drawing/2014/main" val="20006"/>
                    </a:ext>
                  </a:extLst>
                </a:gridCol>
                <a:gridCol w="1956390">
                  <a:extLst>
                    <a:ext uri="{9D8B030D-6E8A-4147-A177-3AD203B41FA5}">
                      <a16:colId xmlns:a16="http://schemas.microsoft.com/office/drawing/2014/main" val="20007"/>
                    </a:ext>
                  </a:extLst>
                </a:gridCol>
                <a:gridCol w="425303">
                  <a:extLst>
                    <a:ext uri="{9D8B030D-6E8A-4147-A177-3AD203B41FA5}">
                      <a16:colId xmlns:a16="http://schemas.microsoft.com/office/drawing/2014/main" val="20008"/>
                    </a:ext>
                  </a:extLst>
                </a:gridCol>
                <a:gridCol w="1945758">
                  <a:extLst>
                    <a:ext uri="{9D8B030D-6E8A-4147-A177-3AD203B41FA5}">
                      <a16:colId xmlns:a16="http://schemas.microsoft.com/office/drawing/2014/main" val="20009"/>
                    </a:ext>
                  </a:extLst>
                </a:gridCol>
                <a:gridCol w="393405">
                  <a:extLst>
                    <a:ext uri="{9D8B030D-6E8A-4147-A177-3AD203B41FA5}">
                      <a16:colId xmlns:a16="http://schemas.microsoft.com/office/drawing/2014/main" val="20010"/>
                    </a:ext>
                  </a:extLst>
                </a:gridCol>
              </a:tblGrid>
              <a:tr h="403777">
                <a:tc>
                  <a:txBody>
                    <a:bodyPr/>
                    <a:lstStyle/>
                    <a:p>
                      <a:pPr algn="ctr"/>
                      <a:endParaRPr lang="en-US" sz="1000" dirty="0"/>
                    </a:p>
                  </a:txBody>
                  <a:tcPr/>
                </a:tc>
                <a:tc>
                  <a:txBody>
                    <a:bodyPr/>
                    <a:lstStyle/>
                    <a:p>
                      <a:pPr algn="ctr"/>
                      <a:r>
                        <a:rPr lang="en-US" sz="1000" dirty="0"/>
                        <a:t>Developer</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Marketing Lead</a:t>
                      </a:r>
                    </a:p>
                  </a:txBody>
                  <a:tcPr/>
                </a:tc>
                <a:tc>
                  <a:txBody>
                    <a:bodyPr/>
                    <a:lstStyle/>
                    <a:p>
                      <a:pPr algn="ctr"/>
                      <a:r>
                        <a:rPr lang="en-US" sz="1000" dirty="0"/>
                        <a:t>Imp</a:t>
                      </a:r>
                    </a:p>
                  </a:txBody>
                  <a:tcPr/>
                </a:tc>
                <a:tc>
                  <a:txBody>
                    <a:bodyPr/>
                    <a:lstStyle/>
                    <a:p>
                      <a:pPr algn="ctr"/>
                      <a:r>
                        <a:rPr lang="en-US" sz="1000" dirty="0"/>
                        <a:t>Operations</a:t>
                      </a:r>
                      <a:r>
                        <a:rPr lang="en-US" sz="1000" baseline="0" dirty="0"/>
                        <a:t> Lead</a:t>
                      </a:r>
                      <a:endParaRPr lang="en-US" sz="1000" dirty="0"/>
                    </a:p>
                  </a:txBody>
                  <a:tcPr/>
                </a:tc>
                <a:tc>
                  <a:txBody>
                    <a:bodyPr/>
                    <a:lstStyle/>
                    <a:p>
                      <a:pPr algn="ctr"/>
                      <a:r>
                        <a:rPr lang="en-US" sz="1000" dirty="0"/>
                        <a:t>Imp</a:t>
                      </a:r>
                    </a:p>
                  </a:txBody>
                  <a:tcPr/>
                </a:tc>
                <a:tc>
                  <a:txBody>
                    <a:bodyPr/>
                    <a:lstStyle/>
                    <a:p>
                      <a:pPr algn="ctr"/>
                      <a:r>
                        <a:rPr lang="en-US" sz="1000" dirty="0"/>
                        <a:t>CFO</a:t>
                      </a:r>
                    </a:p>
                  </a:txBody>
                  <a:tcPr/>
                </a:tc>
                <a:tc>
                  <a:txBody>
                    <a:bodyPr/>
                    <a:lstStyle/>
                    <a:p>
                      <a:pPr algn="ctr"/>
                      <a:r>
                        <a:rPr lang="en-US" sz="1000" dirty="0"/>
                        <a:t>Imp</a:t>
                      </a:r>
                    </a:p>
                  </a:txBody>
                  <a:tcPr/>
                </a:tc>
                <a:tc>
                  <a:txBody>
                    <a:bodyPr/>
                    <a:lstStyle/>
                    <a:p>
                      <a:pPr algn="ctr"/>
                      <a:r>
                        <a:rPr lang="en-US" sz="1000" dirty="0"/>
                        <a:t>CEO</a:t>
                      </a:r>
                    </a:p>
                  </a:txBody>
                  <a:tcPr/>
                </a:tc>
                <a:tc>
                  <a:txBody>
                    <a:bodyPr/>
                    <a:lstStyle/>
                    <a:p>
                      <a:pPr algn="ctr"/>
                      <a:r>
                        <a:rPr lang="en-US" sz="1000" dirty="0"/>
                        <a:t>Imp</a:t>
                      </a:r>
                    </a:p>
                  </a:txBody>
                  <a:tcPr/>
                </a:tc>
                <a:extLst>
                  <a:ext uri="{0D108BD9-81ED-4DB2-BD59-A6C34878D82A}">
                    <a16:rowId xmlns:a16="http://schemas.microsoft.com/office/drawing/2014/main" val="10000"/>
                  </a:ext>
                </a:extLst>
              </a:tr>
              <a:tr h="1377265">
                <a:tc>
                  <a:txBody>
                    <a:bodyPr/>
                    <a:lstStyle/>
                    <a:p>
                      <a:r>
                        <a:rPr lang="en-US" sz="1100" dirty="0"/>
                        <a:t>Customer</a:t>
                      </a:r>
                      <a:r>
                        <a:rPr lang="en-US" sz="1100" baseline="0" dirty="0"/>
                        <a:t> preference drives personalization to some extent</a:t>
                      </a:r>
                      <a:endParaRPr lang="en-US" sz="1100" dirty="0"/>
                    </a:p>
                  </a:txBody>
                  <a:tcPr/>
                </a:tc>
                <a:tc>
                  <a:txBody>
                    <a:bodyPr/>
                    <a:lstStyle/>
                    <a:p>
                      <a:r>
                        <a:rPr lang="en-US" sz="1000" dirty="0"/>
                        <a:t>I need to produce traditional formats like PDF and print, and new formats like HTML</a:t>
                      </a:r>
                      <a:r>
                        <a:rPr lang="en-US" sz="1000" baseline="0" dirty="0"/>
                        <a:t> 5</a:t>
                      </a:r>
                      <a:endParaRPr lang="en-US" sz="1000" dirty="0"/>
                    </a:p>
                  </a:txBody>
                  <a:tcPr/>
                </a:tc>
                <a:tc>
                  <a:txBody>
                    <a:bodyPr/>
                    <a:lstStyle/>
                    <a:p>
                      <a:r>
                        <a:rPr lang="en-US" sz="1000" dirty="0"/>
                        <a:t>2</a:t>
                      </a:r>
                    </a:p>
                  </a:txBody>
                  <a:tcPr/>
                </a:tc>
                <a:tc>
                  <a:txBody>
                    <a:bodyPr/>
                    <a:lstStyle/>
                    <a:p>
                      <a:r>
                        <a:rPr lang="en-US" sz="1000" dirty="0"/>
                        <a:t>I want to</a:t>
                      </a:r>
                      <a:r>
                        <a:rPr lang="en-US" sz="1000" baseline="0" dirty="0"/>
                        <a:t> make customers happy so they stick around. If that means sending to mobile or print I’m in.</a:t>
                      </a:r>
                      <a:endParaRPr lang="en-US" sz="1000" dirty="0"/>
                    </a:p>
                  </a:txBody>
                  <a:tcPr/>
                </a:tc>
                <a:tc>
                  <a:txBody>
                    <a:bodyPr/>
                    <a:lstStyle/>
                    <a:p>
                      <a:r>
                        <a:rPr lang="en-US" sz="1000" dirty="0"/>
                        <a:t>2</a:t>
                      </a:r>
                    </a:p>
                  </a:txBody>
                  <a:tcPr/>
                </a:tc>
                <a:tc>
                  <a:txBody>
                    <a:bodyPr/>
                    <a:lstStyle/>
                    <a:p>
                      <a:r>
                        <a:rPr lang="en-US" sz="1000" dirty="0"/>
                        <a:t>I have a requirement to send docs according to customer pref. Could be a cost saver for me, because sending digitally saves on postage</a:t>
                      </a:r>
                      <a:r>
                        <a:rPr lang="en-US" sz="1000" baseline="0" dirty="0"/>
                        <a:t> and printing</a:t>
                      </a:r>
                      <a:endParaRPr lang="en-US" sz="1000" dirty="0"/>
                    </a:p>
                  </a:txBody>
                  <a:tcPr/>
                </a:tc>
                <a:tc>
                  <a:txBody>
                    <a:bodyPr/>
                    <a:lstStyle/>
                    <a:p>
                      <a:r>
                        <a:rPr lang="en-US" sz="1000" dirty="0"/>
                        <a:t>2</a:t>
                      </a:r>
                    </a:p>
                  </a:txBody>
                  <a:tcPr/>
                </a:tc>
                <a:tc>
                  <a:txBody>
                    <a:bodyPr/>
                    <a:lstStyle/>
                    <a:p>
                      <a:r>
                        <a:rPr lang="en-US" sz="1000" dirty="0"/>
                        <a:t>Cost savings to send invoices</a:t>
                      </a:r>
                      <a:r>
                        <a:rPr lang="en-US" sz="1000" baseline="0" dirty="0"/>
                        <a:t> digitally. Happy customers spend money so let’s make them happy to receive our invoices</a:t>
                      </a:r>
                      <a:endParaRPr lang="en-US" sz="1000" dirty="0"/>
                    </a:p>
                  </a:txBody>
                  <a:tcPr/>
                </a:tc>
                <a:tc>
                  <a:txBody>
                    <a:bodyPr/>
                    <a:lstStyle/>
                    <a:p>
                      <a:r>
                        <a:rPr lang="en-US" sz="1000" dirty="0"/>
                        <a:t>3</a:t>
                      </a:r>
                    </a:p>
                  </a:txBody>
                  <a:tcPr/>
                </a:tc>
                <a:tc>
                  <a:txBody>
                    <a:bodyPr/>
                    <a:lstStyle/>
                    <a:p>
                      <a:r>
                        <a:rPr lang="en-US" sz="1000" dirty="0"/>
                        <a:t>Reach new marketing/generationally</a:t>
                      </a:r>
                      <a:br>
                        <a:rPr lang="en-US" sz="1000" dirty="0"/>
                      </a:br>
                      <a:r>
                        <a:rPr lang="en-US" sz="1000" dirty="0"/>
                        <a:t>Customized</a:t>
                      </a:r>
                      <a:r>
                        <a:rPr lang="en-US" sz="1000" baseline="0" dirty="0"/>
                        <a:t> delivery format is huge because I can target markets efficiently and attract newcomers by leveraging new channels</a:t>
                      </a:r>
                      <a:endParaRPr lang="en-US" sz="1000" dirty="0"/>
                    </a:p>
                  </a:txBody>
                  <a:tcPr/>
                </a:tc>
                <a:tc>
                  <a:txBody>
                    <a:bodyPr/>
                    <a:lstStyle/>
                    <a:p>
                      <a:r>
                        <a:rPr lang="en-US" sz="1000" dirty="0"/>
                        <a:t>2</a:t>
                      </a:r>
                    </a:p>
                  </a:txBody>
                  <a:tcPr/>
                </a:tc>
                <a:extLst>
                  <a:ext uri="{0D108BD9-81ED-4DB2-BD59-A6C34878D82A}">
                    <a16:rowId xmlns:a16="http://schemas.microsoft.com/office/drawing/2014/main" val="10001"/>
                  </a:ext>
                </a:extLst>
              </a:tr>
              <a:tr h="2289910">
                <a:tc>
                  <a:txBody>
                    <a:bodyPr/>
                    <a:lstStyle/>
                    <a:p>
                      <a:r>
                        <a:rPr lang="en-US" sz="1100" dirty="0"/>
                        <a:t>Customer account info drives</a:t>
                      </a:r>
                      <a:r>
                        <a:rPr lang="en-US" sz="1100" baseline="0" dirty="0"/>
                        <a:t> personalization to some extent</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I must have the ability to pull data from multiple sources and I</a:t>
                      </a:r>
                      <a:r>
                        <a:rPr lang="en-US" sz="1100" baseline="0" dirty="0"/>
                        <a:t> have a lot of data points that I need to present</a:t>
                      </a:r>
                      <a:endParaRPr lang="en-US" sz="1100" dirty="0"/>
                    </a:p>
                    <a:p>
                      <a:endParaRPr lang="en-US" sz="1100" dirty="0"/>
                    </a:p>
                  </a:txBody>
                  <a:tcPr/>
                </a:tc>
                <a:tc>
                  <a:txBody>
                    <a:bodyPr/>
                    <a:lstStyle/>
                    <a:p>
                      <a:r>
                        <a:rPr lang="en-US" sz="1000" dirty="0"/>
                        <a:t>2</a:t>
                      </a:r>
                    </a:p>
                  </a:txBody>
                  <a:tcPr/>
                </a:tc>
                <a:tc>
                  <a:txBody>
                    <a:bodyPr/>
                    <a:lstStyle/>
                    <a:p>
                      <a:r>
                        <a:rPr lang="en-US" sz="1100" dirty="0"/>
                        <a:t>If someone’s personal status changes (married, new boat, new baby), I need to be able to communicate</a:t>
                      </a:r>
                      <a:r>
                        <a:rPr lang="en-US" sz="1100" baseline="0" dirty="0"/>
                        <a:t> to them appropriately. If services or people are added to/removed from the account, I need a solution that will recognize the new data and adjust </a:t>
                      </a:r>
                      <a:r>
                        <a:rPr lang="en-US" sz="1100" baseline="0" dirty="0" err="1"/>
                        <a:t>comms</a:t>
                      </a:r>
                      <a:r>
                        <a:rPr lang="en-US" sz="1100" baseline="0" dirty="0"/>
                        <a:t> automatically.</a:t>
                      </a:r>
                      <a:endParaRPr lang="en-US" sz="1100" dirty="0"/>
                    </a:p>
                  </a:txBody>
                  <a:tcPr/>
                </a:tc>
                <a:tc>
                  <a:txBody>
                    <a:bodyPr/>
                    <a:lstStyle/>
                    <a:p>
                      <a:r>
                        <a:rPr lang="en-US" sz="1000" dirty="0"/>
                        <a:t>1</a:t>
                      </a:r>
                    </a:p>
                  </a:txBody>
                  <a:tcPr/>
                </a:tc>
                <a:tc>
                  <a:txBody>
                    <a:bodyPr/>
                    <a:lstStyle/>
                    <a:p>
                      <a:r>
                        <a:rPr lang="en-US" sz="1100" dirty="0"/>
                        <a:t>We have a LOT of data sources. I need a system that draws</a:t>
                      </a:r>
                      <a:r>
                        <a:rPr lang="en-US" sz="1100" baseline="0" dirty="0"/>
                        <a:t> on all of them. Customer preference, account information, demographics, etc. Otherwise, I have to find a data aggregator too.</a:t>
                      </a:r>
                      <a:endParaRPr lang="en-US" sz="1100" dirty="0"/>
                    </a:p>
                  </a:txBody>
                  <a:tcPr/>
                </a:tc>
                <a:tc>
                  <a:txBody>
                    <a:bodyPr/>
                    <a:lstStyle/>
                    <a:p>
                      <a:r>
                        <a:rPr lang="en-US" sz="1000" dirty="0"/>
                        <a:t>1</a:t>
                      </a:r>
                    </a:p>
                  </a:txBody>
                  <a:tcPr/>
                </a:tc>
                <a:tc>
                  <a:txBody>
                    <a:bodyPr/>
                    <a:lstStyle/>
                    <a:p>
                      <a:r>
                        <a:rPr lang="en-US" sz="1100" dirty="0"/>
                        <a:t>When invoices are accurate, billing is</a:t>
                      </a:r>
                      <a:r>
                        <a:rPr lang="en-US" sz="1100" baseline="0" dirty="0"/>
                        <a:t> easier. Account changes happen a lot so we need our system to recognize when new services are added or expire.</a:t>
                      </a:r>
                      <a:endParaRPr lang="en-US" sz="1100" dirty="0"/>
                    </a:p>
                  </a:txBody>
                  <a:tcPr/>
                </a:tc>
                <a:tc>
                  <a:txBody>
                    <a:bodyPr/>
                    <a:lstStyle/>
                    <a:p>
                      <a:r>
                        <a:rPr lang="en-US" sz="1000" dirty="0"/>
                        <a:t>1</a:t>
                      </a:r>
                    </a:p>
                  </a:txBody>
                  <a:tcPr/>
                </a:tc>
                <a:tc>
                  <a:txBody>
                    <a:bodyPr/>
                    <a:lstStyle/>
                    <a:p>
                      <a:r>
                        <a:rPr lang="en-US" sz="1100" dirty="0"/>
                        <a:t>I rely</a:t>
                      </a:r>
                      <a:r>
                        <a:rPr lang="en-US" sz="1100" baseline="0" dirty="0"/>
                        <a:t> on my CFO and Operations lead to send accurate communications – based on who owns which of our products and how complex their accounts are. I expect this to be done well and on-time.</a:t>
                      </a:r>
                      <a:endParaRPr lang="en-US" sz="1100" dirty="0"/>
                    </a:p>
                  </a:txBody>
                  <a:tcPr/>
                </a:tc>
                <a:tc>
                  <a:txBody>
                    <a:bodyPr/>
                    <a:lstStyle/>
                    <a:p>
                      <a:r>
                        <a:rPr lang="en-US" sz="1000" dirty="0"/>
                        <a:t>2</a:t>
                      </a:r>
                    </a:p>
                  </a:txBody>
                  <a:tcPr/>
                </a:tc>
                <a:extLst>
                  <a:ext uri="{0D108BD9-81ED-4DB2-BD59-A6C34878D82A}">
                    <a16:rowId xmlns:a16="http://schemas.microsoft.com/office/drawing/2014/main" val="10002"/>
                  </a:ext>
                </a:extLst>
              </a:tr>
              <a:tr h="1384142">
                <a:tc>
                  <a:txBody>
                    <a:bodyPr/>
                    <a:lstStyle/>
                    <a:p>
                      <a:r>
                        <a:rPr lang="en-US" sz="1100" dirty="0"/>
                        <a:t>Generational</a:t>
                      </a:r>
                      <a:r>
                        <a:rPr lang="en-US" sz="1100" baseline="0" dirty="0"/>
                        <a:t> targeting</a:t>
                      </a:r>
                      <a:endParaRPr lang="en-US" sz="1100" dirty="0"/>
                    </a:p>
                  </a:txBody>
                  <a:tcPr/>
                </a:tc>
                <a:tc>
                  <a:txBody>
                    <a:bodyPr/>
                    <a:lstStyle/>
                    <a:p>
                      <a:r>
                        <a:rPr lang="en-US" sz="1100" dirty="0"/>
                        <a:t>I need to generate </a:t>
                      </a:r>
                      <a:r>
                        <a:rPr lang="en-US" sz="1100" baseline="0" dirty="0"/>
                        <a:t>and distribute </a:t>
                      </a:r>
                      <a:r>
                        <a:rPr lang="en-US" sz="1100" dirty="0"/>
                        <a:t>different</a:t>
                      </a:r>
                      <a:r>
                        <a:rPr lang="en-US" sz="1100" baseline="0" dirty="0"/>
                        <a:t> formats according to demographic or other data</a:t>
                      </a:r>
                      <a:endParaRPr lang="en-US" sz="1100" dirty="0"/>
                    </a:p>
                  </a:txBody>
                  <a:tcPr/>
                </a:tc>
                <a:tc>
                  <a:txBody>
                    <a:bodyPr/>
                    <a:lstStyle/>
                    <a:p>
                      <a:r>
                        <a:rPr lang="en-US" sz="1000" dirty="0"/>
                        <a:t>2</a:t>
                      </a:r>
                    </a:p>
                  </a:txBody>
                  <a:tcPr/>
                </a:tc>
                <a:tc>
                  <a:txBody>
                    <a:bodyPr/>
                    <a:lstStyle/>
                    <a:p>
                      <a:r>
                        <a:rPr lang="en-US" sz="1100" dirty="0"/>
                        <a:t>Different generations respond</a:t>
                      </a:r>
                      <a:r>
                        <a:rPr lang="en-US" sz="1100" baseline="0" dirty="0"/>
                        <a:t> to different formats, so we need to be able to send print to one kind of user and digital to another.</a:t>
                      </a:r>
                      <a:endParaRPr lang="en-US" sz="1100" dirty="0"/>
                    </a:p>
                  </a:txBody>
                  <a:tcPr/>
                </a:tc>
                <a:tc>
                  <a:txBody>
                    <a:bodyPr/>
                    <a:lstStyle/>
                    <a:p>
                      <a:r>
                        <a:rPr lang="en-US" sz="1000" dirty="0"/>
                        <a:t>2</a:t>
                      </a:r>
                    </a:p>
                  </a:txBody>
                  <a:tcPr/>
                </a:tc>
                <a:tc>
                  <a:txBody>
                    <a:bodyPr/>
                    <a:lstStyle/>
                    <a:p>
                      <a:r>
                        <a:rPr lang="en-US" sz="1100" dirty="0"/>
                        <a:t>I wat </a:t>
                      </a:r>
                      <a:r>
                        <a:rPr lang="en-US" sz="1100" baseline="0" dirty="0"/>
                        <a:t>to target marketing efforts based on age as well as other variables</a:t>
                      </a:r>
                      <a:endParaRPr lang="en-US" sz="1100" dirty="0"/>
                    </a:p>
                  </a:txBody>
                  <a:tcPr/>
                </a:tc>
                <a:tc>
                  <a:txBody>
                    <a:bodyPr/>
                    <a:lstStyle/>
                    <a:p>
                      <a:r>
                        <a:rPr lang="en-US" sz="1000" dirty="0"/>
                        <a:t>3</a:t>
                      </a:r>
                    </a:p>
                  </a:txBody>
                  <a:tcPr/>
                </a:tc>
                <a:tc>
                  <a:txBody>
                    <a:bodyPr/>
                    <a:lstStyle/>
                    <a:p>
                      <a:r>
                        <a:rPr lang="en-US" sz="1100" dirty="0"/>
                        <a:t>Whatever gets us paid. If we need to send a mix of</a:t>
                      </a:r>
                      <a:r>
                        <a:rPr lang="en-US" sz="1100" baseline="0" dirty="0"/>
                        <a:t> print and digital, just get it done. Digital saves money, so do more of that.</a:t>
                      </a:r>
                      <a:endParaRPr lang="en-US" sz="1100" dirty="0"/>
                    </a:p>
                  </a:txBody>
                  <a:tcPr/>
                </a:tc>
                <a:tc>
                  <a:txBody>
                    <a:bodyPr/>
                    <a:lstStyle/>
                    <a:p>
                      <a:r>
                        <a:rPr lang="en-US" sz="1000" dirty="0"/>
                        <a:t>3</a:t>
                      </a:r>
                    </a:p>
                  </a:txBody>
                  <a:tcPr/>
                </a:tc>
                <a:tc>
                  <a:txBody>
                    <a:bodyPr/>
                    <a:lstStyle/>
                    <a:p>
                      <a:r>
                        <a:rPr lang="en-US" sz="1100" dirty="0"/>
                        <a:t>More opportunities with the upcoming generations. As boomers age out of the workforce/spending</a:t>
                      </a:r>
                      <a:r>
                        <a:rPr lang="en-US" sz="1100" baseline="0" dirty="0"/>
                        <a:t> groups, more and more younger people will be taking their places.</a:t>
                      </a:r>
                      <a:endParaRPr lang="en-US" sz="1100" dirty="0"/>
                    </a:p>
                  </a:txBody>
                  <a:tcPr/>
                </a:tc>
                <a:tc>
                  <a:txBody>
                    <a:bodyPr/>
                    <a:lstStyle/>
                    <a:p>
                      <a:r>
                        <a:rPr lang="en-US" sz="1000" dirty="0"/>
                        <a:t>3</a:t>
                      </a:r>
                    </a:p>
                  </a:txBody>
                  <a:tcPr/>
                </a:tc>
                <a:extLst>
                  <a:ext uri="{0D108BD9-81ED-4DB2-BD59-A6C34878D82A}">
                    <a16:rowId xmlns:a16="http://schemas.microsoft.com/office/drawing/2014/main" val="10003"/>
                  </a:ext>
                </a:extLst>
              </a:tr>
            </a:tbl>
          </a:graphicData>
        </a:graphic>
      </p:graphicFrame>
      <p:sp>
        <p:nvSpPr>
          <p:cNvPr id="5" name="Title 1"/>
          <p:cNvSpPr txBox="1">
            <a:spLocks/>
          </p:cNvSpPr>
          <p:nvPr/>
        </p:nvSpPr>
        <p:spPr>
          <a:xfrm>
            <a:off x="838200" y="-30163"/>
            <a:ext cx="10515600" cy="614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a:lstStyle>
          <a:p>
            <a:r>
              <a:rPr lang="en-US" sz="2800" dirty="0"/>
              <a:t>Personalized communications and delivery by role</a:t>
            </a:r>
          </a:p>
        </p:txBody>
      </p:sp>
      <p:sp>
        <p:nvSpPr>
          <p:cNvPr id="7" name="TextBox 6"/>
          <p:cNvSpPr txBox="1"/>
          <p:nvPr/>
        </p:nvSpPr>
        <p:spPr>
          <a:xfrm>
            <a:off x="156635" y="6166884"/>
            <a:ext cx="5085216" cy="246221"/>
          </a:xfrm>
          <a:prstGeom prst="rect">
            <a:avLst/>
          </a:prstGeom>
          <a:noFill/>
        </p:spPr>
        <p:txBody>
          <a:bodyPr wrap="square" rtlCol="0">
            <a:spAutoFit/>
          </a:bodyPr>
          <a:lstStyle/>
          <a:p>
            <a:r>
              <a:rPr lang="en-US" sz="1000" dirty="0"/>
              <a:t>IMP = Importance. 1= high (have to have), 2= mid (nice to have), 3= low (not a priority)</a:t>
            </a:r>
          </a:p>
        </p:txBody>
      </p:sp>
    </p:spTree>
    <p:extLst>
      <p:ext uri="{BB962C8B-B14F-4D97-AF65-F5344CB8AC3E}">
        <p14:creationId xmlns:p14="http://schemas.microsoft.com/office/powerpoint/2010/main" val="973165268"/>
      </p:ext>
    </p:extLst>
  </p:cSld>
  <p:clrMapOvr>
    <a:masterClrMapping/>
  </p:clrMapOvr>
</p:sld>
</file>

<file path=ppt/theme/theme1.xml><?xml version="1.0" encoding="utf-8"?>
<a:theme xmlns:a="http://schemas.openxmlformats.org/drawingml/2006/main" name="Office Theme">
  <a:themeElements>
    <a:clrScheme name="Master Ecrion Colors">
      <a:dk1>
        <a:srgbClr val="000000"/>
      </a:dk1>
      <a:lt1>
        <a:srgbClr val="FFFFFF"/>
      </a:lt1>
      <a:dk2>
        <a:srgbClr val="4B5457"/>
      </a:dk2>
      <a:lt2>
        <a:srgbClr val="E7E6E6"/>
      </a:lt2>
      <a:accent1>
        <a:srgbClr val="00ACE5"/>
      </a:accent1>
      <a:accent2>
        <a:srgbClr val="FF7000"/>
      </a:accent2>
      <a:accent3>
        <a:srgbClr val="FFC800"/>
      </a:accent3>
      <a:accent4>
        <a:srgbClr val="41CCB5"/>
      </a:accent4>
      <a:accent5>
        <a:srgbClr val="FF465E"/>
      </a:accent5>
      <a:accent6>
        <a:srgbClr val="43C6F9"/>
      </a:accent6>
      <a:hlink>
        <a:srgbClr val="11A5CD"/>
      </a:hlink>
      <a:folHlink>
        <a:srgbClr val="4B54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rion Template" id="{8A2007C7-1484-F240-BD6B-FFEE39DCFE02}" vid="{1A45A8FE-14CB-A540-9C7F-144AD3AB5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647</TotalTime>
  <Words>4888</Words>
  <Application>Microsoft Office PowerPoint</Application>
  <PresentationFormat>Widescreen</PresentationFormat>
  <Paragraphs>522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Regular</vt:lpstr>
      <vt:lpstr>Calibri</vt:lpstr>
      <vt:lpstr>Helvetica</vt:lpstr>
      <vt:lpstr>Helvetica Light</vt:lpstr>
      <vt:lpstr>Office Theme</vt:lpstr>
      <vt:lpstr>SOLUTION-BASED APPROACH</vt:lpstr>
      <vt:lpstr>PowerPoint Presentation</vt:lpstr>
      <vt:lpstr>PowerPoint Presentation</vt:lpstr>
      <vt:lpstr>Document production at scale</vt:lpstr>
      <vt:lpstr>Document production at scale by role</vt:lpstr>
      <vt:lpstr>Document production at scale by role (cont.)</vt:lpstr>
      <vt:lpstr>Personalized communications and delivery</vt:lpstr>
      <vt:lpstr>PowerPoint Presentation</vt:lpstr>
      <vt:lpstr>PowerPoint Presentation</vt:lpstr>
      <vt:lpstr>Error free correspondence management</vt:lpstr>
      <vt:lpstr>PowerPoint Presentation</vt:lpstr>
      <vt:lpstr>PowerPoint Presentation</vt:lpstr>
      <vt:lpstr>PowerPoint Presentation</vt:lpstr>
      <vt:lpstr>Measuring engagement and customer journey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Brown</dc:creator>
  <cp:lastModifiedBy>Paul Schenkel</cp:lastModifiedBy>
  <cp:revision>62</cp:revision>
  <dcterms:created xsi:type="dcterms:W3CDTF">2016-12-30T18:48:31Z</dcterms:created>
  <dcterms:modified xsi:type="dcterms:W3CDTF">2017-10-26T15:08:26Z</dcterms:modified>
</cp:coreProperties>
</file>