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DB77"/>
    <a:srgbClr val="FFFF8F"/>
    <a:srgbClr val="2A6BA6"/>
    <a:srgbClr val="F9F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1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5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3BE7D-F3BA-4FC0-8915-B9F294D70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73C188-0DEC-4FF2-8BE5-430F79395D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8C353-4AA9-48CD-BC45-E65606B09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F2873-83DA-4DBA-A951-0DB7CA07C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85135-3DE6-4077-AD24-6AC8ADD2E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7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AD5DB-93EB-44EB-8D1A-497C1D505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8BBCB2-5ECE-48D1-9345-C6B430C2E5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B03F5-2669-4178-82F4-C50F03917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ED3A1-7231-45BE-8725-2BE8A4883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74725-284E-47D1-9F9C-52681316A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94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5F987E-5DB1-446B-8EDE-753E558D11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4BC70-ACE9-43F0-B8E0-6172F86001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0789E-6B20-408D-9C7E-CA874BB1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9C946-3B82-4F10-A1B9-2FFEEE08E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38CBE-3EBE-476E-BB10-45DD0C1E7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26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44E0E-4147-4D8F-8A0B-E03E0289D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A1D9C-0634-4279-BF18-A810C1247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FEE7B-5DC7-49FC-8138-541CD2ADC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6916A-1242-4C79-90EA-4E41C720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49392-725B-475C-9DE0-1EC44F9D2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4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6464-C9D6-425B-A01E-98A9B45B0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BEBAB1-A1AC-4DA6-AB85-66F17754E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24DDA-218A-43AB-9319-BACA20C9A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5D20C-25FF-4FC4-AC80-651246C70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F2AD6-396C-477B-8550-F9EF68B2C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5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2C4C1-6037-43EA-B26B-373E1613E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BE4E0-6F5C-46E3-8E02-211A3DCA15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D593C9-D758-42DF-B744-CDC63C47A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29825D-A001-4EA3-A0C1-72881AC70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1ED108-A1EA-438B-8440-A1F49726B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0D36C-4295-4D17-AF09-C8920054B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63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EB8B2-BB93-4A5E-9984-6C4E332D9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4840B-1B83-402D-9F16-E388101A6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625973-8C67-4C1B-B0B0-1A04767D8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3C6415-C75A-4356-A9C1-A52B61DDB8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A483C8-2879-4155-A7EA-6A07D22A68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53B129-A3F3-4923-BE31-C2F6A0D30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C1A18B-A21D-4840-A96F-D8DFAFA7A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7D02B1-202C-42B3-A650-4F515671E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56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92E19-2A2A-4E06-B3B1-89656DB7F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B6DA29-9DAB-466B-8836-19249215B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DD31CC-7DDE-48DB-8E4A-E3C7C90E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77D117-3DEF-4E5B-9499-0A2084BA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60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A05301-9C51-4DB1-B147-27B9745B7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B84D94-2AD2-4211-A1A0-F1713F2D9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9FC4F6-2E78-4339-9573-91474782C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9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A3546-7CB2-4C96-89F3-1CBAED69F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E7A71-C78C-4869-A6A0-06C379E47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A45072-1B6A-4A68-9CB9-718411D71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2D221-6485-41DC-9F3F-78CCC5D18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9AAF32-3FEC-4BF1-BF7E-178CC8619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4B3B16-C8F2-44D4-9721-68746C68D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7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B405C-C32C-49F2-8C87-30B7DE97B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B3D5C5-440A-4578-BDC7-EC0C6EA21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F1A486-8431-4E38-A47A-AF5C2752A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D4B07-1C23-4914-AAA3-1AC5BEB4A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7AFE-5466-43FD-9617-79E2DC86916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8773C8-2ACB-4FA9-8250-6F516B04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5D5B8-BFFE-4E1A-A9FA-763C5AC28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0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301BF1-9CB5-4444-B041-03C516E19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41C5F8-604E-4F70-97FC-1AD1C1037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0AC9E-5CCC-4B02-90B7-FDA8BEBA7C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B7AFE-5466-43FD-9617-79E2DC869160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2DC6F-4DB2-42DF-87BD-3044E9E8AA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A506D-9B2A-4115-81CF-79E846C83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6DDCF-54E5-4AFE-B912-353CA865D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0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BC242470-012B-4B56-8495-44E27DE72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639" y="87857"/>
            <a:ext cx="11523406" cy="372532"/>
          </a:xfrm>
        </p:spPr>
        <p:txBody>
          <a:bodyPr>
            <a:normAutofit fontScale="90000"/>
          </a:bodyPr>
          <a:lstStyle/>
          <a:p>
            <a:r>
              <a:rPr lang="en-US" sz="3200" b="1" dirty="0" err="1"/>
              <a:t>CommuServe</a:t>
            </a:r>
            <a:r>
              <a:rPr lang="en-US" sz="3200" b="1" dirty="0"/>
              <a:t> Microservices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B1D5FA4-C842-429E-A656-D0C1BDC64410}"/>
              </a:ext>
            </a:extLst>
          </p:cNvPr>
          <p:cNvSpPr/>
          <p:nvPr/>
        </p:nvSpPr>
        <p:spPr>
          <a:xfrm>
            <a:off x="1563329" y="544934"/>
            <a:ext cx="10408332" cy="5552171"/>
          </a:xfrm>
          <a:prstGeom prst="rect">
            <a:avLst/>
          </a:prstGeom>
          <a:solidFill>
            <a:srgbClr val="2A6B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err="1"/>
              <a:t>CommuServe</a:t>
            </a:r>
            <a:endParaRPr lang="en-US" b="1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87A62C9-0534-43BC-87C7-88CBE3D178C4}"/>
              </a:ext>
            </a:extLst>
          </p:cNvPr>
          <p:cNvGrpSpPr/>
          <p:nvPr/>
        </p:nvGrpSpPr>
        <p:grpSpPr>
          <a:xfrm>
            <a:off x="1743272" y="916251"/>
            <a:ext cx="823417" cy="3844578"/>
            <a:chOff x="2667508" y="1280042"/>
            <a:chExt cx="823417" cy="3844578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43BD96EE-F7CE-4EE9-A35A-00DC5B518D47}"/>
                </a:ext>
              </a:extLst>
            </p:cNvPr>
            <p:cNvSpPr/>
            <p:nvPr/>
          </p:nvSpPr>
          <p:spPr>
            <a:xfrm>
              <a:off x="2667508" y="1280042"/>
              <a:ext cx="823417" cy="3844578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i="1" dirty="0">
                <a:solidFill>
                  <a:srgbClr val="002060"/>
                </a:solidFill>
              </a:endParaRPr>
            </a:p>
            <a:p>
              <a:pPr algn="ctr"/>
              <a:endParaRPr lang="en-US" sz="1400" b="1" i="1" dirty="0">
                <a:solidFill>
                  <a:srgbClr val="002060"/>
                </a:solidFill>
              </a:endParaRPr>
            </a:p>
            <a:p>
              <a:pPr algn="ctr"/>
              <a:endParaRPr lang="en-US" sz="1400" b="1" i="1" dirty="0">
                <a:solidFill>
                  <a:srgbClr val="002060"/>
                </a:solidFill>
              </a:endParaRPr>
            </a:p>
            <a:p>
              <a:pPr algn="ctr"/>
              <a:endParaRPr lang="en-US" sz="1400" b="1" i="1" dirty="0">
                <a:solidFill>
                  <a:srgbClr val="002060"/>
                </a:solidFill>
              </a:endParaRPr>
            </a:p>
            <a:p>
              <a:pPr algn="ctr"/>
              <a:endParaRPr lang="en-US" sz="1400" b="1" i="1" dirty="0">
                <a:solidFill>
                  <a:srgbClr val="002060"/>
                </a:solidFill>
              </a:endParaRPr>
            </a:p>
            <a:p>
              <a:pPr algn="ctr"/>
              <a:endParaRPr lang="en-US" sz="1400" b="1" i="1" dirty="0">
                <a:solidFill>
                  <a:srgbClr val="002060"/>
                </a:solidFill>
              </a:endParaRPr>
            </a:p>
            <a:p>
              <a:pPr algn="ctr"/>
              <a:endParaRPr lang="en-US" sz="1400" b="1" i="1" dirty="0">
                <a:solidFill>
                  <a:srgbClr val="002060"/>
                </a:solidFill>
              </a:endParaRPr>
            </a:p>
            <a:p>
              <a:pPr algn="ctr"/>
              <a:endParaRPr lang="en-US" sz="1400" b="1" i="1" dirty="0">
                <a:solidFill>
                  <a:srgbClr val="002060"/>
                </a:solidFill>
              </a:endParaRPr>
            </a:p>
            <a:p>
              <a:pPr algn="ctr"/>
              <a:endParaRPr lang="en-US" sz="1400" b="1" i="1" dirty="0">
                <a:solidFill>
                  <a:srgbClr val="002060"/>
                </a:solidFill>
              </a:endParaRPr>
            </a:p>
            <a:p>
              <a:pPr algn="ctr"/>
              <a:endParaRPr lang="en-US" sz="1400" b="1" i="1" dirty="0">
                <a:solidFill>
                  <a:srgbClr val="002060"/>
                </a:solidFill>
              </a:endParaRPr>
            </a:p>
            <a:p>
              <a:pPr algn="ctr"/>
              <a:endParaRPr lang="en-US" sz="1400" b="1" i="1" dirty="0">
                <a:solidFill>
                  <a:srgbClr val="002060"/>
                </a:solidFill>
              </a:endParaRPr>
            </a:p>
            <a:p>
              <a:pPr algn="ctr"/>
              <a:endParaRPr lang="en-US" sz="1400" b="1" i="1" dirty="0">
                <a:solidFill>
                  <a:srgbClr val="002060"/>
                </a:solidFill>
              </a:endParaRPr>
            </a:p>
            <a:p>
              <a:pPr algn="ctr"/>
              <a:endParaRPr lang="en-US" sz="1400" b="1" i="1" dirty="0">
                <a:solidFill>
                  <a:srgbClr val="002060"/>
                </a:solidFill>
              </a:endParaRPr>
            </a:p>
            <a:p>
              <a:pPr algn="ctr"/>
              <a:endParaRPr lang="en-US" sz="1400" b="1" i="1" dirty="0">
                <a:solidFill>
                  <a:srgbClr val="002060"/>
                </a:solidFill>
              </a:endParaRPr>
            </a:p>
            <a:p>
              <a:pPr algn="r"/>
              <a:endParaRPr lang="en-US" sz="1300" b="1" i="1" dirty="0">
                <a:solidFill>
                  <a:srgbClr val="002060"/>
                </a:solidFill>
              </a:endParaRPr>
            </a:p>
            <a:p>
              <a:pPr algn="r"/>
              <a:endParaRPr lang="en-US" sz="1300" b="1" i="1" dirty="0">
                <a:solidFill>
                  <a:srgbClr val="002060"/>
                </a:solidFill>
              </a:endParaRPr>
            </a:p>
            <a:p>
              <a:pPr algn="r"/>
              <a:r>
                <a:rPr lang="en-US" sz="1300" b="1" i="1" dirty="0">
                  <a:solidFill>
                    <a:srgbClr val="002060"/>
                  </a:solidFill>
                </a:rPr>
                <a:t>Inbound Gateway</a:t>
              </a:r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22AC25E2-4E0B-47E0-836E-6D39C4C721DA}"/>
                </a:ext>
              </a:extLst>
            </p:cNvPr>
            <p:cNvSpPr/>
            <p:nvPr/>
          </p:nvSpPr>
          <p:spPr>
            <a:xfrm>
              <a:off x="2919159" y="1810738"/>
              <a:ext cx="323758" cy="273518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Gateway Services</a:t>
              </a:r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614BBC5A-D17B-43A9-82D1-72770492F6C3}"/>
              </a:ext>
            </a:extLst>
          </p:cNvPr>
          <p:cNvSpPr/>
          <p:nvPr/>
        </p:nvSpPr>
        <p:spPr>
          <a:xfrm>
            <a:off x="1706176" y="5020932"/>
            <a:ext cx="10144741" cy="9208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  <a:p>
            <a:pPr algn="ctr"/>
            <a:endParaRPr lang="en-US" sz="1600" b="1" dirty="0"/>
          </a:p>
          <a:p>
            <a:pPr algn="r"/>
            <a:endParaRPr lang="en-US" sz="1400" b="1" i="1" dirty="0">
              <a:solidFill>
                <a:srgbClr val="002060"/>
              </a:solidFill>
            </a:endParaRPr>
          </a:p>
          <a:p>
            <a:pPr algn="r"/>
            <a:r>
              <a:rPr lang="en-US" sz="1300" b="1" i="1" dirty="0">
                <a:solidFill>
                  <a:srgbClr val="002060"/>
                </a:solidFill>
              </a:rPr>
              <a:t>Common Platform Services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00868BE7-9E7F-4F71-BD26-249BED2E06D5}"/>
              </a:ext>
            </a:extLst>
          </p:cNvPr>
          <p:cNvSpPr/>
          <p:nvPr/>
        </p:nvSpPr>
        <p:spPr>
          <a:xfrm>
            <a:off x="2779043" y="5547330"/>
            <a:ext cx="1374666" cy="24867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Audit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69D362B6-EEF6-4C30-AF24-43AE27E8B66A}"/>
              </a:ext>
            </a:extLst>
          </p:cNvPr>
          <p:cNvSpPr/>
          <p:nvPr/>
        </p:nvSpPr>
        <p:spPr>
          <a:xfrm>
            <a:off x="4869475" y="5547330"/>
            <a:ext cx="1374666" cy="24867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Monitoring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2F39A2D9-BFCE-4721-BA4C-F2BAF49B8E7A}"/>
              </a:ext>
            </a:extLst>
          </p:cNvPr>
          <p:cNvSpPr/>
          <p:nvPr/>
        </p:nvSpPr>
        <p:spPr>
          <a:xfrm>
            <a:off x="9039210" y="5153778"/>
            <a:ext cx="974666" cy="39776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Error Handling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9B54ED45-BF82-4894-9AAB-D1E523CB68FB}"/>
              </a:ext>
            </a:extLst>
          </p:cNvPr>
          <p:cNvSpPr/>
          <p:nvPr/>
        </p:nvSpPr>
        <p:spPr>
          <a:xfrm>
            <a:off x="2779043" y="5153778"/>
            <a:ext cx="1378419" cy="24867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Authentication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9499DF6F-1CAE-4994-B6C4-12AAAD4CD45D}"/>
              </a:ext>
            </a:extLst>
          </p:cNvPr>
          <p:cNvSpPr/>
          <p:nvPr/>
        </p:nvSpPr>
        <p:spPr>
          <a:xfrm>
            <a:off x="4865722" y="5153778"/>
            <a:ext cx="1378419" cy="24867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Authorization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3A6F9AD-E4BA-43CC-BBA0-B72104960ED7}"/>
              </a:ext>
            </a:extLst>
          </p:cNvPr>
          <p:cNvSpPr/>
          <p:nvPr/>
        </p:nvSpPr>
        <p:spPr>
          <a:xfrm>
            <a:off x="2739523" y="916250"/>
            <a:ext cx="1388106" cy="389215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/>
          </a:p>
          <a:p>
            <a:pPr algn="r"/>
            <a:endParaRPr lang="en-US" sz="1300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r>
              <a:rPr lang="en-US" sz="1300" b="1" i="1" dirty="0">
                <a:solidFill>
                  <a:srgbClr val="002060"/>
                </a:solidFill>
              </a:rPr>
              <a:t>Communication Workflow 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653AE2D5-6ED3-4D13-A5C3-70CFE3719E42}"/>
              </a:ext>
            </a:extLst>
          </p:cNvPr>
          <p:cNvSpPr/>
          <p:nvPr/>
        </p:nvSpPr>
        <p:spPr>
          <a:xfrm>
            <a:off x="2838001" y="3032120"/>
            <a:ext cx="1176430" cy="4339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Orchestration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0BC4BA02-9AC7-4C5A-9299-2BDEF316C569}"/>
              </a:ext>
            </a:extLst>
          </p:cNvPr>
          <p:cNvSpPr/>
          <p:nvPr/>
        </p:nvSpPr>
        <p:spPr>
          <a:xfrm>
            <a:off x="2887164" y="1937395"/>
            <a:ext cx="1083634" cy="41452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Event Notification</a:t>
            </a: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1C2173C3-A4E6-4D6E-8E40-4C90C0156927}"/>
              </a:ext>
            </a:extLst>
          </p:cNvPr>
          <p:cNvSpPr/>
          <p:nvPr/>
        </p:nvSpPr>
        <p:spPr>
          <a:xfrm>
            <a:off x="6952401" y="5153778"/>
            <a:ext cx="1378550" cy="24867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Rules Engine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411A0BB-E814-4C98-95F3-CE6387D74A3C}"/>
              </a:ext>
            </a:extLst>
          </p:cNvPr>
          <p:cNvSpPr/>
          <p:nvPr/>
        </p:nvSpPr>
        <p:spPr>
          <a:xfrm>
            <a:off x="10381949" y="1163184"/>
            <a:ext cx="1468968" cy="361252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r>
              <a:rPr lang="en-US" sz="1300" b="1" i="1" dirty="0">
                <a:solidFill>
                  <a:srgbClr val="002060"/>
                </a:solidFill>
              </a:rPr>
              <a:t>Delivery Management 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5974402F-1606-4845-93EA-7EA57A0030E1}"/>
              </a:ext>
            </a:extLst>
          </p:cNvPr>
          <p:cNvSpPr/>
          <p:nvPr/>
        </p:nvSpPr>
        <p:spPr>
          <a:xfrm>
            <a:off x="10589787" y="1368508"/>
            <a:ext cx="994287" cy="36014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email</a:t>
            </a: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59F4FAD5-26B5-4788-96D8-90FEDCB6CB1C}"/>
              </a:ext>
            </a:extLst>
          </p:cNvPr>
          <p:cNvSpPr/>
          <p:nvPr/>
        </p:nvSpPr>
        <p:spPr>
          <a:xfrm>
            <a:off x="10589787" y="1857286"/>
            <a:ext cx="994287" cy="36014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SMS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7662166B-D924-4F4C-B3C9-7042468858E1}"/>
              </a:ext>
            </a:extLst>
          </p:cNvPr>
          <p:cNvSpPr/>
          <p:nvPr/>
        </p:nvSpPr>
        <p:spPr>
          <a:xfrm>
            <a:off x="10589787" y="2346064"/>
            <a:ext cx="994287" cy="36014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Fax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91BED05A-8159-4ECC-93F0-0D3B45D2240E}"/>
              </a:ext>
            </a:extLst>
          </p:cNvPr>
          <p:cNvSpPr/>
          <p:nvPr/>
        </p:nvSpPr>
        <p:spPr>
          <a:xfrm>
            <a:off x="10589787" y="2834842"/>
            <a:ext cx="994287" cy="36014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Print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4462F607-90CD-4779-BE2B-2CF2D993947A}"/>
              </a:ext>
            </a:extLst>
          </p:cNvPr>
          <p:cNvSpPr/>
          <p:nvPr/>
        </p:nvSpPr>
        <p:spPr>
          <a:xfrm>
            <a:off x="10589788" y="3323619"/>
            <a:ext cx="994287" cy="36014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Mail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D188600F-982B-4257-BBD8-09A784F360BB}"/>
              </a:ext>
            </a:extLst>
          </p:cNvPr>
          <p:cNvSpPr/>
          <p:nvPr/>
        </p:nvSpPr>
        <p:spPr>
          <a:xfrm>
            <a:off x="10589787" y="3812399"/>
            <a:ext cx="994287" cy="36014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Web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3A2ECB7-950A-441F-8EC8-96E440988075}"/>
              </a:ext>
            </a:extLst>
          </p:cNvPr>
          <p:cNvGrpSpPr/>
          <p:nvPr/>
        </p:nvGrpSpPr>
        <p:grpSpPr>
          <a:xfrm>
            <a:off x="7497202" y="3155994"/>
            <a:ext cx="1652169" cy="649808"/>
            <a:chOff x="7497202" y="3519785"/>
            <a:chExt cx="1652169" cy="649808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08834D3F-1BCA-4C68-8838-8C44EC4FB5FC}"/>
                </a:ext>
              </a:extLst>
            </p:cNvPr>
            <p:cNvSpPr/>
            <p:nvPr/>
          </p:nvSpPr>
          <p:spPr>
            <a:xfrm>
              <a:off x="7497202" y="3519785"/>
              <a:ext cx="1652169" cy="649808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dirty="0"/>
            </a:p>
            <a:p>
              <a:pPr algn="r"/>
              <a:r>
                <a:rPr lang="en-US" sz="1300" i="1" dirty="0">
                  <a:solidFill>
                    <a:srgbClr val="002060"/>
                  </a:solidFill>
                </a:rPr>
                <a:t> </a:t>
              </a:r>
              <a:endParaRPr lang="en-US" sz="1300" b="1" i="1" dirty="0">
                <a:solidFill>
                  <a:srgbClr val="002060"/>
                </a:solidFill>
              </a:endParaRPr>
            </a:p>
            <a:p>
              <a:pPr algn="r"/>
              <a:r>
                <a:rPr lang="en-US" sz="1300" b="1" i="1" dirty="0">
                  <a:solidFill>
                    <a:srgbClr val="002060"/>
                  </a:solidFill>
                </a:rPr>
                <a:t>BI</a:t>
              </a:r>
            </a:p>
          </p:txBody>
        </p:sp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96136341-001B-46F8-9219-6320F5C9C007}"/>
                </a:ext>
              </a:extLst>
            </p:cNvPr>
            <p:cNvSpPr/>
            <p:nvPr/>
          </p:nvSpPr>
          <p:spPr>
            <a:xfrm>
              <a:off x="7628442" y="3627701"/>
              <a:ext cx="1157551" cy="387821"/>
            </a:xfrm>
            <a:prstGeom prst="roundRect">
              <a:avLst/>
            </a:prstGeom>
            <a:solidFill>
              <a:srgbClr val="ABDB77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Analytics</a:t>
              </a:r>
            </a:p>
          </p:txBody>
        </p:sp>
      </p:grp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7BB82A25-3E8A-4891-B891-B4579C4CABFB}"/>
              </a:ext>
            </a:extLst>
          </p:cNvPr>
          <p:cNvSpPr/>
          <p:nvPr/>
        </p:nvSpPr>
        <p:spPr>
          <a:xfrm>
            <a:off x="6957314" y="5502824"/>
            <a:ext cx="1378550" cy="24867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Scheduler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3A0B103-1736-41CD-A827-53028C4FE771}"/>
              </a:ext>
            </a:extLst>
          </p:cNvPr>
          <p:cNvSpPr/>
          <p:nvPr/>
        </p:nvSpPr>
        <p:spPr>
          <a:xfrm>
            <a:off x="4292016" y="916250"/>
            <a:ext cx="3047102" cy="384723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ctr"/>
            <a:endParaRPr lang="en-US" sz="14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endParaRPr lang="en-US" sz="1300" b="1" i="1" dirty="0">
              <a:solidFill>
                <a:srgbClr val="002060"/>
              </a:solidFill>
            </a:endParaRPr>
          </a:p>
          <a:p>
            <a:pPr algn="r"/>
            <a:r>
              <a:rPr lang="en-US" sz="1300" b="1" i="1" dirty="0">
                <a:solidFill>
                  <a:srgbClr val="002060"/>
                </a:solidFill>
              </a:rPr>
              <a:t>Communication Processors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4DB5B664-BB46-4CEA-A44F-C39EF9563685}"/>
              </a:ext>
            </a:extLst>
          </p:cNvPr>
          <p:cNvSpPr/>
          <p:nvPr/>
        </p:nvSpPr>
        <p:spPr>
          <a:xfrm>
            <a:off x="4557933" y="3387747"/>
            <a:ext cx="1303063" cy="457200"/>
          </a:xfrm>
          <a:prstGeom prst="roundRect">
            <a:avLst/>
          </a:prstGeom>
          <a:solidFill>
            <a:srgbClr val="ABDB77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Transformation</a:t>
            </a:r>
          </a:p>
          <a:p>
            <a:pPr algn="ctr"/>
            <a:r>
              <a:rPr lang="en-US" sz="1300" dirty="0">
                <a:solidFill>
                  <a:srgbClr val="002060"/>
                </a:solidFill>
              </a:rPr>
              <a:t>[AI]</a:t>
            </a: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8E638724-254E-491C-A299-9ADF629077A7}"/>
              </a:ext>
            </a:extLst>
          </p:cNvPr>
          <p:cNvSpPr/>
          <p:nvPr/>
        </p:nvSpPr>
        <p:spPr>
          <a:xfrm>
            <a:off x="4557933" y="2773442"/>
            <a:ext cx="1188720" cy="457200"/>
          </a:xfrm>
          <a:prstGeom prst="roundRect">
            <a:avLst/>
          </a:prstGeom>
          <a:solidFill>
            <a:srgbClr val="ABDB77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Forms Processor</a:t>
            </a: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092B8631-D3A5-46D5-BD85-38720C8284BB}"/>
              </a:ext>
            </a:extLst>
          </p:cNvPr>
          <p:cNvSpPr/>
          <p:nvPr/>
        </p:nvSpPr>
        <p:spPr>
          <a:xfrm>
            <a:off x="5981740" y="3988572"/>
            <a:ext cx="1188720" cy="457200"/>
          </a:xfrm>
          <a:prstGeom prst="roundRect">
            <a:avLst/>
          </a:prstGeom>
          <a:solidFill>
            <a:srgbClr val="ABDB77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Polling Service</a:t>
            </a: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3661CFF8-818C-430B-9A5F-00C34CBD41ED}"/>
              </a:ext>
            </a:extLst>
          </p:cNvPr>
          <p:cNvSpPr/>
          <p:nvPr/>
        </p:nvSpPr>
        <p:spPr>
          <a:xfrm>
            <a:off x="4561920" y="2084552"/>
            <a:ext cx="1188720" cy="4572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Real time Processor</a:t>
            </a: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3055B713-C600-4C3E-9A7D-0204F70D999D}"/>
              </a:ext>
            </a:extLst>
          </p:cNvPr>
          <p:cNvSpPr/>
          <p:nvPr/>
        </p:nvSpPr>
        <p:spPr>
          <a:xfrm>
            <a:off x="5974882" y="2097669"/>
            <a:ext cx="1188720" cy="4572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Batch Processor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BDCFDA1-DE2F-4051-805D-F5EB6C6CA38B}"/>
              </a:ext>
            </a:extLst>
          </p:cNvPr>
          <p:cNvGrpSpPr/>
          <p:nvPr/>
        </p:nvGrpSpPr>
        <p:grpSpPr>
          <a:xfrm>
            <a:off x="7504181" y="2374854"/>
            <a:ext cx="2563624" cy="648294"/>
            <a:chOff x="7784488" y="1506792"/>
            <a:chExt cx="2563624" cy="648294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474B07A7-E05B-45AC-B1B7-F3A2540E2B65}"/>
                </a:ext>
              </a:extLst>
            </p:cNvPr>
            <p:cNvSpPr/>
            <p:nvPr/>
          </p:nvSpPr>
          <p:spPr>
            <a:xfrm>
              <a:off x="7784488" y="1506792"/>
              <a:ext cx="2563624" cy="64829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dirty="0"/>
            </a:p>
            <a:p>
              <a:pPr algn="r"/>
              <a:r>
                <a:rPr lang="en-US" sz="1300" i="1" dirty="0">
                  <a:solidFill>
                    <a:srgbClr val="002060"/>
                  </a:solidFill>
                </a:rPr>
                <a:t> </a:t>
              </a:r>
            </a:p>
            <a:p>
              <a:pPr algn="r"/>
              <a:r>
                <a:rPr lang="en-US" sz="1300" b="1" i="1" dirty="0">
                  <a:solidFill>
                    <a:srgbClr val="002060"/>
                  </a:solidFill>
                </a:rPr>
                <a:t>Storage</a:t>
              </a:r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AEF673D6-C587-4221-9214-316B88630381}"/>
                </a:ext>
              </a:extLst>
            </p:cNvPr>
            <p:cNvSpPr/>
            <p:nvPr/>
          </p:nvSpPr>
          <p:spPr>
            <a:xfrm>
              <a:off x="7906075" y="1597700"/>
              <a:ext cx="1011784" cy="358869"/>
            </a:xfrm>
            <a:prstGeom prst="roundRect">
              <a:avLst/>
            </a:prstGeom>
            <a:solidFill>
              <a:srgbClr val="ABDB77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Repository</a:t>
              </a:r>
            </a:p>
          </p:txBody>
        </p:sp>
        <p:sp>
          <p:nvSpPr>
            <p:cNvPr id="82" name="Rectangle: Rounded Corners 81">
              <a:extLst>
                <a:ext uri="{FF2B5EF4-FFF2-40B4-BE49-F238E27FC236}">
                  <a16:creationId xmlns:a16="http://schemas.microsoft.com/office/drawing/2014/main" id="{9E69A57A-CEFE-412B-958D-B1CA5E3A64D0}"/>
                </a:ext>
              </a:extLst>
            </p:cNvPr>
            <p:cNvSpPr/>
            <p:nvPr/>
          </p:nvSpPr>
          <p:spPr>
            <a:xfrm>
              <a:off x="9104336" y="1593351"/>
              <a:ext cx="1122445" cy="358869"/>
            </a:xfrm>
            <a:prstGeom prst="roundRect">
              <a:avLst/>
            </a:prstGeom>
            <a:solidFill>
              <a:srgbClr val="ABDB77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Archival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BF6DF0B-ADF0-4BE6-A7B5-3651F81FB6F7}"/>
              </a:ext>
            </a:extLst>
          </p:cNvPr>
          <p:cNvGrpSpPr/>
          <p:nvPr/>
        </p:nvGrpSpPr>
        <p:grpSpPr>
          <a:xfrm>
            <a:off x="4396875" y="1053176"/>
            <a:ext cx="5670933" cy="822960"/>
            <a:chOff x="4396875" y="1347816"/>
            <a:chExt cx="5670933" cy="822960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D9E187D2-925D-4848-8A6F-41AE5C966DCF}"/>
                </a:ext>
              </a:extLst>
            </p:cNvPr>
            <p:cNvSpPr/>
            <p:nvPr/>
          </p:nvSpPr>
          <p:spPr>
            <a:xfrm>
              <a:off x="4396875" y="1347816"/>
              <a:ext cx="5670933" cy="82296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dirty="0"/>
            </a:p>
            <a:p>
              <a:pPr algn="ctr"/>
              <a:endParaRPr lang="en-US" sz="1300" dirty="0"/>
            </a:p>
            <a:p>
              <a:pPr algn="r"/>
              <a:endParaRPr lang="en-US" sz="1300" i="1" dirty="0">
                <a:solidFill>
                  <a:srgbClr val="002060"/>
                </a:solidFill>
              </a:endParaRPr>
            </a:p>
            <a:p>
              <a:pPr algn="r"/>
              <a:r>
                <a:rPr lang="en-US" sz="1300" b="1" i="1" dirty="0">
                  <a:solidFill>
                    <a:srgbClr val="002060"/>
                  </a:solidFill>
                </a:rPr>
                <a:t>Communication Design &amp; Production </a:t>
              </a:r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A9391740-8D1C-438E-A359-480155FCD36A}"/>
                </a:ext>
              </a:extLst>
            </p:cNvPr>
            <p:cNvSpPr/>
            <p:nvPr/>
          </p:nvSpPr>
          <p:spPr>
            <a:xfrm>
              <a:off x="6010145" y="1462335"/>
              <a:ext cx="1165023" cy="40811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Rendering Engine</a:t>
              </a:r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D857F9C6-999D-4615-AA66-1B27FA63967E}"/>
                </a:ext>
              </a:extLst>
            </p:cNvPr>
            <p:cNvSpPr/>
            <p:nvPr/>
          </p:nvSpPr>
          <p:spPr>
            <a:xfrm>
              <a:off x="4557934" y="1455974"/>
              <a:ext cx="1201536" cy="40811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Data Handler</a:t>
              </a:r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DA2C3723-11BD-43AC-BAF9-3689EF9E42FC}"/>
                </a:ext>
              </a:extLst>
            </p:cNvPr>
            <p:cNvSpPr/>
            <p:nvPr/>
          </p:nvSpPr>
          <p:spPr>
            <a:xfrm>
              <a:off x="7497202" y="1481783"/>
              <a:ext cx="1140352" cy="40811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Template Management</a:t>
              </a: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E7914AD0-87C4-4D56-8E7D-2DA8FD6B8017}"/>
                </a:ext>
              </a:extLst>
            </p:cNvPr>
            <p:cNvSpPr/>
            <p:nvPr/>
          </p:nvSpPr>
          <p:spPr>
            <a:xfrm>
              <a:off x="8806123" y="1464050"/>
              <a:ext cx="1140351" cy="425845"/>
            </a:xfrm>
            <a:prstGeom prst="roundRect">
              <a:avLst/>
            </a:prstGeom>
            <a:solidFill>
              <a:srgbClr val="ABDB77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Forms Management</a:t>
              </a: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7D5B82A1-0A85-4CA6-815A-6AB18C47A0D8}"/>
              </a:ext>
            </a:extLst>
          </p:cNvPr>
          <p:cNvGrpSpPr/>
          <p:nvPr/>
        </p:nvGrpSpPr>
        <p:grpSpPr>
          <a:xfrm>
            <a:off x="109834" y="544934"/>
            <a:ext cx="1317171" cy="5573833"/>
            <a:chOff x="838200" y="856917"/>
            <a:chExt cx="1317171" cy="5573833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5A2E97E-19AB-4B2D-BABF-685B69290E01}"/>
                </a:ext>
              </a:extLst>
            </p:cNvPr>
            <p:cNvSpPr/>
            <p:nvPr/>
          </p:nvSpPr>
          <p:spPr>
            <a:xfrm>
              <a:off x="838200" y="856917"/>
              <a:ext cx="1317171" cy="55738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5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CommuServe</a:t>
              </a:r>
              <a:r>
                <a:rPr lang="en-US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Clients</a:t>
              </a:r>
            </a:p>
          </p:txBody>
        </p:sp>
        <p:sp>
          <p:nvSpPr>
            <p:cNvPr id="73" name="Rectangle: Single Corner Snipped 72">
              <a:extLst>
                <a:ext uri="{FF2B5EF4-FFF2-40B4-BE49-F238E27FC236}">
                  <a16:creationId xmlns:a16="http://schemas.microsoft.com/office/drawing/2014/main" id="{3A3145DE-3D91-4415-BF84-5DDF64FF29DD}"/>
                </a:ext>
              </a:extLst>
            </p:cNvPr>
            <p:cNvSpPr/>
            <p:nvPr/>
          </p:nvSpPr>
          <p:spPr>
            <a:xfrm>
              <a:off x="1106061" y="1768074"/>
              <a:ext cx="779888" cy="442058"/>
            </a:xfrm>
            <a:prstGeom prst="snip1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chemeClr val="bg1"/>
                  </a:solidFill>
                </a:rPr>
                <a:t>email</a:t>
              </a:r>
            </a:p>
          </p:txBody>
        </p:sp>
        <p:sp>
          <p:nvSpPr>
            <p:cNvPr id="74" name="Rectangle: Single Corner Snipped 73">
              <a:extLst>
                <a:ext uri="{FF2B5EF4-FFF2-40B4-BE49-F238E27FC236}">
                  <a16:creationId xmlns:a16="http://schemas.microsoft.com/office/drawing/2014/main" id="{3649AB81-481C-45E2-9AB3-869C0AFDFF87}"/>
                </a:ext>
              </a:extLst>
            </p:cNvPr>
            <p:cNvSpPr/>
            <p:nvPr/>
          </p:nvSpPr>
          <p:spPr>
            <a:xfrm>
              <a:off x="1106061" y="2547910"/>
              <a:ext cx="779888" cy="442058"/>
            </a:xfrm>
            <a:prstGeom prst="snip1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chemeClr val="bg1"/>
                  </a:solidFill>
                </a:rPr>
                <a:t>SMS</a:t>
              </a:r>
            </a:p>
          </p:txBody>
        </p:sp>
        <p:sp>
          <p:nvSpPr>
            <p:cNvPr id="75" name="Rectangle: Single Corner Snipped 74">
              <a:extLst>
                <a:ext uri="{FF2B5EF4-FFF2-40B4-BE49-F238E27FC236}">
                  <a16:creationId xmlns:a16="http://schemas.microsoft.com/office/drawing/2014/main" id="{813A7DC9-632B-4440-A6F5-399B5E4B2C09}"/>
                </a:ext>
              </a:extLst>
            </p:cNvPr>
            <p:cNvSpPr/>
            <p:nvPr/>
          </p:nvSpPr>
          <p:spPr>
            <a:xfrm>
              <a:off x="1106061" y="3327746"/>
              <a:ext cx="779888" cy="442058"/>
            </a:xfrm>
            <a:prstGeom prst="snip1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chemeClr val="bg1"/>
                  </a:solidFill>
                </a:rPr>
                <a:t>Fax</a:t>
              </a:r>
            </a:p>
          </p:txBody>
        </p:sp>
        <p:sp>
          <p:nvSpPr>
            <p:cNvPr id="83" name="Rectangle: Single Corner Snipped 82">
              <a:extLst>
                <a:ext uri="{FF2B5EF4-FFF2-40B4-BE49-F238E27FC236}">
                  <a16:creationId xmlns:a16="http://schemas.microsoft.com/office/drawing/2014/main" id="{FFE1A8FC-821F-4563-9240-BD87CB081291}"/>
                </a:ext>
              </a:extLst>
            </p:cNvPr>
            <p:cNvSpPr/>
            <p:nvPr/>
          </p:nvSpPr>
          <p:spPr>
            <a:xfrm>
              <a:off x="1106061" y="4107582"/>
              <a:ext cx="779888" cy="442058"/>
            </a:xfrm>
            <a:prstGeom prst="snip1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chemeClr val="bg1"/>
                  </a:solidFill>
                </a:rPr>
                <a:t>FTP</a:t>
              </a:r>
            </a:p>
          </p:txBody>
        </p:sp>
        <p:sp>
          <p:nvSpPr>
            <p:cNvPr id="84" name="Rectangle: Single Corner Snipped 83">
              <a:extLst>
                <a:ext uri="{FF2B5EF4-FFF2-40B4-BE49-F238E27FC236}">
                  <a16:creationId xmlns:a16="http://schemas.microsoft.com/office/drawing/2014/main" id="{6D2B8782-10C5-45FB-ADDC-214E9869F413}"/>
                </a:ext>
              </a:extLst>
            </p:cNvPr>
            <p:cNvSpPr/>
            <p:nvPr/>
          </p:nvSpPr>
          <p:spPr>
            <a:xfrm>
              <a:off x="1106061" y="4887418"/>
              <a:ext cx="779888" cy="442058"/>
            </a:xfrm>
            <a:prstGeom prst="snip1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chemeClr val="bg1"/>
                  </a:solidFill>
                </a:rPr>
                <a:t>Mail</a:t>
              </a:r>
            </a:p>
          </p:txBody>
        </p:sp>
        <p:sp>
          <p:nvSpPr>
            <p:cNvPr id="85" name="Rectangle: Single Corner Snipped 84">
              <a:extLst>
                <a:ext uri="{FF2B5EF4-FFF2-40B4-BE49-F238E27FC236}">
                  <a16:creationId xmlns:a16="http://schemas.microsoft.com/office/drawing/2014/main" id="{DBF8F299-BBA7-41AB-BFA7-E77A2C2F63E7}"/>
                </a:ext>
              </a:extLst>
            </p:cNvPr>
            <p:cNvSpPr/>
            <p:nvPr/>
          </p:nvSpPr>
          <p:spPr>
            <a:xfrm>
              <a:off x="1106061" y="5667254"/>
              <a:ext cx="779888" cy="442058"/>
            </a:xfrm>
            <a:prstGeom prst="snip1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chemeClr val="bg1"/>
                  </a:solidFill>
                </a:rPr>
                <a:t>Web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857B2FFC-3128-4274-BC0B-5D16FD0982DD}"/>
              </a:ext>
            </a:extLst>
          </p:cNvPr>
          <p:cNvGrpSpPr/>
          <p:nvPr/>
        </p:nvGrpSpPr>
        <p:grpSpPr>
          <a:xfrm>
            <a:off x="7511954" y="4085142"/>
            <a:ext cx="2603152" cy="649808"/>
            <a:chOff x="7497202" y="3519785"/>
            <a:chExt cx="2603152" cy="649808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51F5942E-BAA6-4A1A-8A9B-2681EF323194}"/>
                </a:ext>
              </a:extLst>
            </p:cNvPr>
            <p:cNvSpPr/>
            <p:nvPr/>
          </p:nvSpPr>
          <p:spPr>
            <a:xfrm>
              <a:off x="7497202" y="3519785"/>
              <a:ext cx="2603152" cy="649808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dirty="0"/>
            </a:p>
            <a:p>
              <a:pPr algn="r"/>
              <a:r>
                <a:rPr lang="en-US" sz="1300" i="1" dirty="0">
                  <a:solidFill>
                    <a:srgbClr val="002060"/>
                  </a:solidFill>
                </a:rPr>
                <a:t> </a:t>
              </a:r>
              <a:endParaRPr lang="en-US" sz="1300" b="1" i="1" dirty="0">
                <a:solidFill>
                  <a:srgbClr val="002060"/>
                </a:solidFill>
              </a:endParaRPr>
            </a:p>
            <a:p>
              <a:pPr algn="r"/>
              <a:r>
                <a:rPr lang="en-US" sz="1300" b="1" i="1" dirty="0">
                  <a:solidFill>
                    <a:srgbClr val="002060"/>
                  </a:solidFill>
                </a:rPr>
                <a:t>Platform Management</a:t>
              </a:r>
            </a:p>
          </p:txBody>
        </p:sp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BF92F51B-0082-4D4E-8D66-545531F54B75}"/>
                </a:ext>
              </a:extLst>
            </p:cNvPr>
            <p:cNvSpPr/>
            <p:nvPr/>
          </p:nvSpPr>
          <p:spPr>
            <a:xfrm>
              <a:off x="7648106" y="3614180"/>
              <a:ext cx="1638458" cy="293185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User Management</a:t>
              </a:r>
            </a:p>
          </p:txBody>
        </p:sp>
      </p:grp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6DA6E343-470C-4459-9866-58CD11F4A6D1}"/>
              </a:ext>
            </a:extLst>
          </p:cNvPr>
          <p:cNvSpPr/>
          <p:nvPr/>
        </p:nvSpPr>
        <p:spPr>
          <a:xfrm>
            <a:off x="5978694" y="2769903"/>
            <a:ext cx="1188720" cy="457200"/>
          </a:xfrm>
          <a:prstGeom prst="roundRect">
            <a:avLst/>
          </a:prstGeom>
          <a:solidFill>
            <a:srgbClr val="ABDB77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Document Verification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438CDBBD-C375-45B3-AABD-FF2C59989B04}"/>
              </a:ext>
            </a:extLst>
          </p:cNvPr>
          <p:cNvSpPr/>
          <p:nvPr/>
        </p:nvSpPr>
        <p:spPr>
          <a:xfrm>
            <a:off x="8442960" y="6234212"/>
            <a:ext cx="3528701" cy="4252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  <a:p>
            <a:pPr algn="r"/>
            <a:r>
              <a:rPr lang="en-US" sz="1300" b="1" dirty="0">
                <a:solidFill>
                  <a:schemeClr val="tx1"/>
                </a:solidFill>
              </a:rPr>
              <a:t>KEY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795AF88-8D7E-4595-AFC6-7A0D2E7D9A40}"/>
              </a:ext>
            </a:extLst>
          </p:cNvPr>
          <p:cNvGrpSpPr/>
          <p:nvPr/>
        </p:nvGrpSpPr>
        <p:grpSpPr>
          <a:xfrm>
            <a:off x="8568861" y="6302610"/>
            <a:ext cx="1576184" cy="256397"/>
            <a:chOff x="7674781" y="6302610"/>
            <a:chExt cx="1576184" cy="256397"/>
          </a:xfrm>
        </p:grpSpPr>
        <p:sp>
          <p:nvSpPr>
            <p:cNvPr id="89" name="Rectangle: Rounded Corners 88">
              <a:extLst>
                <a:ext uri="{FF2B5EF4-FFF2-40B4-BE49-F238E27FC236}">
                  <a16:creationId xmlns:a16="http://schemas.microsoft.com/office/drawing/2014/main" id="{3C9FCADB-8212-454B-AC55-7C9FE6379C2B}"/>
                </a:ext>
              </a:extLst>
            </p:cNvPr>
            <p:cNvSpPr/>
            <p:nvPr/>
          </p:nvSpPr>
          <p:spPr>
            <a:xfrm>
              <a:off x="7674781" y="6304218"/>
              <a:ext cx="456879" cy="25318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dirty="0">
                <a:solidFill>
                  <a:srgbClr val="002060"/>
                </a:solidFill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633E89D4-9B3E-48DD-84D0-ABAF49A49595}"/>
                </a:ext>
              </a:extLst>
            </p:cNvPr>
            <p:cNvSpPr/>
            <p:nvPr/>
          </p:nvSpPr>
          <p:spPr>
            <a:xfrm>
              <a:off x="8080860" y="6302610"/>
              <a:ext cx="1170105" cy="25639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300" dirty="0">
                  <a:solidFill>
                    <a:schemeClr val="tx1"/>
                  </a:solidFill>
                </a:rPr>
                <a:t>Core </a:t>
              </a:r>
            </a:p>
            <a:p>
              <a:r>
                <a:rPr lang="en-US" sz="1300" dirty="0">
                  <a:solidFill>
                    <a:schemeClr val="tx1"/>
                  </a:solidFill>
                </a:rPr>
                <a:t>Services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281145E-6B1B-4B85-B5C2-88F03B57DBC9}"/>
              </a:ext>
            </a:extLst>
          </p:cNvPr>
          <p:cNvGrpSpPr/>
          <p:nvPr/>
        </p:nvGrpSpPr>
        <p:grpSpPr>
          <a:xfrm>
            <a:off x="9753755" y="6302610"/>
            <a:ext cx="1962864" cy="256397"/>
            <a:chOff x="9489595" y="6302610"/>
            <a:chExt cx="1962864" cy="256397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BF7E80E9-1876-4F37-970E-25400E95896B}"/>
                </a:ext>
              </a:extLst>
            </p:cNvPr>
            <p:cNvSpPr/>
            <p:nvPr/>
          </p:nvSpPr>
          <p:spPr>
            <a:xfrm>
              <a:off x="9907594" y="6326195"/>
              <a:ext cx="1544865" cy="225964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300" dirty="0">
                  <a:solidFill>
                    <a:schemeClr val="tx1"/>
                  </a:solidFill>
                </a:rPr>
                <a:t>Extended/ Optional Services</a:t>
              </a:r>
            </a:p>
          </p:txBody>
        </p:sp>
        <p:sp>
          <p:nvSpPr>
            <p:cNvPr id="95" name="Rectangle: Rounded Corners 94">
              <a:extLst>
                <a:ext uri="{FF2B5EF4-FFF2-40B4-BE49-F238E27FC236}">
                  <a16:creationId xmlns:a16="http://schemas.microsoft.com/office/drawing/2014/main" id="{4C6B9FF9-4A32-45C9-A093-BB41568768D2}"/>
                </a:ext>
              </a:extLst>
            </p:cNvPr>
            <p:cNvSpPr/>
            <p:nvPr/>
          </p:nvSpPr>
          <p:spPr>
            <a:xfrm>
              <a:off x="9489595" y="6302610"/>
              <a:ext cx="456879" cy="256397"/>
            </a:xfrm>
            <a:prstGeom prst="roundRect">
              <a:avLst/>
            </a:prstGeom>
            <a:solidFill>
              <a:srgbClr val="ABDB77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dirty="0">
                <a:solidFill>
                  <a:srgbClr val="002060"/>
                </a:solidFill>
              </a:endParaRPr>
            </a:p>
          </p:txBody>
        </p:sp>
      </p:grpSp>
      <p:sp>
        <p:nvSpPr>
          <p:cNvPr id="218" name="Rectangle: Rounded Corners 217">
            <a:extLst>
              <a:ext uri="{FF2B5EF4-FFF2-40B4-BE49-F238E27FC236}">
                <a16:creationId xmlns:a16="http://schemas.microsoft.com/office/drawing/2014/main" id="{10E0A7A9-C8C2-4D79-B444-1167E6783FB8}"/>
              </a:ext>
            </a:extLst>
          </p:cNvPr>
          <p:cNvSpPr/>
          <p:nvPr/>
        </p:nvSpPr>
        <p:spPr>
          <a:xfrm>
            <a:off x="4564342" y="3988572"/>
            <a:ext cx="1182311" cy="457200"/>
          </a:xfrm>
          <a:prstGeom prst="roundRect">
            <a:avLst/>
          </a:prstGeom>
          <a:solidFill>
            <a:srgbClr val="ABDB77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rgbClr val="002060"/>
                </a:solidFill>
              </a:rPr>
              <a:t>RPA Processor</a:t>
            </a:r>
          </a:p>
        </p:txBody>
      </p:sp>
    </p:spTree>
    <p:extLst>
      <p:ext uri="{BB962C8B-B14F-4D97-AF65-F5344CB8AC3E}">
        <p14:creationId xmlns:p14="http://schemas.microsoft.com/office/powerpoint/2010/main" val="3392259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BC242470-012B-4B56-8495-44E27DE72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639" y="87857"/>
            <a:ext cx="11523406" cy="372532"/>
          </a:xfrm>
        </p:spPr>
        <p:txBody>
          <a:bodyPr>
            <a:normAutofit fontScale="90000"/>
          </a:bodyPr>
          <a:lstStyle/>
          <a:p>
            <a:r>
              <a:rPr lang="en-US" sz="3200" b="1" dirty="0" err="1"/>
              <a:t>CommuServe</a:t>
            </a:r>
            <a:r>
              <a:rPr lang="en-US" sz="3200" b="1" dirty="0"/>
              <a:t> Architecture</a:t>
            </a:r>
          </a:p>
        </p:txBody>
      </p:sp>
      <p:sp>
        <p:nvSpPr>
          <p:cNvPr id="2" name="Rectangle: Top Corners Rounded 1">
            <a:extLst>
              <a:ext uri="{FF2B5EF4-FFF2-40B4-BE49-F238E27FC236}">
                <a16:creationId xmlns:a16="http://schemas.microsoft.com/office/drawing/2014/main" id="{F7A7D16D-5DEA-48C0-AEF5-BFC83A22D14E}"/>
              </a:ext>
            </a:extLst>
          </p:cNvPr>
          <p:cNvSpPr/>
          <p:nvPr/>
        </p:nvSpPr>
        <p:spPr>
          <a:xfrm>
            <a:off x="294971" y="1795484"/>
            <a:ext cx="857511" cy="829732"/>
          </a:xfrm>
          <a:prstGeom prst="round2Same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Admin User Browser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B6DC42B-7076-406E-9302-20DD53C8F854}"/>
              </a:ext>
            </a:extLst>
          </p:cNvPr>
          <p:cNvSpPr/>
          <p:nvPr/>
        </p:nvSpPr>
        <p:spPr>
          <a:xfrm>
            <a:off x="217539" y="4545529"/>
            <a:ext cx="938979" cy="17244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Incoming Message Clients</a:t>
            </a:r>
          </a:p>
          <a:p>
            <a:pPr algn="ctr"/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Email, SMS, Mail </a:t>
            </a:r>
            <a:r>
              <a:rPr lang="en-US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etc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D49280-FEA0-4F81-9C6B-EE2EB43495CB}"/>
              </a:ext>
            </a:extLst>
          </p:cNvPr>
          <p:cNvSpPr/>
          <p:nvPr/>
        </p:nvSpPr>
        <p:spPr>
          <a:xfrm>
            <a:off x="1376519" y="639097"/>
            <a:ext cx="397853" cy="30349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/>
              <a:t>Load Balancer/ API Gateway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E6EC727-7332-4AC1-A5A1-9F53B8103C08}"/>
              </a:ext>
            </a:extLst>
          </p:cNvPr>
          <p:cNvGrpSpPr/>
          <p:nvPr/>
        </p:nvGrpSpPr>
        <p:grpSpPr>
          <a:xfrm>
            <a:off x="3064775" y="1746923"/>
            <a:ext cx="2182412" cy="1396182"/>
            <a:chOff x="3664543" y="1766587"/>
            <a:chExt cx="2182412" cy="139618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19DD3E8-71BD-4670-88D7-DBADA3E8C2CD}"/>
                </a:ext>
              </a:extLst>
            </p:cNvPr>
            <p:cNvSpPr/>
            <p:nvPr/>
          </p:nvSpPr>
          <p:spPr>
            <a:xfrm>
              <a:off x="3664543" y="1766587"/>
              <a:ext cx="2182412" cy="139618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  <a:p>
              <a:pPr algn="ctr"/>
              <a:endParaRPr lang="en-US" sz="1400" b="1" dirty="0">
                <a:solidFill>
                  <a:schemeClr val="tx1"/>
                </a:solidFill>
              </a:endParaRPr>
            </a:p>
            <a:p>
              <a:pPr algn="r"/>
              <a:endParaRPr lang="en-US" sz="1400" b="1" dirty="0">
                <a:solidFill>
                  <a:schemeClr val="tx1"/>
                </a:solidFill>
              </a:endParaRPr>
            </a:p>
            <a:p>
              <a:pPr algn="r"/>
              <a:r>
                <a:rPr lang="en-US" sz="1400" b="1" dirty="0">
                  <a:solidFill>
                    <a:schemeClr val="tx1"/>
                  </a:solidFill>
                </a:rPr>
                <a:t>VM</a:t>
              </a:r>
            </a:p>
          </p:txBody>
        </p:sp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E9C9B79A-230C-4880-9EC5-07D5F9D13006}"/>
                </a:ext>
              </a:extLst>
            </p:cNvPr>
            <p:cNvSpPr/>
            <p:nvPr/>
          </p:nvSpPr>
          <p:spPr>
            <a:xfrm>
              <a:off x="3816822" y="2661512"/>
              <a:ext cx="1838880" cy="27430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Docker Container</a:t>
              </a:r>
            </a:p>
          </p:txBody>
        </p:sp>
        <p:sp>
          <p:nvSpPr>
            <p:cNvPr id="96" name="Rectangle: Rounded Corners 95">
              <a:extLst>
                <a:ext uri="{FF2B5EF4-FFF2-40B4-BE49-F238E27FC236}">
                  <a16:creationId xmlns:a16="http://schemas.microsoft.com/office/drawing/2014/main" id="{F11014E5-3123-4493-84F4-3DF0EEBDB75C}"/>
                </a:ext>
              </a:extLst>
            </p:cNvPr>
            <p:cNvSpPr/>
            <p:nvPr/>
          </p:nvSpPr>
          <p:spPr>
            <a:xfrm>
              <a:off x="3811903" y="2342255"/>
              <a:ext cx="1838880" cy="2743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Spring Boot Container</a:t>
              </a:r>
            </a:p>
          </p:txBody>
        </p:sp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9EFF8E4-0997-4D2A-B8B9-48D4D2095A16}"/>
                </a:ext>
              </a:extLst>
            </p:cNvPr>
            <p:cNvSpPr/>
            <p:nvPr/>
          </p:nvSpPr>
          <p:spPr>
            <a:xfrm>
              <a:off x="3816817" y="1879235"/>
              <a:ext cx="1838880" cy="39586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err="1">
                  <a:solidFill>
                    <a:srgbClr val="002060"/>
                  </a:solidFill>
                </a:rPr>
                <a:t>CommuServe</a:t>
              </a:r>
              <a:r>
                <a:rPr lang="en-US" sz="1300" dirty="0">
                  <a:solidFill>
                    <a:srgbClr val="002060"/>
                  </a:solidFill>
                </a:rPr>
                <a:t> Web App</a:t>
              </a:r>
            </a:p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(</a:t>
              </a:r>
              <a:r>
                <a:rPr lang="en-US" sz="1300" dirty="0" err="1">
                  <a:solidFill>
                    <a:srgbClr val="002060"/>
                  </a:solidFill>
                </a:rPr>
                <a:t>nodeJS</a:t>
              </a:r>
              <a:r>
                <a:rPr lang="en-US" sz="1300" dirty="0">
                  <a:solidFill>
                    <a:srgbClr val="002060"/>
                  </a:solidFill>
                </a:rPr>
                <a:t>/ backbone) 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CE341FB-FBC6-414D-BFDA-FB2B87D10007}"/>
              </a:ext>
            </a:extLst>
          </p:cNvPr>
          <p:cNvGrpSpPr/>
          <p:nvPr/>
        </p:nvGrpSpPr>
        <p:grpSpPr>
          <a:xfrm>
            <a:off x="2679647" y="633717"/>
            <a:ext cx="8135834" cy="3065337"/>
            <a:chOff x="2679647" y="732038"/>
            <a:chExt cx="8091126" cy="2465392"/>
          </a:xfrm>
        </p:grpSpPr>
        <p:sp>
          <p:nvSpPr>
            <p:cNvPr id="45" name="L-Shape 44">
              <a:extLst>
                <a:ext uri="{FF2B5EF4-FFF2-40B4-BE49-F238E27FC236}">
                  <a16:creationId xmlns:a16="http://schemas.microsoft.com/office/drawing/2014/main" id="{7540B65D-00BE-417B-A1FF-5ACC327287F5}"/>
                </a:ext>
              </a:extLst>
            </p:cNvPr>
            <p:cNvSpPr/>
            <p:nvPr/>
          </p:nvSpPr>
          <p:spPr>
            <a:xfrm rot="10800000">
              <a:off x="2679647" y="732038"/>
              <a:ext cx="8091126" cy="2465392"/>
            </a:xfrm>
            <a:prstGeom prst="corner">
              <a:avLst>
                <a:gd name="adj1" fmla="val 31556"/>
                <a:gd name="adj2" fmla="val 26580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14A6AC4-019F-443C-8FA7-448A89BB3A7D}"/>
                </a:ext>
              </a:extLst>
            </p:cNvPr>
            <p:cNvGrpSpPr/>
            <p:nvPr/>
          </p:nvGrpSpPr>
          <p:grpSpPr>
            <a:xfrm>
              <a:off x="3273976" y="839774"/>
              <a:ext cx="7404227" cy="2235582"/>
              <a:chOff x="4040886" y="839774"/>
              <a:chExt cx="7404227" cy="2235582"/>
            </a:xfrm>
          </p:grpSpPr>
          <p:sp>
            <p:nvSpPr>
              <p:cNvPr id="14" name="Decagon 13">
                <a:extLst>
                  <a:ext uri="{FF2B5EF4-FFF2-40B4-BE49-F238E27FC236}">
                    <a16:creationId xmlns:a16="http://schemas.microsoft.com/office/drawing/2014/main" id="{3F042024-5F20-4028-9F33-7ED0752897FC}"/>
                  </a:ext>
                </a:extLst>
              </p:cNvPr>
              <p:cNvSpPr/>
              <p:nvPr/>
            </p:nvSpPr>
            <p:spPr>
              <a:xfrm>
                <a:off x="4040886" y="839774"/>
                <a:ext cx="1481773" cy="629264"/>
              </a:xfrm>
              <a:prstGeom prst="decagon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Centralized Configuration Management</a:t>
                </a:r>
              </a:p>
            </p:txBody>
          </p:sp>
          <p:sp>
            <p:nvSpPr>
              <p:cNvPr id="15" name="Decagon 14">
                <a:extLst>
                  <a:ext uri="{FF2B5EF4-FFF2-40B4-BE49-F238E27FC236}">
                    <a16:creationId xmlns:a16="http://schemas.microsoft.com/office/drawing/2014/main" id="{742E220B-2840-4133-96B5-C439D7A07BDA}"/>
                  </a:ext>
                </a:extLst>
              </p:cNvPr>
              <p:cNvSpPr/>
              <p:nvPr/>
            </p:nvSpPr>
            <p:spPr>
              <a:xfrm>
                <a:off x="8791083" y="846799"/>
                <a:ext cx="1535768" cy="629264"/>
              </a:xfrm>
              <a:prstGeom prst="decagon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Monitoring Management</a:t>
                </a:r>
              </a:p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(Prometheus)</a:t>
                </a:r>
              </a:p>
            </p:txBody>
          </p:sp>
          <p:sp>
            <p:nvSpPr>
              <p:cNvPr id="16" name="Decagon 15">
                <a:extLst>
                  <a:ext uri="{FF2B5EF4-FFF2-40B4-BE49-F238E27FC236}">
                    <a16:creationId xmlns:a16="http://schemas.microsoft.com/office/drawing/2014/main" id="{AC0B4C92-6F52-465F-BA1E-FB22DC4A0F7C}"/>
                  </a:ext>
                </a:extLst>
              </p:cNvPr>
              <p:cNvSpPr/>
              <p:nvPr/>
            </p:nvSpPr>
            <p:spPr>
              <a:xfrm rot="5400000">
                <a:off x="10391711" y="2021955"/>
                <a:ext cx="1477539" cy="629264"/>
              </a:xfrm>
              <a:prstGeom prst="decagon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Node Management</a:t>
                </a:r>
              </a:p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(Kubernetes)</a:t>
                </a:r>
              </a:p>
            </p:txBody>
          </p:sp>
          <p:sp>
            <p:nvSpPr>
              <p:cNvPr id="17" name="Decagon 16">
                <a:extLst>
                  <a:ext uri="{FF2B5EF4-FFF2-40B4-BE49-F238E27FC236}">
                    <a16:creationId xmlns:a16="http://schemas.microsoft.com/office/drawing/2014/main" id="{9C59CA22-0C09-40D1-8E62-01B3635B76CB}"/>
                  </a:ext>
                </a:extLst>
              </p:cNvPr>
              <p:cNvSpPr/>
              <p:nvPr/>
            </p:nvSpPr>
            <p:spPr>
              <a:xfrm>
                <a:off x="6327077" y="843286"/>
                <a:ext cx="1659588" cy="629264"/>
              </a:xfrm>
              <a:prstGeom prst="decagon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Log Management</a:t>
                </a:r>
                <a:br>
                  <a:rPr lang="en-US" sz="1400" b="1" dirty="0">
                    <a:solidFill>
                      <a:schemeClr val="tx1"/>
                    </a:solidFill>
                  </a:rPr>
                </a:br>
                <a:r>
                  <a:rPr lang="en-US" sz="1400" b="1" dirty="0">
                    <a:solidFill>
                      <a:schemeClr val="tx1"/>
                    </a:solidFill>
                  </a:rPr>
                  <a:t>(Elastic </a:t>
                </a:r>
                <a:r>
                  <a:rPr lang="en-US" sz="1400" b="1" dirty="0" err="1">
                    <a:solidFill>
                      <a:schemeClr val="tx1"/>
                    </a:solidFill>
                  </a:rPr>
                  <a:t>Serach</a:t>
                </a:r>
                <a:r>
                  <a:rPr lang="en-US" sz="1400" b="1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5815BD-D951-439A-B8FA-A229248C641E}"/>
              </a:ext>
            </a:extLst>
          </p:cNvPr>
          <p:cNvGrpSpPr/>
          <p:nvPr/>
        </p:nvGrpSpPr>
        <p:grpSpPr>
          <a:xfrm>
            <a:off x="7106271" y="1697769"/>
            <a:ext cx="2182412" cy="1396182"/>
            <a:chOff x="7116103" y="1855081"/>
            <a:chExt cx="2182412" cy="1396182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E90FFF3-D598-4F5A-B64C-344301B26AF8}"/>
                </a:ext>
              </a:extLst>
            </p:cNvPr>
            <p:cNvSpPr/>
            <p:nvPr/>
          </p:nvSpPr>
          <p:spPr>
            <a:xfrm>
              <a:off x="7116103" y="1855081"/>
              <a:ext cx="2182412" cy="139618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  <a:p>
              <a:pPr algn="ctr"/>
              <a:endParaRPr lang="en-US" sz="1400" b="1" dirty="0">
                <a:solidFill>
                  <a:schemeClr val="tx1"/>
                </a:solidFill>
              </a:endParaRPr>
            </a:p>
            <a:p>
              <a:pPr algn="r"/>
              <a:endParaRPr lang="en-US" sz="1400" b="1" dirty="0">
                <a:solidFill>
                  <a:schemeClr val="tx1"/>
                </a:solidFill>
              </a:endParaRPr>
            </a:p>
            <a:p>
              <a:pPr algn="r"/>
              <a:r>
                <a:rPr lang="en-US" sz="1400" b="1" dirty="0">
                  <a:solidFill>
                    <a:schemeClr val="tx1"/>
                  </a:solidFill>
                </a:rPr>
                <a:t>VM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2E5598E6-8974-4B56-AD34-538CEEE3E4C0}"/>
                </a:ext>
              </a:extLst>
            </p:cNvPr>
            <p:cNvSpPr/>
            <p:nvPr/>
          </p:nvSpPr>
          <p:spPr>
            <a:xfrm>
              <a:off x="7268382" y="2710672"/>
              <a:ext cx="1838880" cy="27430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Docker Container</a:t>
              </a: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AF5E5268-60B9-4FCC-8C5E-889745BC39A8}"/>
                </a:ext>
              </a:extLst>
            </p:cNvPr>
            <p:cNvSpPr/>
            <p:nvPr/>
          </p:nvSpPr>
          <p:spPr>
            <a:xfrm>
              <a:off x="7263463" y="2391415"/>
              <a:ext cx="1838880" cy="2743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Spring Boot Container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38DA8C1C-E8E4-4BDC-8F9A-83237808C076}"/>
                </a:ext>
              </a:extLst>
            </p:cNvPr>
            <p:cNvSpPr/>
            <p:nvPr/>
          </p:nvSpPr>
          <p:spPr>
            <a:xfrm>
              <a:off x="7268377" y="1928395"/>
              <a:ext cx="1838880" cy="39586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 err="1">
                  <a:solidFill>
                    <a:srgbClr val="002060"/>
                  </a:solidFill>
                </a:rPr>
                <a:t>CommuServe</a:t>
              </a:r>
              <a:r>
                <a:rPr lang="en-US" sz="1300" dirty="0">
                  <a:solidFill>
                    <a:srgbClr val="002060"/>
                  </a:solidFill>
                </a:rPr>
                <a:t> Services </a:t>
              </a:r>
            </a:p>
          </p:txBody>
        </p:sp>
      </p:grpSp>
      <p:sp>
        <p:nvSpPr>
          <p:cNvPr id="30" name="L-Shape 29">
            <a:extLst>
              <a:ext uri="{FF2B5EF4-FFF2-40B4-BE49-F238E27FC236}">
                <a16:creationId xmlns:a16="http://schemas.microsoft.com/office/drawing/2014/main" id="{B5FF2B26-E1D4-46A6-B3D0-5949B690F36D}"/>
              </a:ext>
            </a:extLst>
          </p:cNvPr>
          <p:cNvSpPr/>
          <p:nvPr/>
        </p:nvSpPr>
        <p:spPr>
          <a:xfrm rot="10800000" flipH="1">
            <a:off x="1999954" y="4277032"/>
            <a:ext cx="7740406" cy="2300748"/>
          </a:xfrm>
          <a:prstGeom prst="corner">
            <a:avLst>
              <a:gd name="adj1" fmla="val 17094"/>
              <a:gd name="adj2" fmla="val 22650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FB80738-2672-438C-BB98-F0C4FC26490D}"/>
              </a:ext>
            </a:extLst>
          </p:cNvPr>
          <p:cNvSpPr/>
          <p:nvPr/>
        </p:nvSpPr>
        <p:spPr>
          <a:xfrm>
            <a:off x="9999406" y="4257368"/>
            <a:ext cx="820648" cy="2300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/>
              <a:t> Outgoing Communication Gateway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D5CABE6-7E27-4C28-B673-B223372841F7}"/>
              </a:ext>
            </a:extLst>
          </p:cNvPr>
          <p:cNvSpPr/>
          <p:nvPr/>
        </p:nvSpPr>
        <p:spPr>
          <a:xfrm>
            <a:off x="11031794" y="4466870"/>
            <a:ext cx="983226" cy="19603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5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sz="1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Outgoing Messages</a:t>
            </a:r>
          </a:p>
          <a:p>
            <a:pPr algn="ctr"/>
            <a:endParaRPr lang="en-US" sz="15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sz="1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Multi Channel Receivers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CE43607-CF8C-40C5-864E-24CBCD2F632C}"/>
              </a:ext>
            </a:extLst>
          </p:cNvPr>
          <p:cNvGrpSpPr/>
          <p:nvPr/>
        </p:nvGrpSpPr>
        <p:grpSpPr>
          <a:xfrm>
            <a:off x="3018353" y="4888736"/>
            <a:ext cx="2182412" cy="1396182"/>
            <a:chOff x="4050890" y="1543662"/>
            <a:chExt cx="2182412" cy="1396182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4723B7E-D584-491E-801E-E3492568705D}"/>
                </a:ext>
              </a:extLst>
            </p:cNvPr>
            <p:cNvSpPr/>
            <p:nvPr/>
          </p:nvSpPr>
          <p:spPr>
            <a:xfrm>
              <a:off x="4050890" y="1543662"/>
              <a:ext cx="2182412" cy="139618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  <a:p>
              <a:pPr algn="ctr"/>
              <a:endParaRPr lang="en-US" sz="1400" b="1" dirty="0">
                <a:solidFill>
                  <a:schemeClr val="tx1"/>
                </a:solidFill>
              </a:endParaRPr>
            </a:p>
            <a:p>
              <a:pPr algn="r"/>
              <a:endParaRPr lang="en-US" sz="1400" b="1" dirty="0">
                <a:solidFill>
                  <a:schemeClr val="tx1"/>
                </a:solidFill>
              </a:endParaRPr>
            </a:p>
            <a:p>
              <a:pPr algn="r"/>
              <a:r>
                <a:rPr lang="en-US" sz="1400" b="1" dirty="0">
                  <a:solidFill>
                    <a:schemeClr val="tx1"/>
                  </a:solidFill>
                </a:rPr>
                <a:t>VM</a:t>
              </a: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5960D915-41D1-4F5E-A64E-A37C53638802}"/>
                </a:ext>
              </a:extLst>
            </p:cNvPr>
            <p:cNvSpPr/>
            <p:nvPr/>
          </p:nvSpPr>
          <p:spPr>
            <a:xfrm>
              <a:off x="4203169" y="2399253"/>
              <a:ext cx="1838880" cy="27430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Docker Container</a:t>
              </a: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F147F4D3-7D62-4643-8835-6D5380F86460}"/>
                </a:ext>
              </a:extLst>
            </p:cNvPr>
            <p:cNvSpPr/>
            <p:nvPr/>
          </p:nvSpPr>
          <p:spPr>
            <a:xfrm>
              <a:off x="4198250" y="2079996"/>
              <a:ext cx="1838880" cy="2743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ESB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A1FD11EE-D73B-4711-8DF0-E02B94CCD79A}"/>
                </a:ext>
              </a:extLst>
            </p:cNvPr>
            <p:cNvSpPr/>
            <p:nvPr/>
          </p:nvSpPr>
          <p:spPr>
            <a:xfrm>
              <a:off x="4203164" y="1616976"/>
              <a:ext cx="1838880" cy="39586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Workflow &amp; Event Handling 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414DC36-7B06-4C7B-8862-955A3C8D2520}"/>
              </a:ext>
            </a:extLst>
          </p:cNvPr>
          <p:cNvGrpSpPr/>
          <p:nvPr/>
        </p:nvGrpSpPr>
        <p:grpSpPr>
          <a:xfrm>
            <a:off x="7202387" y="4901351"/>
            <a:ext cx="2182412" cy="1396182"/>
            <a:chOff x="6435476" y="4862023"/>
            <a:chExt cx="2182412" cy="1396182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23CC914-80EF-48BB-8924-E03B58D4549F}"/>
                </a:ext>
              </a:extLst>
            </p:cNvPr>
            <p:cNvSpPr/>
            <p:nvPr/>
          </p:nvSpPr>
          <p:spPr>
            <a:xfrm>
              <a:off x="6435476" y="4862023"/>
              <a:ext cx="2182412" cy="139618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  <a:p>
              <a:pPr algn="ctr"/>
              <a:endParaRPr lang="en-US" sz="1300" b="1" dirty="0">
                <a:solidFill>
                  <a:schemeClr val="tx1"/>
                </a:solidFill>
              </a:endParaRPr>
            </a:p>
            <a:p>
              <a:pPr algn="ctr"/>
              <a:endParaRPr lang="en-US" sz="1400" b="1" dirty="0">
                <a:solidFill>
                  <a:schemeClr val="tx1"/>
                </a:solidFill>
              </a:endParaRPr>
            </a:p>
            <a:p>
              <a:pPr algn="r"/>
              <a:endParaRPr lang="en-US" sz="1400" b="1" dirty="0">
                <a:solidFill>
                  <a:schemeClr val="tx1"/>
                </a:solidFill>
              </a:endParaRPr>
            </a:p>
            <a:p>
              <a:pPr algn="r"/>
              <a:r>
                <a:rPr lang="en-US" sz="1400" b="1" dirty="0">
                  <a:solidFill>
                    <a:schemeClr val="tx1"/>
                  </a:solidFill>
                </a:rPr>
                <a:t>VM</a:t>
              </a:r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03A4A474-AE49-47FA-A982-761BBF786CE9}"/>
                </a:ext>
              </a:extLst>
            </p:cNvPr>
            <p:cNvSpPr/>
            <p:nvPr/>
          </p:nvSpPr>
          <p:spPr>
            <a:xfrm>
              <a:off x="6587755" y="5717614"/>
              <a:ext cx="1838880" cy="27430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Docker Container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26805077-BC7D-4AC1-BFB9-13A8F022A0D7}"/>
                </a:ext>
              </a:extLst>
            </p:cNvPr>
            <p:cNvSpPr/>
            <p:nvPr/>
          </p:nvSpPr>
          <p:spPr>
            <a:xfrm>
              <a:off x="6582836" y="5398357"/>
              <a:ext cx="1838880" cy="27430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ESB</a:t>
              </a:r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9D163C79-C124-4DDD-989E-99F4AC648C8B}"/>
                </a:ext>
              </a:extLst>
            </p:cNvPr>
            <p:cNvSpPr/>
            <p:nvPr/>
          </p:nvSpPr>
          <p:spPr>
            <a:xfrm>
              <a:off x="6587750" y="4935337"/>
              <a:ext cx="1838880" cy="39586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rgbClr val="002060"/>
                  </a:solidFill>
                </a:rPr>
                <a:t>Workflow &amp; Event Handling 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250218C-4EAF-4612-B2D4-4CF3686380A1}"/>
              </a:ext>
            </a:extLst>
          </p:cNvPr>
          <p:cNvGrpSpPr/>
          <p:nvPr/>
        </p:nvGrpSpPr>
        <p:grpSpPr>
          <a:xfrm>
            <a:off x="2014866" y="642221"/>
            <a:ext cx="7740406" cy="3031824"/>
            <a:chOff x="2014865" y="681549"/>
            <a:chExt cx="8755907" cy="3034946"/>
          </a:xfrm>
        </p:grpSpPr>
        <p:sp>
          <p:nvSpPr>
            <p:cNvPr id="12" name="L-Shape 11">
              <a:extLst>
                <a:ext uri="{FF2B5EF4-FFF2-40B4-BE49-F238E27FC236}">
                  <a16:creationId xmlns:a16="http://schemas.microsoft.com/office/drawing/2014/main" id="{B0C3C9A9-7EA2-4119-8967-C7295B8C38C1}"/>
                </a:ext>
              </a:extLst>
            </p:cNvPr>
            <p:cNvSpPr/>
            <p:nvPr/>
          </p:nvSpPr>
          <p:spPr>
            <a:xfrm>
              <a:off x="2014865" y="681549"/>
              <a:ext cx="8755907" cy="3034946"/>
            </a:xfrm>
            <a:prstGeom prst="corner">
              <a:avLst>
                <a:gd name="adj1" fmla="val 12465"/>
                <a:gd name="adj2" fmla="val 17091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en-US" sz="1400" b="1" dirty="0">
                  <a:solidFill>
                    <a:schemeClr val="accent4">
                      <a:lumMod val="50000"/>
                    </a:schemeClr>
                  </a:solidFill>
                </a:rPr>
                <a:t>Service Discovery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E5A9E38-1842-4E5B-9BC9-A30D80E37159}"/>
                </a:ext>
              </a:extLst>
            </p:cNvPr>
            <p:cNvSpPr/>
            <p:nvPr/>
          </p:nvSpPr>
          <p:spPr>
            <a:xfrm>
              <a:off x="2037261" y="1219198"/>
              <a:ext cx="401893" cy="191728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b="1" dirty="0">
                  <a:solidFill>
                    <a:schemeClr val="accent4">
                      <a:lumMod val="50000"/>
                    </a:schemeClr>
                  </a:solidFill>
                </a:rPr>
                <a:t>Service Discovery</a:t>
              </a:r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C4D8E444-D4C7-4115-9D9A-E0ED74E3BBC6}"/>
              </a:ext>
            </a:extLst>
          </p:cNvPr>
          <p:cNvSpPr/>
          <p:nvPr/>
        </p:nvSpPr>
        <p:spPr>
          <a:xfrm>
            <a:off x="1352995" y="4293670"/>
            <a:ext cx="397853" cy="2274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b="1" dirty="0"/>
              <a:t>Connector Load Balancer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00799FF-1D07-4FEC-9062-A92F54E46D78}"/>
              </a:ext>
            </a:extLst>
          </p:cNvPr>
          <p:cNvSpPr/>
          <p:nvPr/>
        </p:nvSpPr>
        <p:spPr>
          <a:xfrm rot="5400000">
            <a:off x="8442188" y="3339190"/>
            <a:ext cx="319061" cy="228409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accent4">
                    <a:lumMod val="50000"/>
                  </a:schemeClr>
                </a:solidFill>
              </a:rPr>
              <a:t>Incoming Message Handler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67D4754-ED3E-4070-895F-B26E47493634}"/>
              </a:ext>
            </a:extLst>
          </p:cNvPr>
          <p:cNvSpPr/>
          <p:nvPr/>
        </p:nvSpPr>
        <p:spPr>
          <a:xfrm>
            <a:off x="2058917" y="4674439"/>
            <a:ext cx="401893" cy="19049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accent4">
                    <a:lumMod val="50000"/>
                  </a:schemeClr>
                </a:solidFill>
              </a:rPr>
              <a:t>Incoming Message Handler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ED6A478-1964-4DCF-9FBF-CE171F2A57B4}"/>
              </a:ext>
            </a:extLst>
          </p:cNvPr>
          <p:cNvSpPr/>
          <p:nvPr/>
        </p:nvSpPr>
        <p:spPr>
          <a:xfrm flipH="1">
            <a:off x="5985785" y="1771083"/>
            <a:ext cx="244707" cy="45264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59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184</Words>
  <Application>Microsoft Office PowerPoint</Application>
  <PresentationFormat>Widescreen</PresentationFormat>
  <Paragraphs>195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CommuServe Microservices</vt:lpstr>
      <vt:lpstr>CommuServe Architecture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ECM Framework</dc:title>
  <dc:creator>Ram S</dc:creator>
  <cp:lastModifiedBy>Vani Vijaykumar</cp:lastModifiedBy>
  <cp:revision>747</cp:revision>
  <dcterms:created xsi:type="dcterms:W3CDTF">2018-03-11T19:37:33Z</dcterms:created>
  <dcterms:modified xsi:type="dcterms:W3CDTF">2018-05-19T12:08:07Z</dcterms:modified>
</cp:coreProperties>
</file>